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60" r:id="rId9"/>
    <p:sldId id="277" r:id="rId10"/>
    <p:sldId id="264" r:id="rId11"/>
    <p:sldId id="278" r:id="rId12"/>
    <p:sldId id="267" r:id="rId13"/>
    <p:sldId id="279" r:id="rId14"/>
    <p:sldId id="280" r:id="rId15"/>
    <p:sldId id="271" r:id="rId16"/>
    <p:sldId id="268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C1F"/>
    <a:srgbClr val="93072C"/>
    <a:srgbClr val="C81853"/>
    <a:srgbClr val="98123F"/>
    <a:srgbClr val="E84279"/>
    <a:srgbClr val="79F860"/>
    <a:srgbClr val="4BDE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2" autoAdjust="0"/>
    <p:restoredTop sz="91000" autoAdjust="0"/>
  </p:normalViewPr>
  <p:slideViewPr>
    <p:cSldViewPr>
      <p:cViewPr>
        <p:scale>
          <a:sx n="66" d="100"/>
          <a:sy n="66" d="100"/>
        </p:scale>
        <p:origin x="-171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B96C9CB7-A94F-4821-8F5D-D2907CD7C3A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EA0107-96A0-4DFE-AE6F-74FAB41D5DB2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9386E-E694-4989-9560-DC401C283467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5C60F-2D22-4329-B2A9-495549FB538C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B62AA-0A5A-46B8-9EE7-2424584FEBD8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9386E-E694-4989-9560-DC401C283467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B62AA-0A5A-46B8-9EE7-2424584FEBD8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CB543-9F1A-40C2-B9D7-330702426743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619A58-DB1C-400A-983A-17866A7D3529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29889-19E1-45FF-8012-8F79D50F6F35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5C60F-2D22-4329-B2A9-495549FB538C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B0479D-B65B-4FA0-859F-C887A1A4B9E1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B6EEE-0A77-448C-A0C1-C0899182325C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81A644-EA58-48E0-8ACD-DD1EDBBE2D75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1001C-F365-4A7A-914B-473D0861A6F6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FCA1E0-A903-45B9-8F9C-22C4AE512E56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F4BEB-558C-47B3-8034-884F002B7A4B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0B24A-875E-4C4B-BAB0-76F251C8ABEE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073F8-BF1F-47CB-9AA0-A1DE59AF9ACD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07E71B-75E7-42AD-95B4-318DD815C7FA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3C2F5-319E-48EA-9722-D3141FEFE547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5C60F-2D22-4329-B2A9-495549FB538C}" type="slidenum">
              <a:rPr lang="fr-FR" smtClean="0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87EB9-9F8F-4429-95FE-71733CD85E0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ADFD9-7924-471F-B16E-AF67E767126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FDF78-EB4A-441A-BCA6-4D967118D71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9CA60-BE64-4DF7-9E2B-A93E56036CA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A12ED-BA5E-470F-9BC5-D295B139596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EA57B-9159-486A-8CA3-4CDC3C360ED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1D0E7-7009-4777-9682-A10838C1F7E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E8B7E-4201-48D7-AFB1-9857C0FF1E6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182DC-DE9F-4E7C-A495-066DA37E069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B5880-84E3-4121-82EE-E70DEAF3C43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A318-B4B6-43E7-8746-C3878A8367A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4B18FB8C-B023-4837-96B7-5D2395DB9F4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-285750" y="-142875"/>
            <a:ext cx="9429750" cy="7000875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pic>
        <p:nvPicPr>
          <p:cNvPr id="2051" name="Picture 6" descr="C:\Users\STAINIER John\Desktop\Suites de Fibonacci\fibo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18"/>
            <a:ext cx="9429784" cy="570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10243" name="ZoneTexte 4"/>
          <p:cNvSpPr txBox="1">
            <a:spLocks noChangeArrowheads="1"/>
          </p:cNvSpPr>
          <p:nvPr/>
        </p:nvSpPr>
        <p:spPr bwMode="auto">
          <a:xfrm>
            <a:off x="1000100" y="642918"/>
            <a:ext cx="5286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indent="-457200"/>
            <a:r>
              <a:rPr lang="de-DE" dirty="0"/>
              <a:t> </a:t>
            </a:r>
            <a:r>
              <a:rPr lang="de-DE" dirty="0" smtClean="0"/>
              <a:t>Le </a:t>
            </a:r>
            <a:r>
              <a:rPr lang="fr-FR" dirty="0"/>
              <a:t>Carré</a:t>
            </a:r>
            <a:r>
              <a:rPr lang="de-DE" dirty="0"/>
              <a:t> de </a:t>
            </a:r>
            <a:r>
              <a:rPr lang="fr-FR" dirty="0"/>
              <a:t>Lewis Carroll</a:t>
            </a:r>
            <a:endParaRPr lang="fr-BE" dirty="0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714375" y="1857375"/>
            <a:ext cx="7559675" cy="28797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cxnSp>
        <p:nvCxnSpPr>
          <p:cNvPr id="10245" name="Connecteur droit 5"/>
          <p:cNvCxnSpPr>
            <a:cxnSpLocks noChangeShapeType="1"/>
          </p:cNvCxnSpPr>
          <p:nvPr/>
        </p:nvCxnSpPr>
        <p:spPr bwMode="auto">
          <a:xfrm flipV="1">
            <a:off x="714375" y="1857375"/>
            <a:ext cx="7572375" cy="2857500"/>
          </a:xfrm>
          <a:prstGeom prst="lin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10246" name="ZoneTexte 6"/>
          <p:cNvSpPr txBox="1">
            <a:spLocks noChangeArrowheads="1"/>
          </p:cNvSpPr>
          <p:nvPr/>
        </p:nvSpPr>
        <p:spPr bwMode="auto">
          <a:xfrm>
            <a:off x="1643042" y="1214422"/>
            <a:ext cx="3571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3600" b="1" dirty="0"/>
              <a:t>8</a:t>
            </a:r>
          </a:p>
        </p:txBody>
      </p:sp>
      <p:sp>
        <p:nvSpPr>
          <p:cNvPr id="10247" name="ZoneTexte 7"/>
          <p:cNvSpPr txBox="1">
            <a:spLocks noChangeArrowheads="1"/>
          </p:cNvSpPr>
          <p:nvPr/>
        </p:nvSpPr>
        <p:spPr bwMode="auto">
          <a:xfrm>
            <a:off x="6215042" y="4714861"/>
            <a:ext cx="714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3600" b="1" dirty="0"/>
              <a:t>8</a:t>
            </a:r>
          </a:p>
        </p:txBody>
      </p:sp>
      <p:cxnSp>
        <p:nvCxnSpPr>
          <p:cNvPr id="10248" name="Connecteur droit 9"/>
          <p:cNvCxnSpPr>
            <a:cxnSpLocks noChangeShapeType="1"/>
          </p:cNvCxnSpPr>
          <p:nvPr/>
        </p:nvCxnSpPr>
        <p:spPr bwMode="auto">
          <a:xfrm rot="5400000">
            <a:off x="4500562" y="3857626"/>
            <a:ext cx="1857375" cy="0"/>
          </a:xfrm>
          <a:prstGeom prst="lin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0249" name="Connecteur droit 15"/>
          <p:cNvCxnSpPr>
            <a:cxnSpLocks noChangeShapeType="1"/>
          </p:cNvCxnSpPr>
          <p:nvPr/>
        </p:nvCxnSpPr>
        <p:spPr bwMode="auto">
          <a:xfrm rot="5400000">
            <a:off x="2643187" y="2714626"/>
            <a:ext cx="1857375" cy="0"/>
          </a:xfrm>
          <a:prstGeom prst="lin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10250" name="ZoneTexte 16"/>
          <p:cNvSpPr txBox="1">
            <a:spLocks noChangeArrowheads="1"/>
          </p:cNvSpPr>
          <p:nvPr/>
        </p:nvSpPr>
        <p:spPr bwMode="auto">
          <a:xfrm>
            <a:off x="3571854" y="2357424"/>
            <a:ext cx="428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3600" b="1" dirty="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10251" name="ZoneTexte 17"/>
          <p:cNvSpPr txBox="1">
            <a:spLocks noChangeArrowheads="1"/>
          </p:cNvSpPr>
          <p:nvPr/>
        </p:nvSpPr>
        <p:spPr bwMode="auto">
          <a:xfrm>
            <a:off x="5072042" y="3500424"/>
            <a:ext cx="428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3600" b="1" dirty="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10252" name="ZoneTexte 18"/>
          <p:cNvSpPr txBox="1">
            <a:spLocks noChangeArrowheads="1"/>
          </p:cNvSpPr>
          <p:nvPr/>
        </p:nvSpPr>
        <p:spPr bwMode="auto">
          <a:xfrm>
            <a:off x="5143504" y="1214422"/>
            <a:ext cx="6429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3600" b="1" dirty="0"/>
              <a:t>13</a:t>
            </a:r>
          </a:p>
        </p:txBody>
      </p:sp>
      <p:sp>
        <p:nvSpPr>
          <p:cNvPr id="10253" name="ZoneTexte 19"/>
          <p:cNvSpPr txBox="1">
            <a:spLocks noChangeArrowheads="1"/>
          </p:cNvSpPr>
          <p:nvPr/>
        </p:nvSpPr>
        <p:spPr bwMode="auto">
          <a:xfrm>
            <a:off x="2857479" y="4643424"/>
            <a:ext cx="642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3600" b="1" dirty="0"/>
              <a:t>13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857620" y="535782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2m</a:t>
            </a:r>
            <a:endParaRPr lang="fr-BE" dirty="0"/>
          </a:p>
        </p:txBody>
      </p:sp>
      <p:sp>
        <p:nvSpPr>
          <p:cNvPr id="15" name="ZoneTexte 14"/>
          <p:cNvSpPr txBox="1"/>
          <p:nvPr/>
        </p:nvSpPr>
        <p:spPr>
          <a:xfrm>
            <a:off x="0" y="2928934"/>
            <a:ext cx="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1</a:t>
            </a:r>
            <a:r>
              <a:rPr lang="fr-BE" dirty="0" smtClean="0"/>
              <a:t>m</a:t>
            </a:r>
            <a:endParaRPr lang="fr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 animBg="1"/>
      <p:bldP spid="10246" grpId="0"/>
      <p:bldP spid="10247" grpId="0"/>
      <p:bldP spid="10250" grpId="0"/>
      <p:bldP spid="10251" grpId="0"/>
      <p:bldP spid="10252" grpId="0"/>
      <p:bldP spid="10253" grpId="0"/>
      <p:bldP spid="14" grpId="0"/>
      <p:bldP spid="14" grpId="1"/>
      <p:bldP spid="15" grpId="0"/>
      <p:bldP spid="1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-285750" y="0"/>
            <a:ext cx="9429750" cy="7000875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3" name="Triangle rectangle 2"/>
          <p:cNvSpPr/>
          <p:nvPr/>
        </p:nvSpPr>
        <p:spPr bwMode="auto">
          <a:xfrm flipV="1">
            <a:off x="3571868" y="1857364"/>
            <a:ext cx="4643470" cy="1785950"/>
          </a:xfrm>
          <a:prstGeom prst="rtTriangle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4" name="Triangle rectangle 3"/>
          <p:cNvSpPr/>
          <p:nvPr/>
        </p:nvSpPr>
        <p:spPr bwMode="auto">
          <a:xfrm flipH="1">
            <a:off x="714348" y="2928934"/>
            <a:ext cx="4643470" cy="1785950"/>
          </a:xfrm>
          <a:prstGeom prst="rtTriangle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5" name="Forme libre 4"/>
          <p:cNvSpPr/>
          <p:nvPr/>
        </p:nvSpPr>
        <p:spPr bwMode="auto">
          <a:xfrm>
            <a:off x="699247" y="1855694"/>
            <a:ext cx="2877671" cy="2891118"/>
          </a:xfrm>
          <a:custGeom>
            <a:avLst/>
            <a:gdLst>
              <a:gd name="connsiteX0" fmla="*/ 13447 w 2877671"/>
              <a:gd name="connsiteY0" fmla="*/ 0 h 2891118"/>
              <a:gd name="connsiteX1" fmla="*/ 0 w 2877671"/>
              <a:gd name="connsiteY1" fmla="*/ 2891118 h 2891118"/>
              <a:gd name="connsiteX2" fmla="*/ 2877671 w 2877671"/>
              <a:gd name="connsiteY2" fmla="*/ 1775012 h 2891118"/>
              <a:gd name="connsiteX3" fmla="*/ 2877671 w 2877671"/>
              <a:gd name="connsiteY3" fmla="*/ 0 h 2891118"/>
              <a:gd name="connsiteX4" fmla="*/ 13447 w 2877671"/>
              <a:gd name="connsiteY4" fmla="*/ 0 h 289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671" h="2891118">
                <a:moveTo>
                  <a:pt x="13447" y="0"/>
                </a:moveTo>
                <a:cubicBezTo>
                  <a:pt x="8965" y="963706"/>
                  <a:pt x="4482" y="1927412"/>
                  <a:pt x="0" y="2891118"/>
                </a:cubicBezTo>
                <a:lnTo>
                  <a:pt x="2877671" y="1775012"/>
                </a:lnTo>
                <a:lnTo>
                  <a:pt x="2877671" y="0"/>
                </a:lnTo>
                <a:lnTo>
                  <a:pt x="13447" y="0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7" name="Forme libre 6"/>
          <p:cNvSpPr/>
          <p:nvPr/>
        </p:nvSpPr>
        <p:spPr bwMode="auto">
          <a:xfrm>
            <a:off x="5357818" y="1857364"/>
            <a:ext cx="2850776" cy="2864224"/>
          </a:xfrm>
          <a:custGeom>
            <a:avLst/>
            <a:gdLst>
              <a:gd name="connsiteX0" fmla="*/ 13447 w 2850776"/>
              <a:gd name="connsiteY0" fmla="*/ 2864224 h 2864224"/>
              <a:gd name="connsiteX1" fmla="*/ 2850776 w 2850776"/>
              <a:gd name="connsiteY1" fmla="*/ 2864224 h 2864224"/>
              <a:gd name="connsiteX2" fmla="*/ 2850776 w 2850776"/>
              <a:gd name="connsiteY2" fmla="*/ 0 h 2864224"/>
              <a:gd name="connsiteX3" fmla="*/ 0 w 2850776"/>
              <a:gd name="connsiteY3" fmla="*/ 1062318 h 2864224"/>
              <a:gd name="connsiteX4" fmla="*/ 13447 w 2850776"/>
              <a:gd name="connsiteY4" fmla="*/ 2864224 h 2864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0776" h="2864224">
                <a:moveTo>
                  <a:pt x="13447" y="2864224"/>
                </a:moveTo>
                <a:lnTo>
                  <a:pt x="2850776" y="2864224"/>
                </a:lnTo>
                <a:lnTo>
                  <a:pt x="2850776" y="0"/>
                </a:lnTo>
                <a:lnTo>
                  <a:pt x="0" y="1062318"/>
                </a:lnTo>
                <a:lnTo>
                  <a:pt x="13447" y="2864224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8" name="Triangle rectangle 7"/>
          <p:cNvSpPr/>
          <p:nvPr/>
        </p:nvSpPr>
        <p:spPr bwMode="auto">
          <a:xfrm flipV="1">
            <a:off x="4786314" y="571480"/>
            <a:ext cx="4643470" cy="1785950"/>
          </a:xfrm>
          <a:prstGeom prst="rtTriangle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9" name="Triangle rectangle 8"/>
          <p:cNvSpPr/>
          <p:nvPr/>
        </p:nvSpPr>
        <p:spPr bwMode="auto">
          <a:xfrm flipH="1">
            <a:off x="142844" y="3929066"/>
            <a:ext cx="4643470" cy="1785950"/>
          </a:xfrm>
          <a:prstGeom prst="rtTriangle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11" name="Forme libre 10"/>
          <p:cNvSpPr/>
          <p:nvPr/>
        </p:nvSpPr>
        <p:spPr bwMode="auto">
          <a:xfrm rot="5400000">
            <a:off x="500034" y="1142984"/>
            <a:ext cx="2877671" cy="2891118"/>
          </a:xfrm>
          <a:custGeom>
            <a:avLst/>
            <a:gdLst>
              <a:gd name="connsiteX0" fmla="*/ 13447 w 2877671"/>
              <a:gd name="connsiteY0" fmla="*/ 0 h 2891118"/>
              <a:gd name="connsiteX1" fmla="*/ 0 w 2877671"/>
              <a:gd name="connsiteY1" fmla="*/ 2891118 h 2891118"/>
              <a:gd name="connsiteX2" fmla="*/ 2877671 w 2877671"/>
              <a:gd name="connsiteY2" fmla="*/ 1775012 h 2891118"/>
              <a:gd name="connsiteX3" fmla="*/ 2877671 w 2877671"/>
              <a:gd name="connsiteY3" fmla="*/ 0 h 2891118"/>
              <a:gd name="connsiteX4" fmla="*/ 13447 w 2877671"/>
              <a:gd name="connsiteY4" fmla="*/ 0 h 289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671" h="2891118">
                <a:moveTo>
                  <a:pt x="13447" y="0"/>
                </a:moveTo>
                <a:cubicBezTo>
                  <a:pt x="8965" y="963706"/>
                  <a:pt x="4482" y="1927412"/>
                  <a:pt x="0" y="2891118"/>
                </a:cubicBezTo>
                <a:lnTo>
                  <a:pt x="2877671" y="1775012"/>
                </a:lnTo>
                <a:lnTo>
                  <a:pt x="2877671" y="0"/>
                </a:lnTo>
                <a:lnTo>
                  <a:pt x="13447" y="0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12" name="Forme libre 11"/>
          <p:cNvSpPr/>
          <p:nvPr/>
        </p:nvSpPr>
        <p:spPr bwMode="auto">
          <a:xfrm rot="5400000">
            <a:off x="5650294" y="2993648"/>
            <a:ext cx="2850776" cy="2864224"/>
          </a:xfrm>
          <a:custGeom>
            <a:avLst/>
            <a:gdLst>
              <a:gd name="connsiteX0" fmla="*/ 13447 w 2850776"/>
              <a:gd name="connsiteY0" fmla="*/ 2864224 h 2864224"/>
              <a:gd name="connsiteX1" fmla="*/ 2850776 w 2850776"/>
              <a:gd name="connsiteY1" fmla="*/ 2864224 h 2864224"/>
              <a:gd name="connsiteX2" fmla="*/ 2850776 w 2850776"/>
              <a:gd name="connsiteY2" fmla="*/ 0 h 2864224"/>
              <a:gd name="connsiteX3" fmla="*/ 0 w 2850776"/>
              <a:gd name="connsiteY3" fmla="*/ 1062318 h 2864224"/>
              <a:gd name="connsiteX4" fmla="*/ 13447 w 2850776"/>
              <a:gd name="connsiteY4" fmla="*/ 2864224 h 2864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0776" h="2864224">
                <a:moveTo>
                  <a:pt x="13447" y="2864224"/>
                </a:moveTo>
                <a:lnTo>
                  <a:pt x="2850776" y="2864224"/>
                </a:lnTo>
                <a:lnTo>
                  <a:pt x="2850776" y="0"/>
                </a:lnTo>
                <a:lnTo>
                  <a:pt x="0" y="1062318"/>
                </a:lnTo>
                <a:lnTo>
                  <a:pt x="13447" y="2864224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-0.01719 -0.117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-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02587 0.1569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09966 -0.173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8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0.04461 0.1423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-0.2599 0.1259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6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0.22847 -0.3569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17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-0.01389 L 0.37916 0.3083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161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-0.0088 L -0.3743 0.0347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5" grpId="2" animBg="1"/>
      <p:bldP spid="7" grpId="0" animBg="1"/>
      <p:bldP spid="7" grpId="1" animBg="1"/>
      <p:bldP spid="7" grpId="2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2214546" y="1357298"/>
            <a:ext cx="4679950" cy="46799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cxnSp>
        <p:nvCxnSpPr>
          <p:cNvPr id="11268" name="Connecteur droit 6"/>
          <p:cNvCxnSpPr>
            <a:cxnSpLocks noChangeShapeType="1"/>
          </p:cNvCxnSpPr>
          <p:nvPr/>
        </p:nvCxnSpPr>
        <p:spPr bwMode="auto">
          <a:xfrm rot="10800000" flipV="1">
            <a:off x="2214546" y="3143248"/>
            <a:ext cx="4714875" cy="71437"/>
          </a:xfrm>
          <a:prstGeom prst="lin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1269" name="Connecteur droit 9"/>
          <p:cNvCxnSpPr>
            <a:cxnSpLocks noChangeShapeType="1"/>
          </p:cNvCxnSpPr>
          <p:nvPr/>
        </p:nvCxnSpPr>
        <p:spPr bwMode="auto">
          <a:xfrm rot="10800000" flipV="1">
            <a:off x="2285984" y="1357298"/>
            <a:ext cx="4572000" cy="1857375"/>
          </a:xfrm>
          <a:prstGeom prst="lin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1270" name="Connecteur droit 14"/>
          <p:cNvCxnSpPr>
            <a:cxnSpLocks noChangeShapeType="1"/>
          </p:cNvCxnSpPr>
          <p:nvPr/>
        </p:nvCxnSpPr>
        <p:spPr bwMode="auto">
          <a:xfrm rot="16200000" flipH="1">
            <a:off x="3107528" y="4179093"/>
            <a:ext cx="2857500" cy="928687"/>
          </a:xfrm>
          <a:prstGeom prst="lin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11271" name="ZoneTexte 17"/>
          <p:cNvSpPr txBox="1">
            <a:spLocks noChangeArrowheads="1"/>
          </p:cNvSpPr>
          <p:nvPr/>
        </p:nvSpPr>
        <p:spPr bwMode="auto">
          <a:xfrm>
            <a:off x="3000358" y="3143236"/>
            <a:ext cx="8036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11272" name="ZoneTexte 18"/>
          <p:cNvSpPr txBox="1">
            <a:spLocks noChangeArrowheads="1"/>
          </p:cNvSpPr>
          <p:nvPr/>
        </p:nvSpPr>
        <p:spPr bwMode="auto">
          <a:xfrm>
            <a:off x="5643552" y="5929314"/>
            <a:ext cx="8036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/>
              <a:t>5</a:t>
            </a:r>
          </a:p>
        </p:txBody>
      </p:sp>
      <p:sp>
        <p:nvSpPr>
          <p:cNvPr id="11273" name="ZoneTexte 19"/>
          <p:cNvSpPr txBox="1">
            <a:spLocks noChangeArrowheads="1"/>
          </p:cNvSpPr>
          <p:nvPr/>
        </p:nvSpPr>
        <p:spPr bwMode="auto">
          <a:xfrm>
            <a:off x="1785921" y="2071673"/>
            <a:ext cx="8036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/>
              <a:t>5</a:t>
            </a:r>
          </a:p>
        </p:txBody>
      </p:sp>
      <p:sp>
        <p:nvSpPr>
          <p:cNvPr id="11274" name="ZoneTexte 20"/>
          <p:cNvSpPr txBox="1">
            <a:spLocks noChangeArrowheads="1"/>
          </p:cNvSpPr>
          <p:nvPr/>
        </p:nvSpPr>
        <p:spPr bwMode="auto">
          <a:xfrm>
            <a:off x="6857983" y="2214548"/>
            <a:ext cx="8036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/>
              <a:t>5</a:t>
            </a:r>
          </a:p>
        </p:txBody>
      </p:sp>
      <p:sp>
        <p:nvSpPr>
          <p:cNvPr id="11275" name="ZoneTexte 21"/>
          <p:cNvSpPr txBox="1">
            <a:spLocks noChangeArrowheads="1"/>
          </p:cNvSpPr>
          <p:nvPr/>
        </p:nvSpPr>
        <p:spPr bwMode="auto">
          <a:xfrm>
            <a:off x="1857358" y="4214798"/>
            <a:ext cx="6697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/>
              <a:t>8</a:t>
            </a:r>
          </a:p>
        </p:txBody>
      </p:sp>
      <p:sp>
        <p:nvSpPr>
          <p:cNvPr id="11276" name="ZoneTexte 22"/>
          <p:cNvSpPr txBox="1">
            <a:spLocks noChangeArrowheads="1"/>
          </p:cNvSpPr>
          <p:nvPr/>
        </p:nvSpPr>
        <p:spPr bwMode="auto">
          <a:xfrm>
            <a:off x="3143250" y="5929314"/>
            <a:ext cx="6697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/>
              <a:t>8</a:t>
            </a:r>
          </a:p>
        </p:txBody>
      </p:sp>
      <p:sp>
        <p:nvSpPr>
          <p:cNvPr id="11277" name="ZoneTexte 23"/>
          <p:cNvSpPr txBox="1">
            <a:spLocks noChangeArrowheads="1"/>
          </p:cNvSpPr>
          <p:nvPr/>
        </p:nvSpPr>
        <p:spPr bwMode="auto">
          <a:xfrm>
            <a:off x="6857983" y="4214798"/>
            <a:ext cx="6697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/>
              <a:t>8</a:t>
            </a:r>
          </a:p>
        </p:txBody>
      </p:sp>
      <p:sp>
        <p:nvSpPr>
          <p:cNvPr id="11278" name="ZoneTexte 24"/>
          <p:cNvSpPr txBox="1">
            <a:spLocks noChangeArrowheads="1"/>
          </p:cNvSpPr>
          <p:nvPr/>
        </p:nvSpPr>
        <p:spPr bwMode="auto">
          <a:xfrm>
            <a:off x="5214921" y="3143236"/>
            <a:ext cx="6697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11279" name="ZoneTexte 25"/>
          <p:cNvSpPr txBox="1">
            <a:spLocks noChangeArrowheads="1"/>
          </p:cNvSpPr>
          <p:nvPr/>
        </p:nvSpPr>
        <p:spPr bwMode="auto">
          <a:xfrm>
            <a:off x="4286230" y="785778"/>
            <a:ext cx="10715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71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  <p:bldP spid="112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714375" y="1857375"/>
            <a:ext cx="7559675" cy="28797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cxnSp>
        <p:nvCxnSpPr>
          <p:cNvPr id="10245" name="Connecteur droit 5"/>
          <p:cNvCxnSpPr>
            <a:cxnSpLocks noChangeShapeType="1"/>
          </p:cNvCxnSpPr>
          <p:nvPr/>
        </p:nvCxnSpPr>
        <p:spPr bwMode="auto">
          <a:xfrm flipV="1">
            <a:off x="714375" y="1857375"/>
            <a:ext cx="7572375" cy="2857500"/>
          </a:xfrm>
          <a:prstGeom prst="lin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10246" name="ZoneTexte 6"/>
          <p:cNvSpPr txBox="1">
            <a:spLocks noChangeArrowheads="1"/>
          </p:cNvSpPr>
          <p:nvPr/>
        </p:nvSpPr>
        <p:spPr bwMode="auto">
          <a:xfrm>
            <a:off x="1643042" y="1214422"/>
            <a:ext cx="3571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3600" b="1" dirty="0"/>
              <a:t>8</a:t>
            </a:r>
          </a:p>
        </p:txBody>
      </p:sp>
      <p:sp>
        <p:nvSpPr>
          <p:cNvPr id="10247" name="ZoneTexte 7"/>
          <p:cNvSpPr txBox="1">
            <a:spLocks noChangeArrowheads="1"/>
          </p:cNvSpPr>
          <p:nvPr/>
        </p:nvSpPr>
        <p:spPr bwMode="auto">
          <a:xfrm>
            <a:off x="6215042" y="4714861"/>
            <a:ext cx="714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3600" b="1" dirty="0"/>
              <a:t>8</a:t>
            </a:r>
          </a:p>
        </p:txBody>
      </p:sp>
      <p:cxnSp>
        <p:nvCxnSpPr>
          <p:cNvPr id="10248" name="Connecteur droit 9"/>
          <p:cNvCxnSpPr>
            <a:cxnSpLocks noChangeShapeType="1"/>
          </p:cNvCxnSpPr>
          <p:nvPr/>
        </p:nvCxnSpPr>
        <p:spPr bwMode="auto">
          <a:xfrm rot="5400000">
            <a:off x="4500562" y="3857626"/>
            <a:ext cx="1857375" cy="0"/>
          </a:xfrm>
          <a:prstGeom prst="lin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0249" name="Connecteur droit 15"/>
          <p:cNvCxnSpPr>
            <a:cxnSpLocks noChangeShapeType="1"/>
          </p:cNvCxnSpPr>
          <p:nvPr/>
        </p:nvCxnSpPr>
        <p:spPr bwMode="auto">
          <a:xfrm rot="5400000">
            <a:off x="2643187" y="2714626"/>
            <a:ext cx="1857375" cy="0"/>
          </a:xfrm>
          <a:prstGeom prst="lin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10250" name="ZoneTexte 16"/>
          <p:cNvSpPr txBox="1">
            <a:spLocks noChangeArrowheads="1"/>
          </p:cNvSpPr>
          <p:nvPr/>
        </p:nvSpPr>
        <p:spPr bwMode="auto">
          <a:xfrm>
            <a:off x="3571854" y="2357424"/>
            <a:ext cx="428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3600" b="1" dirty="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10251" name="ZoneTexte 17"/>
          <p:cNvSpPr txBox="1">
            <a:spLocks noChangeArrowheads="1"/>
          </p:cNvSpPr>
          <p:nvPr/>
        </p:nvSpPr>
        <p:spPr bwMode="auto">
          <a:xfrm>
            <a:off x="5072042" y="3500424"/>
            <a:ext cx="428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3600" b="1" dirty="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10252" name="ZoneTexte 18"/>
          <p:cNvSpPr txBox="1">
            <a:spLocks noChangeArrowheads="1"/>
          </p:cNvSpPr>
          <p:nvPr/>
        </p:nvSpPr>
        <p:spPr bwMode="auto">
          <a:xfrm>
            <a:off x="5143504" y="1214422"/>
            <a:ext cx="6429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3600" b="1" dirty="0"/>
              <a:t>13</a:t>
            </a:r>
          </a:p>
        </p:txBody>
      </p:sp>
      <p:sp>
        <p:nvSpPr>
          <p:cNvPr id="10253" name="ZoneTexte 19"/>
          <p:cNvSpPr txBox="1">
            <a:spLocks noChangeArrowheads="1"/>
          </p:cNvSpPr>
          <p:nvPr/>
        </p:nvSpPr>
        <p:spPr bwMode="auto">
          <a:xfrm>
            <a:off x="2857479" y="4643424"/>
            <a:ext cx="642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3600" b="1" dirty="0"/>
              <a:t>13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214546" y="5286388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/>
              <a:t>Surface = 8x21= 168 </a:t>
            </a:r>
            <a:endParaRPr lang="fr-BE" sz="3600" dirty="0"/>
          </a:p>
        </p:txBody>
      </p:sp>
      <p:sp>
        <p:nvSpPr>
          <p:cNvPr id="17" name="ZoneTexte 6"/>
          <p:cNvSpPr txBox="1">
            <a:spLocks noChangeArrowheads="1"/>
          </p:cNvSpPr>
          <p:nvPr/>
        </p:nvSpPr>
        <p:spPr bwMode="auto">
          <a:xfrm>
            <a:off x="285720" y="2786058"/>
            <a:ext cx="3571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3600" b="1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4" grpId="0" animBg="1"/>
      <p:bldP spid="10246" grpId="0"/>
      <p:bldP spid="10247" grpId="0"/>
      <p:bldP spid="10250" grpId="0"/>
      <p:bldP spid="10251" grpId="0"/>
      <p:bldP spid="10252" grpId="0"/>
      <p:bldP spid="10253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2214546" y="1357298"/>
            <a:ext cx="4679950" cy="46799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cxnSp>
        <p:nvCxnSpPr>
          <p:cNvPr id="11268" name="Connecteur droit 6"/>
          <p:cNvCxnSpPr>
            <a:cxnSpLocks noChangeShapeType="1"/>
          </p:cNvCxnSpPr>
          <p:nvPr/>
        </p:nvCxnSpPr>
        <p:spPr bwMode="auto">
          <a:xfrm rot="10800000" flipV="1">
            <a:off x="2214546" y="3143248"/>
            <a:ext cx="4714875" cy="71437"/>
          </a:xfrm>
          <a:prstGeom prst="lin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1269" name="Connecteur droit 9"/>
          <p:cNvCxnSpPr>
            <a:cxnSpLocks noChangeShapeType="1"/>
          </p:cNvCxnSpPr>
          <p:nvPr/>
        </p:nvCxnSpPr>
        <p:spPr bwMode="auto">
          <a:xfrm rot="10800000" flipV="1">
            <a:off x="2285984" y="1357298"/>
            <a:ext cx="4572000" cy="1857375"/>
          </a:xfrm>
          <a:prstGeom prst="lin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1270" name="Connecteur droit 14"/>
          <p:cNvCxnSpPr>
            <a:cxnSpLocks noChangeShapeType="1"/>
          </p:cNvCxnSpPr>
          <p:nvPr/>
        </p:nvCxnSpPr>
        <p:spPr bwMode="auto">
          <a:xfrm rot="16200000" flipH="1">
            <a:off x="3107528" y="4179093"/>
            <a:ext cx="2857500" cy="928687"/>
          </a:xfrm>
          <a:prstGeom prst="lin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11271" name="ZoneTexte 17"/>
          <p:cNvSpPr txBox="1">
            <a:spLocks noChangeArrowheads="1"/>
          </p:cNvSpPr>
          <p:nvPr/>
        </p:nvSpPr>
        <p:spPr bwMode="auto">
          <a:xfrm>
            <a:off x="3000358" y="3143236"/>
            <a:ext cx="8036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11272" name="ZoneTexte 18"/>
          <p:cNvSpPr txBox="1">
            <a:spLocks noChangeArrowheads="1"/>
          </p:cNvSpPr>
          <p:nvPr/>
        </p:nvSpPr>
        <p:spPr bwMode="auto">
          <a:xfrm>
            <a:off x="5643552" y="5929314"/>
            <a:ext cx="8036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/>
              <a:t>5</a:t>
            </a:r>
          </a:p>
        </p:txBody>
      </p:sp>
      <p:sp>
        <p:nvSpPr>
          <p:cNvPr id="11273" name="ZoneTexte 19"/>
          <p:cNvSpPr txBox="1">
            <a:spLocks noChangeArrowheads="1"/>
          </p:cNvSpPr>
          <p:nvPr/>
        </p:nvSpPr>
        <p:spPr bwMode="auto">
          <a:xfrm>
            <a:off x="1785921" y="2071673"/>
            <a:ext cx="8036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/>
              <a:t>5</a:t>
            </a:r>
          </a:p>
        </p:txBody>
      </p:sp>
      <p:sp>
        <p:nvSpPr>
          <p:cNvPr id="11274" name="ZoneTexte 20"/>
          <p:cNvSpPr txBox="1">
            <a:spLocks noChangeArrowheads="1"/>
          </p:cNvSpPr>
          <p:nvPr/>
        </p:nvSpPr>
        <p:spPr bwMode="auto">
          <a:xfrm>
            <a:off x="6857983" y="2214548"/>
            <a:ext cx="8036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/>
              <a:t>5</a:t>
            </a:r>
          </a:p>
        </p:txBody>
      </p:sp>
      <p:sp>
        <p:nvSpPr>
          <p:cNvPr id="11275" name="ZoneTexte 21"/>
          <p:cNvSpPr txBox="1">
            <a:spLocks noChangeArrowheads="1"/>
          </p:cNvSpPr>
          <p:nvPr/>
        </p:nvSpPr>
        <p:spPr bwMode="auto">
          <a:xfrm>
            <a:off x="1857358" y="4214798"/>
            <a:ext cx="6697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/>
              <a:t>8</a:t>
            </a:r>
          </a:p>
        </p:txBody>
      </p:sp>
      <p:sp>
        <p:nvSpPr>
          <p:cNvPr id="11276" name="ZoneTexte 22"/>
          <p:cNvSpPr txBox="1">
            <a:spLocks noChangeArrowheads="1"/>
          </p:cNvSpPr>
          <p:nvPr/>
        </p:nvSpPr>
        <p:spPr bwMode="auto">
          <a:xfrm>
            <a:off x="3143250" y="5929314"/>
            <a:ext cx="6697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/>
              <a:t>8</a:t>
            </a:r>
          </a:p>
        </p:txBody>
      </p:sp>
      <p:sp>
        <p:nvSpPr>
          <p:cNvPr id="11277" name="ZoneTexte 23"/>
          <p:cNvSpPr txBox="1">
            <a:spLocks noChangeArrowheads="1"/>
          </p:cNvSpPr>
          <p:nvPr/>
        </p:nvSpPr>
        <p:spPr bwMode="auto">
          <a:xfrm>
            <a:off x="6857983" y="4214798"/>
            <a:ext cx="6697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/>
              <a:t>8</a:t>
            </a:r>
          </a:p>
        </p:txBody>
      </p:sp>
      <p:sp>
        <p:nvSpPr>
          <p:cNvPr id="11278" name="ZoneTexte 24"/>
          <p:cNvSpPr txBox="1">
            <a:spLocks noChangeArrowheads="1"/>
          </p:cNvSpPr>
          <p:nvPr/>
        </p:nvSpPr>
        <p:spPr bwMode="auto">
          <a:xfrm>
            <a:off x="5214921" y="3143236"/>
            <a:ext cx="6697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11279" name="ZoneTexte 25"/>
          <p:cNvSpPr txBox="1">
            <a:spLocks noChangeArrowheads="1"/>
          </p:cNvSpPr>
          <p:nvPr/>
        </p:nvSpPr>
        <p:spPr bwMode="auto">
          <a:xfrm>
            <a:off x="4286230" y="785778"/>
            <a:ext cx="10715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4000" dirty="0"/>
              <a:t>13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000232" y="214290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/>
              <a:t>Surface = 13x13= 169  </a:t>
            </a:r>
            <a:endParaRPr lang="fr-BE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71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  <p:bldP spid="11279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-285750" y="-142875"/>
            <a:ext cx="9429750" cy="7000875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pic>
        <p:nvPicPr>
          <p:cNvPr id="15363" name="Image 3" descr="rectangle pent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642938"/>
            <a:ext cx="6665912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ZoneTexte 4"/>
          <p:cNvSpPr txBox="1">
            <a:spLocks noChangeArrowheads="1"/>
          </p:cNvSpPr>
          <p:nvPr/>
        </p:nvSpPr>
        <p:spPr bwMode="auto">
          <a:xfrm>
            <a:off x="714348" y="3571876"/>
            <a:ext cx="6786563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sz="2800" dirty="0"/>
              <a:t>Les pentes sont toutes différentes !</a:t>
            </a:r>
          </a:p>
          <a:p>
            <a:pPr algn="ctr"/>
            <a:r>
              <a:rPr lang="en-US" sz="2800" dirty="0"/>
              <a:t>p AB = p CD = 2 / 5 = </a:t>
            </a:r>
            <a:r>
              <a:rPr lang="en-US" sz="2800" b="1" dirty="0"/>
              <a:t>0,4</a:t>
            </a:r>
            <a:endParaRPr lang="fr-BE" sz="2800" dirty="0"/>
          </a:p>
          <a:p>
            <a:pPr algn="ctr"/>
            <a:r>
              <a:rPr lang="en-US" sz="2800" dirty="0"/>
              <a:t>p BD = p AC = 3 / 8 = </a:t>
            </a:r>
            <a:r>
              <a:rPr lang="en-US" sz="2800" b="1" dirty="0"/>
              <a:t>0,375</a:t>
            </a:r>
            <a:endParaRPr lang="fr-BE" sz="2800" dirty="0"/>
          </a:p>
          <a:p>
            <a:pPr algn="ctr"/>
            <a:r>
              <a:rPr lang="fr-BE" sz="2800" dirty="0"/>
              <a:t>p AD = 5 / 13 = </a:t>
            </a:r>
            <a:r>
              <a:rPr lang="fr-BE" sz="2800" b="1" dirty="0"/>
              <a:t>0,384</a:t>
            </a:r>
            <a:endParaRPr lang="fr-BE" sz="2800" dirty="0"/>
          </a:p>
          <a:p>
            <a:pPr algn="ctr"/>
            <a:r>
              <a:rPr lang="fr-BE" sz="2800" dirty="0"/>
              <a:t> </a:t>
            </a:r>
          </a:p>
          <a:p>
            <a:pPr algn="ctr"/>
            <a:r>
              <a:rPr lang="fr-BE" sz="2800" dirty="0">
                <a:sym typeface="Wingdings" pitchFamily="2" charset="2"/>
              </a:rPr>
              <a:t></a:t>
            </a:r>
            <a:r>
              <a:rPr lang="fr-BE" sz="2800" dirty="0"/>
              <a:t> </a:t>
            </a:r>
            <a:r>
              <a:rPr lang="fr-FR" sz="2800" dirty="0"/>
              <a:t>Il existe un petit parallélogramme très effilé le long de la diagonale</a:t>
            </a: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14339" name="ZoneTexte 2"/>
          <p:cNvSpPr txBox="1">
            <a:spLocks noChangeArrowheads="1"/>
          </p:cNvSpPr>
          <p:nvPr/>
        </p:nvSpPr>
        <p:spPr bwMode="auto">
          <a:xfrm>
            <a:off x="2357422" y="357166"/>
            <a:ext cx="42148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2800" b="1" dirty="0"/>
              <a:t>F</a:t>
            </a:r>
            <a:r>
              <a:rPr lang="fr-BE" sz="2800" b="1" baseline="-25000" dirty="0"/>
              <a:t>n</a:t>
            </a:r>
            <a:r>
              <a:rPr lang="fr-BE" sz="2800" b="1" baseline="30000" dirty="0"/>
              <a:t>2</a:t>
            </a:r>
            <a:r>
              <a:rPr lang="fr-BE" sz="2800" b="1" dirty="0"/>
              <a:t> = F</a:t>
            </a:r>
            <a:r>
              <a:rPr lang="fr-BE" sz="2800" b="1" baseline="-25000" dirty="0"/>
              <a:t>n-1</a:t>
            </a:r>
            <a:r>
              <a:rPr lang="fr-BE" sz="2800" b="1" baseline="30000" dirty="0"/>
              <a:t> </a:t>
            </a:r>
            <a:r>
              <a:rPr lang="fr-BE" sz="2800" b="1" dirty="0"/>
              <a:t>x F</a:t>
            </a:r>
            <a:r>
              <a:rPr lang="fr-BE" sz="2800" b="1" baseline="-25000" dirty="0"/>
              <a:t>n+1</a:t>
            </a:r>
            <a:r>
              <a:rPr lang="fr-BE" sz="2800" b="1" dirty="0"/>
              <a:t> + (-</a:t>
            </a:r>
            <a:r>
              <a:rPr lang="fr-BE" sz="2800" b="1" dirty="0" smtClean="0"/>
              <a:t>1)</a:t>
            </a:r>
            <a:r>
              <a:rPr lang="fr-BE" sz="2800" b="1" baseline="30000" dirty="0" smtClean="0"/>
              <a:t>n-1</a:t>
            </a:r>
            <a:endParaRPr lang="fr-BE" sz="2800" dirty="0"/>
          </a:p>
        </p:txBody>
      </p:sp>
      <p:sp>
        <p:nvSpPr>
          <p:cNvPr id="14340" name="ZoneTexte 3"/>
          <p:cNvSpPr txBox="1">
            <a:spLocks noChangeArrowheads="1"/>
          </p:cNvSpPr>
          <p:nvPr/>
        </p:nvSpPr>
        <p:spPr bwMode="auto">
          <a:xfrm>
            <a:off x="428596" y="928670"/>
            <a:ext cx="7858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2800" dirty="0"/>
              <a:t>Démonstration par récurrence: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28596" y="1428736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/>
              <a:t>Propriété vraie pour n=2:</a:t>
            </a:r>
          </a:p>
          <a:p>
            <a:r>
              <a:rPr lang="fr-BE" sz="2800" dirty="0"/>
              <a:t>(F</a:t>
            </a:r>
            <a:r>
              <a:rPr lang="fr-BE" sz="2800" baseline="-25000" dirty="0"/>
              <a:t>2</a:t>
            </a:r>
            <a:r>
              <a:rPr lang="fr-BE" sz="2800" dirty="0"/>
              <a:t>)</a:t>
            </a:r>
            <a:r>
              <a:rPr lang="fr-BE" sz="2800" baseline="30000" dirty="0"/>
              <a:t>2</a:t>
            </a:r>
            <a:r>
              <a:rPr lang="fr-BE" sz="2800" dirty="0"/>
              <a:t> = 1</a:t>
            </a:r>
            <a:r>
              <a:rPr lang="fr-BE" sz="2800" baseline="30000" dirty="0"/>
              <a:t>2</a:t>
            </a:r>
            <a:r>
              <a:rPr lang="fr-BE" sz="2800" dirty="0"/>
              <a:t>=2x1 – </a:t>
            </a:r>
            <a:r>
              <a:rPr lang="fr-BE" sz="2800" dirty="0" smtClean="0"/>
              <a:t>1</a:t>
            </a:r>
            <a:endParaRPr lang="fr-BE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2214554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/>
              <a:t>On suppose la propriété </a:t>
            </a:r>
            <a:r>
              <a:rPr lang="fr-BE" sz="2800" dirty="0" smtClean="0"/>
              <a:t>vraie </a:t>
            </a:r>
            <a:r>
              <a:rPr lang="fr-BE" sz="2800" dirty="0"/>
              <a:t>pour n </a:t>
            </a:r>
          </a:p>
          <a:p>
            <a:r>
              <a:rPr lang="fr-BE" sz="2800" dirty="0"/>
              <a:t>(F</a:t>
            </a:r>
            <a:r>
              <a:rPr lang="fr-BE" sz="2800" baseline="-25000" dirty="0"/>
              <a:t>n</a:t>
            </a:r>
            <a:r>
              <a:rPr lang="fr-BE" sz="2800" dirty="0"/>
              <a:t>)</a:t>
            </a:r>
            <a:r>
              <a:rPr lang="fr-BE" sz="2800" baseline="30000" dirty="0"/>
              <a:t>2</a:t>
            </a:r>
            <a:r>
              <a:rPr lang="fr-BE" sz="2800" dirty="0"/>
              <a:t> =F</a:t>
            </a:r>
            <a:r>
              <a:rPr lang="fr-BE" sz="2800" baseline="-25000" dirty="0"/>
              <a:t>n-1</a:t>
            </a:r>
            <a:r>
              <a:rPr lang="fr-BE" sz="2800" dirty="0"/>
              <a:t> x F</a:t>
            </a:r>
            <a:r>
              <a:rPr lang="fr-BE" sz="2800" baseline="-25000" dirty="0"/>
              <a:t>n+1</a:t>
            </a:r>
            <a:r>
              <a:rPr lang="fr-BE" sz="2800" dirty="0"/>
              <a:t> + (-1)</a:t>
            </a:r>
            <a:r>
              <a:rPr lang="fr-BE" sz="2800" baseline="30000" dirty="0"/>
              <a:t>n-1 </a:t>
            </a:r>
            <a:endParaRPr lang="fr-BE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642910" y="3000372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/>
              <a:t>On démontre la propriété pour </a:t>
            </a:r>
            <a:r>
              <a:rPr lang="fr-BE" sz="2800" dirty="0" smtClean="0"/>
              <a:t>n+1</a:t>
            </a:r>
            <a:endParaRPr lang="fr-BE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785786" y="3500438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/>
              <a:t>(Fn)</a:t>
            </a:r>
            <a:r>
              <a:rPr lang="fr-BE" sz="2800" baseline="30000" dirty="0"/>
              <a:t>2</a:t>
            </a:r>
            <a:r>
              <a:rPr lang="fr-BE" sz="2800" dirty="0"/>
              <a:t> = F</a:t>
            </a:r>
            <a:r>
              <a:rPr lang="fr-BE" sz="2800" baseline="-25000" dirty="0"/>
              <a:t>n-1</a:t>
            </a:r>
            <a:r>
              <a:rPr lang="fr-BE" sz="2800" dirty="0"/>
              <a:t> x F</a:t>
            </a:r>
            <a:r>
              <a:rPr lang="fr-BE" sz="2800" baseline="-25000" dirty="0"/>
              <a:t>n+1</a:t>
            </a:r>
            <a:r>
              <a:rPr lang="fr-BE" sz="2800" dirty="0"/>
              <a:t> + (-1)</a:t>
            </a:r>
            <a:r>
              <a:rPr lang="fr-BE" sz="2800" baseline="30000" dirty="0"/>
              <a:t>n-1</a:t>
            </a:r>
            <a:endParaRPr lang="fr-BE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785786" y="3857628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/>
              <a:t>(Fn)</a:t>
            </a:r>
            <a:r>
              <a:rPr lang="fr-BE" sz="2800" baseline="30000" dirty="0"/>
              <a:t>2</a:t>
            </a:r>
            <a:r>
              <a:rPr lang="fr-BE" sz="2800" dirty="0"/>
              <a:t> = F</a:t>
            </a:r>
            <a:r>
              <a:rPr lang="fr-BE" sz="2800" baseline="-25000" dirty="0"/>
              <a:t>n+1</a:t>
            </a:r>
            <a:r>
              <a:rPr lang="fr-BE" sz="2800" dirty="0"/>
              <a:t>x(F</a:t>
            </a:r>
            <a:r>
              <a:rPr lang="fr-BE" sz="2800" baseline="-25000" dirty="0"/>
              <a:t>n+1</a:t>
            </a:r>
            <a:r>
              <a:rPr lang="fr-BE" sz="2800" dirty="0"/>
              <a:t> – F</a:t>
            </a:r>
            <a:r>
              <a:rPr lang="fr-BE" sz="2800" baseline="-25000" dirty="0"/>
              <a:t>n</a:t>
            </a:r>
            <a:r>
              <a:rPr lang="fr-BE" sz="2800" dirty="0"/>
              <a:t>) + (-1)</a:t>
            </a:r>
            <a:r>
              <a:rPr lang="fr-BE" sz="2800" baseline="30000" dirty="0"/>
              <a:t>n-1</a:t>
            </a:r>
            <a:endParaRPr lang="fr-BE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785786" y="428625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/>
              <a:t>(Fn)</a:t>
            </a:r>
            <a:r>
              <a:rPr lang="fr-BE" sz="2800" baseline="30000" dirty="0"/>
              <a:t>2</a:t>
            </a:r>
            <a:r>
              <a:rPr lang="fr-BE" sz="2800" dirty="0"/>
              <a:t> = F</a:t>
            </a:r>
            <a:r>
              <a:rPr lang="fr-BE" sz="2800" baseline="30000" dirty="0"/>
              <a:t>2</a:t>
            </a:r>
            <a:r>
              <a:rPr lang="fr-BE" sz="2800" baseline="-25000" dirty="0"/>
              <a:t>n+1</a:t>
            </a:r>
            <a:r>
              <a:rPr lang="fr-BE" sz="2800" dirty="0"/>
              <a:t> – F</a:t>
            </a:r>
            <a:r>
              <a:rPr lang="fr-BE" sz="2800" baseline="-25000" dirty="0"/>
              <a:t>n</a:t>
            </a:r>
            <a:r>
              <a:rPr lang="fr-BE" sz="2800" dirty="0"/>
              <a:t> x F</a:t>
            </a:r>
            <a:r>
              <a:rPr lang="fr-BE" sz="2800" baseline="-25000" dirty="0"/>
              <a:t>n+1</a:t>
            </a:r>
            <a:r>
              <a:rPr lang="fr-BE" sz="2800" dirty="0"/>
              <a:t>+(-1)</a:t>
            </a:r>
            <a:r>
              <a:rPr lang="fr-BE" sz="2800" baseline="30000" dirty="0"/>
              <a:t>n-1</a:t>
            </a:r>
            <a:endParaRPr lang="fr-BE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857224" y="4714884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/>
              <a:t>F</a:t>
            </a:r>
            <a:r>
              <a:rPr lang="fr-BE" sz="2800" baseline="-25000" dirty="0"/>
              <a:t>n</a:t>
            </a:r>
            <a:r>
              <a:rPr lang="fr-BE" sz="2800" dirty="0"/>
              <a:t> x(F</a:t>
            </a:r>
            <a:r>
              <a:rPr lang="fr-BE" sz="2800" baseline="-25000" dirty="0"/>
              <a:t>n</a:t>
            </a:r>
            <a:r>
              <a:rPr lang="fr-BE" sz="2800" dirty="0"/>
              <a:t>+ F</a:t>
            </a:r>
            <a:r>
              <a:rPr lang="fr-BE" sz="2800" baseline="-25000" dirty="0"/>
              <a:t>n+1</a:t>
            </a:r>
            <a:r>
              <a:rPr lang="fr-BE" sz="2800" dirty="0"/>
              <a:t>)= F</a:t>
            </a:r>
            <a:r>
              <a:rPr lang="fr-BE" sz="2800" baseline="30000" dirty="0"/>
              <a:t>2</a:t>
            </a:r>
            <a:r>
              <a:rPr lang="fr-BE" sz="2800" baseline="-25000" dirty="0"/>
              <a:t>n+1</a:t>
            </a:r>
            <a:r>
              <a:rPr lang="fr-BE" sz="2800" dirty="0"/>
              <a:t>+(-1)</a:t>
            </a:r>
            <a:r>
              <a:rPr lang="fr-BE" sz="2800" baseline="30000" dirty="0"/>
              <a:t>n-1</a:t>
            </a:r>
            <a:endParaRPr lang="fr-BE" sz="2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857224" y="5143512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/>
              <a:t>F</a:t>
            </a:r>
            <a:r>
              <a:rPr lang="fr-BE" sz="2800" baseline="-25000" dirty="0"/>
              <a:t>n</a:t>
            </a:r>
            <a:r>
              <a:rPr lang="fr-BE" sz="2800" dirty="0"/>
              <a:t> x F</a:t>
            </a:r>
            <a:r>
              <a:rPr lang="fr-BE" sz="2800" baseline="-25000" dirty="0"/>
              <a:t>n+2</a:t>
            </a:r>
            <a:r>
              <a:rPr lang="fr-BE" sz="2800" dirty="0"/>
              <a:t> = F</a:t>
            </a:r>
            <a:r>
              <a:rPr lang="fr-BE" sz="2800" baseline="30000" dirty="0"/>
              <a:t>2</a:t>
            </a:r>
            <a:r>
              <a:rPr lang="fr-BE" sz="2800" baseline="-25000" dirty="0"/>
              <a:t>n+1</a:t>
            </a:r>
            <a:r>
              <a:rPr lang="fr-BE" sz="2800" dirty="0"/>
              <a:t>+(-1)</a:t>
            </a:r>
            <a:r>
              <a:rPr lang="fr-BE" sz="2800" baseline="30000" dirty="0"/>
              <a:t>n-1</a:t>
            </a:r>
            <a:endParaRPr lang="fr-BE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857224" y="557214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/>
              <a:t>F</a:t>
            </a:r>
            <a:r>
              <a:rPr lang="fr-BE" sz="2800" baseline="30000" dirty="0"/>
              <a:t>2</a:t>
            </a:r>
            <a:r>
              <a:rPr lang="fr-BE" sz="2800" baseline="-25000" dirty="0"/>
              <a:t>n+1</a:t>
            </a:r>
            <a:r>
              <a:rPr lang="fr-BE" sz="2800" dirty="0"/>
              <a:t> =F</a:t>
            </a:r>
            <a:r>
              <a:rPr lang="fr-BE" sz="2800" baseline="-25000" dirty="0"/>
              <a:t>n</a:t>
            </a:r>
            <a:r>
              <a:rPr lang="fr-BE" sz="2800" dirty="0"/>
              <a:t> x F</a:t>
            </a:r>
            <a:r>
              <a:rPr lang="fr-BE" sz="2800" baseline="-25000" dirty="0"/>
              <a:t>n+2</a:t>
            </a:r>
            <a:r>
              <a:rPr lang="fr-BE" sz="2800" dirty="0"/>
              <a:t>+ (-1)</a:t>
            </a:r>
            <a:r>
              <a:rPr lang="fr-BE" sz="2800" baseline="30000" dirty="0"/>
              <a:t>n	</a:t>
            </a:r>
            <a:r>
              <a:rPr lang="fr-BE" sz="2800" dirty="0"/>
              <a:t>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500694" y="5786454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/>
              <a:t>CQFD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3" grpId="1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ChangeArrowheads="1"/>
          </p:cNvSpPr>
          <p:nvPr/>
        </p:nvSpPr>
        <p:spPr bwMode="auto">
          <a:xfrm>
            <a:off x="-285750" y="-142875"/>
            <a:ext cx="9429750" cy="7000875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3" name="ZoneTexte 3"/>
          <p:cNvSpPr txBox="1">
            <a:spLocks noChangeArrowheads="1"/>
          </p:cNvSpPr>
          <p:nvPr/>
        </p:nvSpPr>
        <p:spPr bwMode="auto">
          <a:xfrm>
            <a:off x="1500188" y="285750"/>
            <a:ext cx="5929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sz="2800" b="1" u="sng" dirty="0"/>
              <a:t>Curiosités numériques</a:t>
            </a:r>
          </a:p>
        </p:txBody>
      </p:sp>
      <p:pic>
        <p:nvPicPr>
          <p:cNvPr id="4" name="Image 3" descr="PascalTriangleAnimated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1285860"/>
            <a:ext cx="2476500" cy="2286000"/>
          </a:xfrm>
          <a:prstGeom prst="rect">
            <a:avLst/>
          </a:prstGeom>
        </p:spPr>
      </p:pic>
      <p:pic>
        <p:nvPicPr>
          <p:cNvPr id="5" name="Image 4" descr="ptreal1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1000108"/>
            <a:ext cx="6062608" cy="50720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-285750" y="-142875"/>
            <a:ext cx="9429750" cy="7000875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pic>
        <p:nvPicPr>
          <p:cNvPr id="4" name="Image 3" descr="pinball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785794"/>
            <a:ext cx="5357833" cy="42652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0" y="-142875"/>
            <a:ext cx="9429750" cy="7000875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24200" cy="1219200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24200" cy="1219200"/>
          </a:xfrm>
          <a:prstGeom prst="rect">
            <a:avLst/>
          </a:prstGeom>
          <a:noFill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24200" cy="1219200"/>
          </a:xfrm>
          <a:prstGeom prst="rect">
            <a:avLst/>
          </a:prstGeom>
          <a:noFill/>
        </p:spPr>
      </p:pic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24200" cy="1219200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24200" cy="1219200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3124200" cy="1219200"/>
          </a:xfrm>
          <a:prstGeom prst="rect">
            <a:avLst/>
          </a:prstGeom>
          <a:noFill/>
        </p:spPr>
      </p:pic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pic>
        <p:nvPicPr>
          <p:cNvPr id="6167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24200" cy="1219200"/>
          </a:xfrm>
          <a:prstGeom prst="rect">
            <a:avLst/>
          </a:prstGeom>
          <a:noFill/>
        </p:spPr>
      </p:pic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pic>
        <p:nvPicPr>
          <p:cNvPr id="6169" name="Picture 2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24200" cy="1219200"/>
          </a:xfrm>
          <a:prstGeom prst="rect">
            <a:avLst/>
          </a:prstGeom>
          <a:noFill/>
        </p:spPr>
      </p:pic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sp>
        <p:nvSpPr>
          <p:cNvPr id="32" name="ZoneTexte 31"/>
          <p:cNvSpPr txBox="1"/>
          <p:nvPr/>
        </p:nvSpPr>
        <p:spPr>
          <a:xfrm>
            <a:off x="3786182" y="3071810"/>
            <a:ext cx="4000528" cy="461665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chemeClr val="bg2"/>
                </a:solidFill>
              </a:rPr>
              <a:t>Où E(x)= la partie entière de x </a:t>
            </a:r>
            <a:endParaRPr lang="fr-BE" dirty="0">
              <a:solidFill>
                <a:schemeClr val="bg2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000232" y="407194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n=6  =&gt;   </a:t>
            </a:r>
            <a:endParaRPr lang="fr-BE" dirty="0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pic>
        <p:nvPicPr>
          <p:cNvPr id="6181" name="Picture 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857628"/>
            <a:ext cx="685800" cy="676275"/>
          </a:xfrm>
          <a:prstGeom prst="rect">
            <a:avLst/>
          </a:prstGeom>
          <a:noFill/>
        </p:spPr>
      </p:pic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pic>
        <p:nvPicPr>
          <p:cNvPr id="6185" name="Picture 4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000504"/>
            <a:ext cx="1000132" cy="387648"/>
          </a:xfrm>
          <a:prstGeom prst="rect">
            <a:avLst/>
          </a:prstGeom>
          <a:noFill/>
        </p:spPr>
      </p:pic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pic>
        <p:nvPicPr>
          <p:cNvPr id="6187" name="Picture 4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4000504"/>
            <a:ext cx="723900" cy="485775"/>
          </a:xfrm>
          <a:prstGeom prst="rect">
            <a:avLst/>
          </a:prstGeom>
          <a:noFill/>
        </p:spPr>
      </p:pic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pic>
        <p:nvPicPr>
          <p:cNvPr id="6195" name="Picture 5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857364"/>
            <a:ext cx="4000528" cy="1219284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</p:pic>
      <p:sp>
        <p:nvSpPr>
          <p:cNvPr id="6197" name="Rectangle 53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pic>
        <p:nvPicPr>
          <p:cNvPr id="6198" name="Picture 5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714884"/>
            <a:ext cx="1352550" cy="542925"/>
          </a:xfrm>
          <a:prstGeom prst="rect">
            <a:avLst/>
          </a:prstGeom>
          <a:noFill/>
        </p:spPr>
      </p:pic>
      <p:sp>
        <p:nvSpPr>
          <p:cNvPr id="61" name="ZoneTexte 60"/>
          <p:cNvSpPr txBox="1"/>
          <p:nvPr/>
        </p:nvSpPr>
        <p:spPr>
          <a:xfrm>
            <a:off x="4500562" y="464344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/>
              <a:t>= 7+ 1 = 8   ok!</a:t>
            </a:r>
            <a:endParaRPr lang="fr-B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pic>
        <p:nvPicPr>
          <p:cNvPr id="6" name="Image 5" descr="2lapi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654050"/>
            <a:ext cx="8572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2lapi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428625"/>
            <a:ext cx="157162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2lapi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714375"/>
            <a:ext cx="8239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 descr="2lapi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38" y="1428750"/>
            <a:ext cx="157162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214563" y="714375"/>
            <a:ext cx="2357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dirty="0"/>
              <a:t>1 mois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4286250" y="714375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dirty="0"/>
              <a:t>2 mois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4071938" y="1714500"/>
            <a:ext cx="1500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dirty="0"/>
              <a:t>3 mois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5857875" y="2786063"/>
            <a:ext cx="1428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dirty="0"/>
              <a:t>4 mois</a:t>
            </a:r>
          </a:p>
        </p:txBody>
      </p:sp>
      <p:pic>
        <p:nvPicPr>
          <p:cNvPr id="14" name="Image 13" descr="2lapi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428750"/>
            <a:ext cx="157162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14" descr="2lapi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1714500"/>
            <a:ext cx="82391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7429500" y="4643438"/>
            <a:ext cx="1357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dirty="0"/>
              <a:t>5 mois</a:t>
            </a:r>
          </a:p>
        </p:txBody>
      </p:sp>
      <p:pic>
        <p:nvPicPr>
          <p:cNvPr id="17" name="Image 16" descr="2lapi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2643188"/>
            <a:ext cx="15716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Image 19" descr="2lapi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2928938"/>
            <a:ext cx="8239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Image 20" descr="2lapi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2571750"/>
            <a:ext cx="157162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Image 21" descr="2lapi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088" y="3081338"/>
            <a:ext cx="8239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Image 22" descr="2lapi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2571750"/>
            <a:ext cx="157162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Image 23" descr="2lapi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3000375"/>
            <a:ext cx="82391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Connecteur droit avec flèche 25"/>
          <p:cNvCxnSpPr>
            <a:cxnSpLocks noChangeShapeType="1"/>
          </p:cNvCxnSpPr>
          <p:nvPr/>
        </p:nvCxnSpPr>
        <p:spPr bwMode="auto">
          <a:xfrm rot="5400000">
            <a:off x="1286669" y="1499394"/>
            <a:ext cx="42862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" name="Connecteur droit avec flèche 28"/>
          <p:cNvCxnSpPr>
            <a:cxnSpLocks noChangeShapeType="1"/>
          </p:cNvCxnSpPr>
          <p:nvPr/>
        </p:nvCxnSpPr>
        <p:spPr bwMode="auto">
          <a:xfrm rot="5400000">
            <a:off x="1286669" y="2570957"/>
            <a:ext cx="42862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" name="Connecteur droit avec flèche 29"/>
          <p:cNvCxnSpPr>
            <a:cxnSpLocks noChangeShapeType="1"/>
          </p:cNvCxnSpPr>
          <p:nvPr/>
        </p:nvCxnSpPr>
        <p:spPr bwMode="auto">
          <a:xfrm rot="5400000">
            <a:off x="822325" y="4178300"/>
            <a:ext cx="714375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" name="Connecteur droit avec flèche 33"/>
          <p:cNvCxnSpPr>
            <a:cxnSpLocks noChangeShapeType="1"/>
          </p:cNvCxnSpPr>
          <p:nvPr/>
        </p:nvCxnSpPr>
        <p:spPr bwMode="auto">
          <a:xfrm>
            <a:off x="3929063" y="2357438"/>
            <a:ext cx="642937" cy="4286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" name="Connecteur droit avec flèche 35"/>
          <p:cNvCxnSpPr>
            <a:cxnSpLocks noChangeShapeType="1"/>
          </p:cNvCxnSpPr>
          <p:nvPr/>
        </p:nvCxnSpPr>
        <p:spPr bwMode="auto">
          <a:xfrm>
            <a:off x="2225675" y="1509713"/>
            <a:ext cx="427038" cy="2857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" name="Connecteur droit avec flèche 39"/>
          <p:cNvCxnSpPr>
            <a:cxnSpLocks noChangeShapeType="1"/>
          </p:cNvCxnSpPr>
          <p:nvPr/>
        </p:nvCxnSpPr>
        <p:spPr bwMode="auto">
          <a:xfrm>
            <a:off x="2000250" y="2357438"/>
            <a:ext cx="571500" cy="4286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3" name="Connecteur droit avec flèche 42"/>
          <p:cNvCxnSpPr>
            <a:cxnSpLocks noChangeShapeType="1"/>
          </p:cNvCxnSpPr>
          <p:nvPr/>
        </p:nvCxnSpPr>
        <p:spPr bwMode="auto">
          <a:xfrm rot="16200000" flipH="1">
            <a:off x="1928812" y="3857626"/>
            <a:ext cx="714375" cy="5715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" name="Connecteur droit avec flèche 45"/>
          <p:cNvCxnSpPr>
            <a:cxnSpLocks noChangeShapeType="1"/>
          </p:cNvCxnSpPr>
          <p:nvPr/>
        </p:nvCxnSpPr>
        <p:spPr bwMode="auto">
          <a:xfrm rot="16200000" flipH="1">
            <a:off x="3500437" y="3786188"/>
            <a:ext cx="714375" cy="5715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" name="Connecteur droit avec flèche 46"/>
          <p:cNvCxnSpPr>
            <a:cxnSpLocks noChangeShapeType="1"/>
          </p:cNvCxnSpPr>
          <p:nvPr/>
        </p:nvCxnSpPr>
        <p:spPr bwMode="auto">
          <a:xfrm rot="16200000" flipH="1">
            <a:off x="4964907" y="3893344"/>
            <a:ext cx="857250" cy="3571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0" name="Connecteur droit avec flèche 49"/>
          <p:cNvCxnSpPr>
            <a:cxnSpLocks noChangeShapeType="1"/>
          </p:cNvCxnSpPr>
          <p:nvPr/>
        </p:nvCxnSpPr>
        <p:spPr bwMode="auto">
          <a:xfrm>
            <a:off x="5572125" y="3714750"/>
            <a:ext cx="857250" cy="7858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102" name="ZoneTexte 52"/>
          <p:cNvSpPr txBox="1">
            <a:spLocks noChangeArrowheads="1"/>
          </p:cNvSpPr>
          <p:nvPr/>
        </p:nvSpPr>
        <p:spPr bwMode="auto">
          <a:xfrm>
            <a:off x="2786063" y="142875"/>
            <a:ext cx="357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sz="3600" b="1" u="sng" dirty="0"/>
              <a:t>Approche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-0.00261 0.1557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7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0.00139 L 0.1717 0.1495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7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0.01134 L 0.20937 0.1895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8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0.01134 L -0.01112 0.1789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8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93 -0.0081 L 0.20312 0.1729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-0.0309 0.2826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141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12483 0.2844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142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0.1493 0.25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125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2292 L 0.0776 0.30741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142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-0.00556 L 0.19184 0.2504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28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-285750" y="-142875"/>
            <a:ext cx="9429750" cy="7000875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1714480" y="1571612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= Un nombre décimal périodique illimité d’une période de 108 chiffres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285984" y="714356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 b="1" dirty="0" smtClean="0"/>
              <a:t>0,00917431193 …</a:t>
            </a:r>
            <a:endParaRPr lang="fr-BE" sz="4800" dirty="0"/>
          </a:p>
        </p:txBody>
      </p:sp>
      <p:sp>
        <p:nvSpPr>
          <p:cNvPr id="9" name="ZoneTexte 8"/>
          <p:cNvSpPr txBox="1"/>
          <p:nvPr/>
        </p:nvSpPr>
        <p:spPr>
          <a:xfrm>
            <a:off x="1928794" y="2643182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= 0,00917 … 2018348623853211 …</a:t>
            </a:r>
            <a:endParaRPr lang="fr-BE" dirty="0"/>
          </a:p>
        </p:txBody>
      </p:sp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2143108" y="3143248"/>
          <a:ext cx="4286281" cy="3461070"/>
        </p:xfrm>
        <a:graphic>
          <a:graphicData uri="http://schemas.openxmlformats.org/drawingml/2006/table">
            <a:tbl>
              <a:tblPr/>
              <a:tblGrid>
                <a:gridCol w="259774"/>
                <a:gridCol w="420924"/>
                <a:gridCol w="340349"/>
                <a:gridCol w="380389"/>
                <a:gridCol w="340349"/>
                <a:gridCol w="480493"/>
                <a:gridCol w="380389"/>
                <a:gridCol w="340349"/>
                <a:gridCol w="340349"/>
                <a:gridCol w="380389"/>
                <a:gridCol w="340349"/>
                <a:gridCol w="282178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50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…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8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6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2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3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8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5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3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2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1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  <a:tabLst>
                          <a:tab pos="3371850" algn="l"/>
                        </a:tabLst>
                      </a:pPr>
                      <a:r>
                        <a:rPr lang="fr-BE" sz="1600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1 </a:t>
                      </a:r>
                      <a:endParaRPr lang="fr-B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28604"/>
            <a:ext cx="1638300" cy="148590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ChangeArrowheads="1"/>
          </p:cNvSpPr>
          <p:nvPr/>
        </p:nvSpPr>
        <p:spPr bwMode="auto">
          <a:xfrm>
            <a:off x="-285750" y="-142875"/>
            <a:ext cx="9429750" cy="7000875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pic>
        <p:nvPicPr>
          <p:cNvPr id="3" name="Picture 6" descr="C:\Users\STAINIER John\Desktop\Suites de Fibonacci\fibo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18"/>
            <a:ext cx="9429784" cy="570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00125" y="642938"/>
            <a:ext cx="23574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dirty="0"/>
              <a:t>1 mois</a:t>
            </a:r>
          </a:p>
          <a:p>
            <a:pPr algn="ctr"/>
            <a:r>
              <a:rPr lang="fr-BE" dirty="0"/>
              <a:t>2 mois</a:t>
            </a:r>
          </a:p>
          <a:p>
            <a:pPr algn="ctr"/>
            <a:r>
              <a:rPr lang="fr-BE" dirty="0"/>
              <a:t>3 mois</a:t>
            </a:r>
          </a:p>
          <a:p>
            <a:pPr algn="ctr"/>
            <a:r>
              <a:rPr lang="fr-BE" dirty="0"/>
              <a:t>4 mois</a:t>
            </a:r>
          </a:p>
          <a:p>
            <a:pPr algn="ctr"/>
            <a:r>
              <a:rPr lang="fr-BE" dirty="0"/>
              <a:t>5 mois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4000500" y="642938"/>
            <a:ext cx="25717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dirty="0"/>
              <a:t>1 couple de lapins</a:t>
            </a:r>
          </a:p>
          <a:p>
            <a:pPr algn="ctr"/>
            <a:r>
              <a:rPr lang="fr-BE" dirty="0"/>
              <a:t>1 couple de lapins </a:t>
            </a:r>
          </a:p>
          <a:p>
            <a:pPr algn="ctr"/>
            <a:r>
              <a:rPr lang="fr-BE" dirty="0"/>
              <a:t>2 couples de lapins</a:t>
            </a:r>
          </a:p>
          <a:p>
            <a:pPr algn="ctr"/>
            <a:r>
              <a:rPr lang="fr-BE" dirty="0"/>
              <a:t>3 couples de lapins </a:t>
            </a:r>
          </a:p>
          <a:p>
            <a:pPr algn="ctr"/>
            <a:r>
              <a:rPr lang="fr-BE" dirty="0"/>
              <a:t>5 couples de lapins  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6072188" y="1428750"/>
            <a:ext cx="1500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dirty="0"/>
              <a:t>=1+1</a:t>
            </a:r>
          </a:p>
          <a:p>
            <a:pPr algn="ctr"/>
            <a:r>
              <a:rPr lang="fr-BE" dirty="0"/>
              <a:t>=1+2</a:t>
            </a:r>
          </a:p>
          <a:p>
            <a:pPr algn="ctr"/>
            <a:r>
              <a:rPr lang="fr-BE" dirty="0"/>
              <a:t>=2+3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1428750" y="2786063"/>
            <a:ext cx="164306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dirty="0"/>
              <a:t>6 mois ?</a:t>
            </a:r>
          </a:p>
          <a:p>
            <a:pPr algn="ctr"/>
            <a:r>
              <a:rPr lang="fr-BE" dirty="0"/>
              <a:t>7 mois ?</a:t>
            </a:r>
          </a:p>
          <a:p>
            <a:pPr algn="ctr"/>
            <a:r>
              <a:rPr lang="fr-BE" dirty="0"/>
              <a:t>8 mois </a:t>
            </a:r>
            <a:r>
              <a:rPr lang="fr-BE" dirty="0" smtClean="0"/>
              <a:t>?</a:t>
            </a:r>
          </a:p>
          <a:p>
            <a:pPr algn="ctr"/>
            <a:r>
              <a:rPr lang="fr-BE" dirty="0" smtClean="0"/>
              <a:t>9 mois ?</a:t>
            </a:r>
          </a:p>
          <a:p>
            <a:pPr algn="ctr"/>
            <a:r>
              <a:rPr lang="fr-BE" dirty="0" smtClean="0"/>
              <a:t>10 mois ? </a:t>
            </a:r>
          </a:p>
          <a:p>
            <a:pPr algn="ctr"/>
            <a:r>
              <a:rPr lang="fr-BE" dirty="0" smtClean="0"/>
              <a:t>12  mois ?</a:t>
            </a:r>
            <a:endParaRPr lang="fr-BE" dirty="0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4214810" y="2714620"/>
            <a:ext cx="37147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dirty="0"/>
              <a:t>3+5= 8 couples de lapins</a:t>
            </a:r>
          </a:p>
          <a:p>
            <a:pPr algn="ctr"/>
            <a:r>
              <a:rPr lang="fr-BE" dirty="0"/>
              <a:t>5+8= 13 couples de lapins </a:t>
            </a:r>
          </a:p>
          <a:p>
            <a:pPr algn="ctr"/>
            <a:r>
              <a:rPr lang="fr-BE" dirty="0"/>
              <a:t>8+13= 21 couples de </a:t>
            </a:r>
            <a:r>
              <a:rPr lang="fr-BE" dirty="0" smtClean="0"/>
              <a:t>lapins</a:t>
            </a:r>
          </a:p>
          <a:p>
            <a:pPr algn="ctr"/>
            <a:r>
              <a:rPr lang="fr-BE" smtClean="0"/>
              <a:t>13+21= 34 </a:t>
            </a:r>
            <a:r>
              <a:rPr lang="fr-BE" dirty="0" smtClean="0"/>
              <a:t>couples de lapins</a:t>
            </a:r>
          </a:p>
          <a:p>
            <a:pPr algn="ctr"/>
            <a:r>
              <a:rPr lang="fr-BE" dirty="0" smtClean="0"/>
              <a:t>21+34= 55 couples de lapins</a:t>
            </a:r>
          </a:p>
          <a:p>
            <a:pPr algn="ctr"/>
            <a:r>
              <a:rPr lang="fr-BE" dirty="0" smtClean="0"/>
              <a:t>34+55= 89 couples de lapins</a:t>
            </a:r>
            <a:endParaRPr lang="fr-BE" dirty="0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857224" y="5286388"/>
            <a:ext cx="6286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ym typeface="Wingdings" pitchFamily="2" charset="2"/>
              </a:rPr>
              <a:t></a:t>
            </a:r>
            <a:r>
              <a:rPr lang="fr-FR" dirty="0"/>
              <a:t>Chaque mois, le nombre de couples de lapins vaut la somme des deux précédents.</a:t>
            </a:r>
            <a:endParaRPr lang="fr-BE" dirty="0"/>
          </a:p>
          <a:p>
            <a:pPr algn="ctr"/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5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714500" y="571500"/>
            <a:ext cx="557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u="sng" dirty="0"/>
              <a:t>Les suites de Fibonacci</a:t>
            </a:r>
            <a:endParaRPr lang="fr-BE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428750" y="1357313"/>
            <a:ext cx="5857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/>
              <a:t>Une suite de nombres dont chaque terme est la somme des deux précédents.</a:t>
            </a:r>
            <a:endParaRPr lang="fr-BE" dirty="0"/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857250" y="2286000"/>
            <a:ext cx="7286625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/>
              <a:t>Mathématiquement :  Si l'on note F</a:t>
            </a:r>
            <a:r>
              <a:rPr lang="fr-FR" baseline="-25000" dirty="0"/>
              <a:t>n</a:t>
            </a:r>
            <a:r>
              <a:rPr lang="fr-FR" dirty="0"/>
              <a:t> la suite de Fibonacci, elle est définie par :</a:t>
            </a:r>
            <a:endParaRPr lang="fr-BE" dirty="0"/>
          </a:p>
          <a:p>
            <a:pPr algn="ctr"/>
            <a:r>
              <a:rPr lang="fr-FR" b="1" dirty="0"/>
              <a:t> </a:t>
            </a:r>
            <a:r>
              <a:rPr lang="fr-BE" dirty="0"/>
              <a:t/>
            </a:r>
            <a:br>
              <a:rPr lang="fr-BE" dirty="0"/>
            </a:br>
            <a:r>
              <a:rPr lang="en-GB" dirty="0"/>
              <a:t>F</a:t>
            </a:r>
            <a:r>
              <a:rPr lang="en-GB" baseline="-25000" dirty="0"/>
              <a:t>0</a:t>
            </a:r>
            <a:r>
              <a:rPr lang="en-GB" dirty="0"/>
              <a:t> = a, F</a:t>
            </a:r>
            <a:r>
              <a:rPr lang="en-GB" baseline="-25000" dirty="0"/>
              <a:t>1</a:t>
            </a:r>
            <a:r>
              <a:rPr lang="en-GB" dirty="0"/>
              <a:t> = b </a:t>
            </a:r>
            <a:endParaRPr lang="fr-BE" dirty="0"/>
          </a:p>
          <a:p>
            <a:pPr algn="ctr"/>
            <a:r>
              <a:rPr lang="de-DE" sz="2800" b="1" dirty="0"/>
              <a:t>F</a:t>
            </a:r>
            <a:r>
              <a:rPr lang="de-DE" sz="2800" b="1" baseline="-25000" dirty="0"/>
              <a:t>n</a:t>
            </a:r>
            <a:r>
              <a:rPr lang="de-DE" sz="2800" b="1" dirty="0"/>
              <a:t> = F</a:t>
            </a:r>
            <a:r>
              <a:rPr lang="de-DE" sz="2800" b="1" baseline="-25000" dirty="0"/>
              <a:t>n-1</a:t>
            </a:r>
            <a:r>
              <a:rPr lang="de-DE" sz="2800" b="1" dirty="0"/>
              <a:t> + F</a:t>
            </a:r>
            <a:r>
              <a:rPr lang="de-DE" sz="2800" b="1" baseline="-25000" dirty="0"/>
              <a:t>n-2</a:t>
            </a:r>
            <a:endParaRPr lang="fr-BE" sz="2800" b="1" dirty="0"/>
          </a:p>
          <a:p>
            <a:pPr algn="ctr"/>
            <a:r>
              <a:rPr lang="fr-FR" sz="2000" dirty="0"/>
              <a:t>Où a et b </a:t>
            </a:r>
            <a:r>
              <a:rPr lang="fr-FR" sz="2000" dirty="0">
                <a:sym typeface="Symbol" pitchFamily="18" charset="2"/>
              </a:rPr>
              <a:t></a:t>
            </a:r>
            <a:r>
              <a:rPr lang="fr-FR" sz="2000" dirty="0"/>
              <a:t> </a:t>
            </a:r>
            <a:r>
              <a:rPr lang="fr-FR" sz="2000" dirty="0">
                <a:sym typeface="Symbol" pitchFamily="18" charset="2"/>
              </a:rPr>
              <a:t></a:t>
            </a:r>
            <a:endParaRPr lang="fr-BE" sz="2000" dirty="0"/>
          </a:p>
          <a:p>
            <a:pPr algn="ctr"/>
            <a:endParaRPr lang="fr-BE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86116" y="3357563"/>
            <a:ext cx="2357447" cy="14287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14313" y="4929188"/>
            <a:ext cx="8715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/>
              <a:t>La suite de Fibonacci la </a:t>
            </a:r>
            <a:r>
              <a:rPr lang="fr-FR" dirty="0" smtClean="0"/>
              <a:t>plus </a:t>
            </a:r>
            <a:r>
              <a:rPr lang="fr-FR" dirty="0"/>
              <a:t>connue est définie par  F</a:t>
            </a:r>
            <a:r>
              <a:rPr lang="fr-FR" baseline="-25000" dirty="0"/>
              <a:t>0</a:t>
            </a:r>
            <a:r>
              <a:rPr lang="fr-FR" dirty="0"/>
              <a:t> = 0, F</a:t>
            </a:r>
            <a:r>
              <a:rPr lang="fr-FR" baseline="-25000" dirty="0"/>
              <a:t>1</a:t>
            </a:r>
            <a:r>
              <a:rPr lang="fr-FR" dirty="0"/>
              <a:t> = 1 </a:t>
            </a:r>
            <a:r>
              <a:rPr lang="fr-FR" dirty="0" smtClean="0"/>
              <a:t>:</a:t>
            </a:r>
            <a:endParaRPr lang="fr-BE" dirty="0"/>
          </a:p>
        </p:txBody>
      </p:sp>
      <p:sp>
        <p:nvSpPr>
          <p:cNvPr id="11" name="ZoneTexte 10"/>
          <p:cNvSpPr txBox="1"/>
          <p:nvPr/>
        </p:nvSpPr>
        <p:spPr>
          <a:xfrm>
            <a:off x="0" y="564357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0, 1, 1, 2, 3, 5, 8, 13, 21, 34, 55, 89, 144, 233, 377, 610, 987, …</a:t>
            </a:r>
            <a:endParaRPr lang="fr-BE" dirty="0" smtClean="0"/>
          </a:p>
          <a:p>
            <a:pPr algn="ctr"/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1428728" y="2143116"/>
            <a:ext cx="6072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dirty="0" smtClean="0"/>
              <a:t>18 </a:t>
            </a:r>
            <a:r>
              <a:rPr lang="fr-BE" dirty="0"/>
              <a:t>mois ?</a:t>
            </a:r>
          </a:p>
          <a:p>
            <a:pPr algn="ctr"/>
            <a:r>
              <a:rPr lang="fr-BE" dirty="0"/>
              <a:t>36 mois ?</a:t>
            </a: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1071538" y="857232"/>
            <a:ext cx="6786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dirty="0"/>
              <a:t>Comment calculer le nombre de couples de lapins qu’on aura après n mois si on ne connaît le nombre de lapins des deux derniers mois? 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0" y="328612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/>
              <a:t>Binet découvre une autre formule qui permet de donner le n</a:t>
            </a:r>
            <a:r>
              <a:rPr lang="fr-FR" baseline="30000" dirty="0"/>
              <a:t>ième</a:t>
            </a:r>
            <a:r>
              <a:rPr lang="fr-FR" dirty="0"/>
              <a:t> terme de la suite de Fibonacci :</a:t>
            </a:r>
            <a:endParaRPr lang="fr-BE" dirty="0"/>
          </a:p>
        </p:txBody>
      </p:sp>
      <p:pic>
        <p:nvPicPr>
          <p:cNvPr id="7" name="Image 6" descr="formule de bine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4357688"/>
            <a:ext cx="2505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857250" y="5500688"/>
            <a:ext cx="7000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dirty="0" smtClean="0">
                <a:sym typeface="Wingdings" pitchFamily="2" charset="2"/>
              </a:rPr>
              <a:t>18 </a:t>
            </a:r>
            <a:r>
              <a:rPr lang="fr-BE" dirty="0">
                <a:sym typeface="Wingdings" pitchFamily="2" charset="2"/>
              </a:rPr>
              <a:t>mois   </a:t>
            </a:r>
            <a:r>
              <a:rPr lang="fr-BE" dirty="0" smtClean="0">
                <a:sym typeface="Wingdings" pitchFamily="2" charset="2"/>
              </a:rPr>
              <a:t>2584 couples </a:t>
            </a:r>
            <a:r>
              <a:rPr lang="fr-BE" dirty="0">
                <a:sym typeface="Wingdings" pitchFamily="2" charset="2"/>
              </a:rPr>
              <a:t>de lapins </a:t>
            </a:r>
          </a:p>
          <a:p>
            <a:pPr algn="ctr"/>
            <a:r>
              <a:rPr lang="fr-BE" dirty="0">
                <a:sym typeface="Wingdings" pitchFamily="2" charset="2"/>
              </a:rPr>
              <a:t>36 mois  </a:t>
            </a:r>
            <a:r>
              <a:rPr lang="fr-BE" dirty="0" smtClean="0">
                <a:sym typeface="Wingdings" pitchFamily="2" charset="2"/>
              </a:rPr>
              <a:t>14 930 352 couples </a:t>
            </a:r>
            <a:r>
              <a:rPr lang="fr-BE" dirty="0">
                <a:sym typeface="Wingdings" pitchFamily="2" charset="2"/>
              </a:rPr>
              <a:t>de lapins </a:t>
            </a:r>
            <a:endParaRPr lang="fr-BE" dirty="0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785938" y="214313"/>
            <a:ext cx="5500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 u="sng" dirty="0"/>
              <a:t>Formule de Binet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7171" name="ZoneTexte 2"/>
          <p:cNvSpPr txBox="1">
            <a:spLocks noChangeArrowheads="1"/>
          </p:cNvSpPr>
          <p:nvPr/>
        </p:nvSpPr>
        <p:spPr bwMode="auto">
          <a:xfrm>
            <a:off x="1285875" y="500063"/>
            <a:ext cx="5929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 u="sng" dirty="0"/>
              <a:t>Quelques mots sur Fibonacci</a:t>
            </a:r>
          </a:p>
        </p:txBody>
      </p:sp>
      <p:pic>
        <p:nvPicPr>
          <p:cNvPr id="4" name="Image 3" descr="fibonacc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071546"/>
            <a:ext cx="2642768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173" name="ZoneTexte 4"/>
          <p:cNvSpPr txBox="1">
            <a:spLocks noChangeArrowheads="1"/>
          </p:cNvSpPr>
          <p:nvPr/>
        </p:nvSpPr>
        <p:spPr bwMode="auto">
          <a:xfrm>
            <a:off x="357158" y="5143512"/>
            <a:ext cx="84296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/>
              <a:t>Les nombres de Fibonacci possèdent de nombreuses propriétés intéressantes et sont largement utilisés en mathématiques.</a:t>
            </a:r>
            <a:endParaRPr lang="fr-BE" dirty="0"/>
          </a:p>
        </p:txBody>
      </p:sp>
      <p:sp>
        <p:nvSpPr>
          <p:cNvPr id="7174" name="ZoneTexte 5"/>
          <p:cNvSpPr txBox="1">
            <a:spLocks noChangeArrowheads="1"/>
          </p:cNvSpPr>
          <p:nvPr/>
        </p:nvSpPr>
        <p:spPr bwMode="auto">
          <a:xfrm>
            <a:off x="3357554" y="1214422"/>
            <a:ext cx="5214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/>
              <a:t>Leonardo Fibonacci </a:t>
            </a:r>
            <a:r>
              <a:rPr lang="fr-FR" dirty="0" smtClean="0"/>
              <a:t>(1175 -1250)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3143240" y="1857364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BE" dirty="0" smtClean="0"/>
              <a:t>Né à Pise 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3143240" y="2357430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dirty="0" smtClean="0"/>
              <a:t>Enfance en Afrique du Nord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3286116" y="4071942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dirty="0" smtClean="0"/>
              <a:t>« Liber Abaci »</a:t>
            </a:r>
            <a:endParaRPr lang="fr-BE" dirty="0"/>
          </a:p>
        </p:txBody>
      </p:sp>
      <p:sp>
        <p:nvSpPr>
          <p:cNvPr id="11" name="ZoneTexte 10"/>
          <p:cNvSpPr txBox="1"/>
          <p:nvPr/>
        </p:nvSpPr>
        <p:spPr>
          <a:xfrm>
            <a:off x="3143240" y="3071810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BE" dirty="0" smtClean="0"/>
              <a:t>Intérêt pour les </a:t>
            </a:r>
            <a:r>
              <a:rPr lang="fr-FR" dirty="0" smtClean="0"/>
              <a:t>chiffres arabes et à la notation algébrique</a:t>
            </a:r>
            <a:r>
              <a:rPr lang="fr-BE" dirty="0" smtClean="0"/>
              <a:t> 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1"/>
      <p:bldP spid="7173" grpId="0"/>
      <p:bldP spid="7174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1500188" y="285750"/>
            <a:ext cx="5929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sz="2800" b="1" u="sng" dirty="0"/>
              <a:t>Propriétés particulières </a:t>
            </a:r>
          </a:p>
        </p:txBody>
      </p:sp>
      <p:sp>
        <p:nvSpPr>
          <p:cNvPr id="8196" name="ZoneTexte 4"/>
          <p:cNvSpPr txBox="1">
            <a:spLocks noChangeArrowheads="1"/>
          </p:cNvSpPr>
          <p:nvPr/>
        </p:nvSpPr>
        <p:spPr bwMode="auto">
          <a:xfrm>
            <a:off x="571500" y="928688"/>
            <a:ext cx="571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indent="-457200" algn="ctr"/>
            <a:r>
              <a:rPr lang="de-DE" dirty="0"/>
              <a:t>F</a:t>
            </a:r>
            <a:r>
              <a:rPr lang="de-DE" baseline="-25000" dirty="0"/>
              <a:t>n</a:t>
            </a:r>
            <a:r>
              <a:rPr lang="de-DE" dirty="0"/>
              <a:t> </a:t>
            </a:r>
            <a:r>
              <a:rPr lang="de-DE" b="1" dirty="0"/>
              <a:t> </a:t>
            </a:r>
            <a:r>
              <a:rPr lang="de-DE" dirty="0"/>
              <a:t>+ F</a:t>
            </a:r>
            <a:r>
              <a:rPr lang="de-DE" baseline="-25000" dirty="0"/>
              <a:t>n+1</a:t>
            </a:r>
            <a:r>
              <a:rPr lang="de-DE" b="1" dirty="0"/>
              <a:t> </a:t>
            </a:r>
            <a:r>
              <a:rPr lang="de-DE" dirty="0"/>
              <a:t>+ ... </a:t>
            </a:r>
            <a:r>
              <a:rPr lang="de-DE" b="1" dirty="0"/>
              <a:t> </a:t>
            </a:r>
            <a:r>
              <a:rPr lang="de-DE" dirty="0"/>
              <a:t>+ </a:t>
            </a:r>
            <a:r>
              <a:rPr lang="de-DE" dirty="0" smtClean="0"/>
              <a:t>F</a:t>
            </a:r>
            <a:r>
              <a:rPr lang="de-DE" baseline="-25000" dirty="0" smtClean="0"/>
              <a:t>n+9</a:t>
            </a:r>
            <a:r>
              <a:rPr lang="de-DE" dirty="0" smtClean="0"/>
              <a:t> </a:t>
            </a:r>
            <a:r>
              <a:rPr lang="de-DE" dirty="0"/>
              <a:t>=</a:t>
            </a:r>
            <a:r>
              <a:rPr lang="de-DE" b="1" dirty="0"/>
              <a:t> </a:t>
            </a:r>
            <a:r>
              <a:rPr lang="de-DE" dirty="0"/>
              <a:t>11.</a:t>
            </a:r>
            <a:r>
              <a:rPr lang="de-DE" b="1" dirty="0"/>
              <a:t> </a:t>
            </a:r>
            <a:r>
              <a:rPr lang="de-DE" dirty="0"/>
              <a:t>F</a:t>
            </a:r>
            <a:r>
              <a:rPr lang="de-DE" baseline="-25000" dirty="0"/>
              <a:t>n+7</a:t>
            </a:r>
            <a:endParaRPr lang="fr-BE" dirty="0"/>
          </a:p>
        </p:txBody>
      </p:sp>
      <p:sp>
        <p:nvSpPr>
          <p:cNvPr id="8197" name="ZoneTexte 4"/>
          <p:cNvSpPr txBox="1">
            <a:spLocks noChangeArrowheads="1"/>
          </p:cNvSpPr>
          <p:nvPr/>
        </p:nvSpPr>
        <p:spPr bwMode="auto">
          <a:xfrm>
            <a:off x="0" y="3643314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500" dirty="0" smtClean="0"/>
              <a:t>a  </a:t>
            </a:r>
            <a:r>
              <a:rPr lang="fr-FR" sz="1500" dirty="0"/>
              <a:t>+ b + (a+b) + (a + 2b) + (2a + 3b) + (3a + 5b) + </a:t>
            </a:r>
            <a:r>
              <a:rPr lang="fr-FR" sz="1500" dirty="0">
                <a:solidFill>
                  <a:schemeClr val="tx2"/>
                </a:solidFill>
              </a:rPr>
              <a:t>(5a + 8b) </a:t>
            </a:r>
            <a:r>
              <a:rPr lang="fr-FR" sz="1500" dirty="0"/>
              <a:t>+ (8a + 13b) + (13a + 21b) + 21a + 34b) = 11 </a:t>
            </a:r>
            <a:r>
              <a:rPr lang="fr-FR" sz="1500" dirty="0">
                <a:solidFill>
                  <a:schemeClr val="tx2"/>
                </a:solidFill>
              </a:rPr>
              <a:t>( 5a + 8b</a:t>
            </a:r>
            <a:r>
              <a:rPr lang="fr-FR" sz="1500" dirty="0" smtClean="0">
                <a:solidFill>
                  <a:schemeClr val="tx2"/>
                </a:solidFill>
              </a:rPr>
              <a:t>)</a:t>
            </a:r>
            <a:endParaRPr lang="fr-BE" sz="1500" dirty="0">
              <a:solidFill>
                <a:schemeClr val="tx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0034" y="1500174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F1+ F2 + F3+F4+F5+F6+</a:t>
            </a:r>
            <a:r>
              <a:rPr lang="fr-FR" dirty="0" smtClean="0">
                <a:solidFill>
                  <a:schemeClr val="tx2"/>
                </a:solidFill>
              </a:rPr>
              <a:t>F7</a:t>
            </a:r>
            <a:r>
              <a:rPr lang="fr-FR" dirty="0" smtClean="0"/>
              <a:t>+F8+F9+F10 = 11 * </a:t>
            </a:r>
            <a:r>
              <a:rPr lang="fr-FR" dirty="0" smtClean="0">
                <a:solidFill>
                  <a:schemeClr val="tx2"/>
                </a:solidFill>
              </a:rPr>
              <a:t>F7</a:t>
            </a:r>
            <a:endParaRPr lang="fr-BE" dirty="0" smtClean="0">
              <a:solidFill>
                <a:schemeClr val="tx2"/>
              </a:solidFill>
            </a:endParaRPr>
          </a:p>
          <a:p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3000364" y="2000240"/>
            <a:ext cx="3286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=&gt;F1 </a:t>
            </a:r>
            <a:r>
              <a:rPr lang="fr-FR" dirty="0"/>
              <a:t>= a</a:t>
            </a:r>
            <a:endParaRPr lang="fr-BE" dirty="0"/>
          </a:p>
          <a:p>
            <a:r>
              <a:rPr lang="fr-FR" dirty="0" smtClean="0"/>
              <a:t>     F2 </a:t>
            </a:r>
            <a:r>
              <a:rPr lang="fr-FR" dirty="0"/>
              <a:t>= b</a:t>
            </a:r>
            <a:endParaRPr lang="fr-BE" dirty="0"/>
          </a:p>
          <a:p>
            <a:r>
              <a:rPr lang="fr-FR" dirty="0" smtClean="0"/>
              <a:t>     F3 </a:t>
            </a:r>
            <a:r>
              <a:rPr lang="fr-FR" dirty="0"/>
              <a:t>= a + b</a:t>
            </a:r>
            <a:endParaRPr lang="fr-BE" dirty="0"/>
          </a:p>
          <a:p>
            <a:r>
              <a:rPr lang="fr-FR" dirty="0" smtClean="0"/>
              <a:t>     F4 </a:t>
            </a:r>
            <a:r>
              <a:rPr lang="fr-FR" dirty="0"/>
              <a:t>= b + (a+b</a:t>
            </a:r>
            <a:r>
              <a:rPr lang="fr-FR" dirty="0" smtClean="0"/>
              <a:t>)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571472" y="200024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F3 = F2 + F1 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1928794" y="4071942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55a + 88b  =  11 (5a + 8b)</a:t>
            </a:r>
            <a:endParaRPr lang="fr-BE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2071670" y="4500570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55a + 88b = 55a + 88b </a:t>
            </a:r>
          </a:p>
          <a:p>
            <a:pPr algn="ctr"/>
            <a:r>
              <a:rPr lang="fr-FR" dirty="0" smtClean="0"/>
              <a:t>CQFD.</a:t>
            </a:r>
            <a:endParaRPr lang="fr-BE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285720" y="5643578"/>
            <a:ext cx="7429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Exemple : a=3 et b=7</a:t>
            </a:r>
          </a:p>
          <a:p>
            <a:r>
              <a:rPr lang="fr-BE" dirty="0" smtClean="0"/>
              <a:t>3+7+10+17+27+44+71+135+206+341 = 11x71 = 781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505950" cy="6858000"/>
          </a:xfrm>
          <a:prstGeom prst="rect">
            <a:avLst/>
          </a:prstGeom>
          <a:solidFill>
            <a:srgbClr val="93072C"/>
          </a:solidFill>
          <a:ln w="9525">
            <a:solidFill>
              <a:schemeClr val="bg2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>
              <a:latin typeface="Arial" charset="0"/>
              <a:cs typeface="Arial" charset="0"/>
            </a:endParaRPr>
          </a:p>
        </p:txBody>
      </p:sp>
      <p:sp>
        <p:nvSpPr>
          <p:cNvPr id="9219" name="ZoneTexte 4"/>
          <p:cNvSpPr txBox="1">
            <a:spLocks noChangeArrowheads="1"/>
          </p:cNvSpPr>
          <p:nvPr/>
        </p:nvSpPr>
        <p:spPr bwMode="auto">
          <a:xfrm>
            <a:off x="1000125" y="928688"/>
            <a:ext cx="5495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indent="-457200"/>
            <a:r>
              <a:rPr lang="de-DE" sz="2800" dirty="0">
                <a:latin typeface="Arial" charset="0"/>
                <a:cs typeface="Arial" charset="0"/>
              </a:rPr>
              <a:t> </a:t>
            </a:r>
            <a:r>
              <a:rPr lang="de-DE" sz="2800" dirty="0" smtClean="0">
                <a:latin typeface="Arial" charset="0"/>
                <a:cs typeface="Arial" charset="0"/>
              </a:rPr>
              <a:t>Le </a:t>
            </a:r>
            <a:r>
              <a:rPr lang="de-DE" sz="2800" dirty="0">
                <a:latin typeface="Arial" charset="0"/>
                <a:cs typeface="Arial" charset="0"/>
              </a:rPr>
              <a:t>Couloir</a:t>
            </a:r>
            <a:endParaRPr lang="fr-BE" sz="2800" dirty="0"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00166" y="2000240"/>
            <a:ext cx="1071562" cy="21431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11" name="ZoneTexte 10"/>
          <p:cNvSpPr txBox="1"/>
          <p:nvPr/>
        </p:nvSpPr>
        <p:spPr>
          <a:xfrm>
            <a:off x="1785918" y="157161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1 </a:t>
            </a:r>
            <a:endParaRPr lang="fr-BE" dirty="0"/>
          </a:p>
        </p:txBody>
      </p:sp>
      <p:sp>
        <p:nvSpPr>
          <p:cNvPr id="12" name="ZoneTexte 11"/>
          <p:cNvSpPr txBox="1"/>
          <p:nvPr/>
        </p:nvSpPr>
        <p:spPr>
          <a:xfrm>
            <a:off x="1071538" y="285749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2</a:t>
            </a:r>
            <a:endParaRPr lang="fr-BE" dirty="0"/>
          </a:p>
        </p:txBody>
      </p:sp>
      <p:cxnSp>
        <p:nvCxnSpPr>
          <p:cNvPr id="17" name="Connecteur droit 16"/>
          <p:cNvCxnSpPr/>
          <p:nvPr/>
        </p:nvCxnSpPr>
        <p:spPr bwMode="auto">
          <a:xfrm rot="10800000">
            <a:off x="1500166" y="2000240"/>
            <a:ext cx="3357586" cy="0"/>
          </a:xfrm>
          <a:prstGeom prst="line">
            <a:avLst/>
          </a:prstGeom>
          <a:solidFill>
            <a:srgbClr val="93072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necteur droit 18"/>
          <p:cNvCxnSpPr/>
          <p:nvPr/>
        </p:nvCxnSpPr>
        <p:spPr bwMode="auto">
          <a:xfrm rot="10800000">
            <a:off x="1500166" y="4143380"/>
            <a:ext cx="3357586" cy="0"/>
          </a:xfrm>
          <a:prstGeom prst="line">
            <a:avLst/>
          </a:prstGeom>
          <a:solidFill>
            <a:srgbClr val="93072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ZoneTexte 19"/>
          <p:cNvSpPr txBox="1"/>
          <p:nvPr/>
        </p:nvSpPr>
        <p:spPr>
          <a:xfrm>
            <a:off x="3214678" y="2857496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b="1" dirty="0" smtClean="0"/>
              <a:t>?</a:t>
            </a:r>
            <a:endParaRPr lang="fr-BE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8" grpId="0" animBg="1"/>
      <p:bldP spid="11" grpId="0"/>
      <p:bldP spid="12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0" y="-142875"/>
            <a:ext cx="9429750" cy="7000875"/>
          </a:xfrm>
          <a:prstGeom prst="rect">
            <a:avLst/>
          </a:prstGeom>
          <a:solidFill>
            <a:srgbClr val="930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28572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6200000">
            <a:off x="5036371" y="-35735"/>
            <a:ext cx="571503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500430" y="214290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000496" y="214290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 rot="16200000">
            <a:off x="5036371" y="464331"/>
            <a:ext cx="571503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 rot="16200000">
            <a:off x="2750323" y="1464463"/>
            <a:ext cx="571503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85752" y="171448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85786" y="171448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285852" y="171448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000232" y="171448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 rot="16200000">
            <a:off x="2786042" y="2000248"/>
            <a:ext cx="500065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857752" y="171448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 rot="16200000">
            <a:off x="4036207" y="1464463"/>
            <a:ext cx="571503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 rot="16200000">
            <a:off x="4071926" y="2000248"/>
            <a:ext cx="500065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85752" y="314324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85786" y="314324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285852" y="314324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785918" y="314324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357422" y="314324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857488" y="314324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 rot="16200000">
            <a:off x="3643298" y="3429008"/>
            <a:ext cx="500065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 rot="16200000">
            <a:off x="3607579" y="2893223"/>
            <a:ext cx="571503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643570" y="314324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 rot="16200000">
            <a:off x="4822025" y="2893223"/>
            <a:ext cx="571503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 rot="16200000">
            <a:off x="4822025" y="3393289"/>
            <a:ext cx="571503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143636" y="314324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786578" y="314324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 rot="16200000">
            <a:off x="7536669" y="3393289"/>
            <a:ext cx="571503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 rot="16200000">
            <a:off x="7572388" y="2857504"/>
            <a:ext cx="500065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8358214" y="3143248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 rot="16200000">
            <a:off x="1750191" y="4464859"/>
            <a:ext cx="571503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 rot="16200000">
            <a:off x="1785910" y="4000512"/>
            <a:ext cx="500065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 rot="16200000">
            <a:off x="2857480" y="4000512"/>
            <a:ext cx="500065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 rot="16200000">
            <a:off x="2857480" y="4500578"/>
            <a:ext cx="500065" cy="107155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47" name="ZoneTexte 46"/>
          <p:cNvSpPr txBox="1"/>
          <p:nvPr/>
        </p:nvSpPr>
        <p:spPr>
          <a:xfrm>
            <a:off x="6072198" y="500042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2m =&gt; 2 possibilités </a:t>
            </a:r>
            <a:endParaRPr lang="fr-BE" dirty="0"/>
          </a:p>
        </p:txBody>
      </p:sp>
      <p:sp>
        <p:nvSpPr>
          <p:cNvPr id="48" name="ZoneTexte 47"/>
          <p:cNvSpPr txBox="1"/>
          <p:nvPr/>
        </p:nvSpPr>
        <p:spPr>
          <a:xfrm>
            <a:off x="785786" y="64291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1m =&gt; 1 possibilité</a:t>
            </a:r>
            <a:endParaRPr lang="fr-BE" dirty="0"/>
          </a:p>
        </p:txBody>
      </p:sp>
      <p:sp>
        <p:nvSpPr>
          <p:cNvPr id="49" name="ZoneTexte 48"/>
          <p:cNvSpPr txBox="1"/>
          <p:nvPr/>
        </p:nvSpPr>
        <p:spPr>
          <a:xfrm>
            <a:off x="5715008" y="1928802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3m =&gt; 3 possibilités</a:t>
            </a:r>
            <a:endParaRPr lang="fr-BE" dirty="0"/>
          </a:p>
        </p:txBody>
      </p:sp>
      <p:sp>
        <p:nvSpPr>
          <p:cNvPr id="50" name="ZoneTexte 49"/>
          <p:cNvSpPr txBox="1"/>
          <p:nvPr/>
        </p:nvSpPr>
        <p:spPr>
          <a:xfrm>
            <a:off x="4143372" y="457200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4m =&gt; 5 possibilités</a:t>
            </a:r>
            <a:endParaRPr lang="fr-BE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785786" y="5429264"/>
            <a:ext cx="2714644" cy="107157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4214810" y="564357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5m =&gt; ?</a:t>
            </a:r>
            <a:endParaRPr lang="fr-BE" dirty="0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785786" y="5429264"/>
            <a:ext cx="500066" cy="107157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 rot="16200000">
            <a:off x="1000100" y="5214950"/>
            <a:ext cx="571504" cy="100013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 rot="16200000">
            <a:off x="1035821" y="5750734"/>
            <a:ext cx="500065" cy="100013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BE" dirty="0"/>
          </a:p>
        </p:txBody>
      </p:sp>
      <p:sp>
        <p:nvSpPr>
          <p:cNvPr id="56" name="ZoneTexte 55"/>
          <p:cNvSpPr txBox="1"/>
          <p:nvPr/>
        </p:nvSpPr>
        <p:spPr>
          <a:xfrm>
            <a:off x="2071670" y="571501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4</a:t>
            </a:r>
            <a:endParaRPr lang="fr-BE" dirty="0"/>
          </a:p>
        </p:txBody>
      </p:sp>
      <p:sp>
        <p:nvSpPr>
          <p:cNvPr id="57" name="ZoneTexte 56"/>
          <p:cNvSpPr txBox="1"/>
          <p:nvPr/>
        </p:nvSpPr>
        <p:spPr>
          <a:xfrm>
            <a:off x="2500298" y="571501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3</a:t>
            </a:r>
            <a:endParaRPr lang="fr-BE" dirty="0"/>
          </a:p>
        </p:txBody>
      </p:sp>
      <p:sp>
        <p:nvSpPr>
          <p:cNvPr id="58" name="ZoneTexte 57"/>
          <p:cNvSpPr txBox="1"/>
          <p:nvPr/>
        </p:nvSpPr>
        <p:spPr>
          <a:xfrm>
            <a:off x="5500694" y="564357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P5=P4+P3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00"/>
                            </p:stCondLst>
                            <p:childTnLst>
                              <p:par>
                                <p:cTn id="2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500"/>
                            </p:stCondLst>
                            <p:childTnLst>
                              <p:par>
                                <p:cTn id="2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/>
      <p:bldP spid="48" grpId="0"/>
      <p:bldP spid="49" grpId="0"/>
      <p:bldP spid="50" grpId="0"/>
      <p:bldP spid="51" grpId="0" animBg="1"/>
      <p:bldP spid="52" grpId="0"/>
      <p:bldP spid="53" grpId="0" animBg="1"/>
      <p:bldP spid="54" grpId="0" animBg="1"/>
      <p:bldP spid="55" grpId="0" animBg="1"/>
      <p:bldP spid="56" grpId="0"/>
      <p:bldP spid="56" grpId="1"/>
      <p:bldP spid="57" grpId="0"/>
      <p:bldP spid="5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Modèle par défaut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3072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3072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662</Words>
  <Application>Microsoft Office PowerPoint</Application>
  <PresentationFormat>Affichage à l'écran (4:3)</PresentationFormat>
  <Paragraphs>192</Paragraphs>
  <Slides>21</Slides>
  <Notes>21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STAINIER John</dc:creator>
  <cp:lastModifiedBy>STAINIER John</cp:lastModifiedBy>
  <cp:revision>130</cp:revision>
  <dcterms:created xsi:type="dcterms:W3CDTF">2010-03-23T14:27:50Z</dcterms:created>
  <dcterms:modified xsi:type="dcterms:W3CDTF">2010-04-27T22:41:10Z</dcterms:modified>
</cp:coreProperties>
</file>