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43"/>
  </p:notesMasterIdLst>
  <p:sldIdLst>
    <p:sldId id="256" r:id="rId2"/>
    <p:sldId id="373" r:id="rId3"/>
    <p:sldId id="378" r:id="rId4"/>
    <p:sldId id="327" r:id="rId5"/>
    <p:sldId id="379" r:id="rId6"/>
    <p:sldId id="376" r:id="rId7"/>
    <p:sldId id="292" r:id="rId8"/>
    <p:sldId id="370" r:id="rId9"/>
    <p:sldId id="372" r:id="rId10"/>
    <p:sldId id="329" r:id="rId11"/>
    <p:sldId id="288" r:id="rId12"/>
    <p:sldId id="274" r:id="rId13"/>
    <p:sldId id="386" r:id="rId14"/>
    <p:sldId id="382" r:id="rId15"/>
    <p:sldId id="381" r:id="rId16"/>
    <p:sldId id="380" r:id="rId17"/>
    <p:sldId id="385" r:id="rId18"/>
    <p:sldId id="383" r:id="rId19"/>
    <p:sldId id="384" r:id="rId20"/>
    <p:sldId id="387" r:id="rId21"/>
    <p:sldId id="388" r:id="rId22"/>
    <p:sldId id="389" r:id="rId23"/>
    <p:sldId id="390" r:id="rId24"/>
    <p:sldId id="391" r:id="rId25"/>
    <p:sldId id="392" r:id="rId26"/>
    <p:sldId id="394" r:id="rId27"/>
    <p:sldId id="395" r:id="rId28"/>
    <p:sldId id="393" r:id="rId29"/>
    <p:sldId id="396" r:id="rId30"/>
    <p:sldId id="397" r:id="rId31"/>
    <p:sldId id="332" r:id="rId32"/>
    <p:sldId id="343" r:id="rId33"/>
    <p:sldId id="358" r:id="rId34"/>
    <p:sldId id="337" r:id="rId35"/>
    <p:sldId id="326" r:id="rId36"/>
    <p:sldId id="398" r:id="rId37"/>
    <p:sldId id="399" r:id="rId38"/>
    <p:sldId id="401" r:id="rId39"/>
    <p:sldId id="400" r:id="rId40"/>
    <p:sldId id="402" r:id="rId41"/>
    <p:sldId id="40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3852" autoAdjust="0"/>
  </p:normalViewPr>
  <p:slideViewPr>
    <p:cSldViewPr>
      <p:cViewPr varScale="1">
        <p:scale>
          <a:sx n="50" d="100"/>
          <a:sy n="50" d="100"/>
        </p:scale>
        <p:origin x="1781"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montgodinne.ad\MgdShare\UserData\00227816\PHD\Step%202\R&#233;sultats\r&#233;sulats%20STEP%20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bzra!$A$97</c:f>
              <c:strCache>
                <c:ptCount val="1"/>
                <c:pt idx="0">
                  <c:v>Bern</c:v>
                </c:pt>
              </c:strCache>
            </c:strRef>
          </c:tx>
          <c:cat>
            <c:strRef>
              <c:f>bzra!$B$96:$F$96</c:f>
              <c:strCache>
                <c:ptCount val="5"/>
                <c:pt idx="0">
                  <c:v>admission</c:v>
                </c:pt>
                <c:pt idx="1">
                  <c:v>discharge</c:v>
                </c:pt>
                <c:pt idx="2">
                  <c:v>2m</c:v>
                </c:pt>
                <c:pt idx="3">
                  <c:v>6m</c:v>
                </c:pt>
                <c:pt idx="4">
                  <c:v>12m</c:v>
                </c:pt>
              </c:strCache>
            </c:strRef>
          </c:cat>
          <c:val>
            <c:numRef>
              <c:f>bzra!$B$97:$F$97</c:f>
              <c:numCache>
                <c:formatCode>0.0%</c:formatCode>
                <c:ptCount val="5"/>
                <c:pt idx="0">
                  <c:v>0.17266187050359713</c:v>
                </c:pt>
                <c:pt idx="1">
                  <c:v>0.14676258992805755</c:v>
                </c:pt>
                <c:pt idx="2">
                  <c:v>0.18705035971223022</c:v>
                </c:pt>
                <c:pt idx="3">
                  <c:v>0.18992805755395684</c:v>
                </c:pt>
                <c:pt idx="4">
                  <c:v>0.18730650154798761</c:v>
                </c:pt>
              </c:numCache>
            </c:numRef>
          </c:val>
          <c:smooth val="0"/>
          <c:extLst>
            <c:ext xmlns:c16="http://schemas.microsoft.com/office/drawing/2014/chart" uri="{C3380CC4-5D6E-409C-BE32-E72D297353CC}">
              <c16:uniqueId val="{00000000-BF00-4427-A18B-ECB13943375F}"/>
            </c:ext>
          </c:extLst>
        </c:ser>
        <c:ser>
          <c:idx val="1"/>
          <c:order val="1"/>
          <c:tx>
            <c:strRef>
              <c:f>bzra!$A$98</c:f>
              <c:strCache>
                <c:ptCount val="1"/>
                <c:pt idx="0">
                  <c:v>Louvain</c:v>
                </c:pt>
              </c:strCache>
            </c:strRef>
          </c:tx>
          <c:cat>
            <c:strRef>
              <c:f>bzra!$B$96:$F$96</c:f>
              <c:strCache>
                <c:ptCount val="5"/>
                <c:pt idx="0">
                  <c:v>admission</c:v>
                </c:pt>
                <c:pt idx="1">
                  <c:v>discharge</c:v>
                </c:pt>
                <c:pt idx="2">
                  <c:v>2m</c:v>
                </c:pt>
                <c:pt idx="3">
                  <c:v>6m</c:v>
                </c:pt>
                <c:pt idx="4">
                  <c:v>12m</c:v>
                </c:pt>
              </c:strCache>
            </c:strRef>
          </c:cat>
          <c:val>
            <c:numRef>
              <c:f>bzra!$B$98:$F$98</c:f>
              <c:numCache>
                <c:formatCode>0.0%</c:formatCode>
                <c:ptCount val="5"/>
                <c:pt idx="0">
                  <c:v>0.33435582822085891</c:v>
                </c:pt>
                <c:pt idx="1">
                  <c:v>0.32515337423312884</c:v>
                </c:pt>
                <c:pt idx="2">
                  <c:v>0.31692307692307692</c:v>
                </c:pt>
                <c:pt idx="3">
                  <c:v>0.31288343558282211</c:v>
                </c:pt>
                <c:pt idx="4">
                  <c:v>0.31438127090301005</c:v>
                </c:pt>
              </c:numCache>
            </c:numRef>
          </c:val>
          <c:smooth val="0"/>
          <c:extLst>
            <c:ext xmlns:c16="http://schemas.microsoft.com/office/drawing/2014/chart" uri="{C3380CC4-5D6E-409C-BE32-E72D297353CC}">
              <c16:uniqueId val="{00000001-BF00-4427-A18B-ECB13943375F}"/>
            </c:ext>
          </c:extLst>
        </c:ser>
        <c:ser>
          <c:idx val="2"/>
          <c:order val="2"/>
          <c:tx>
            <c:strRef>
              <c:f>bzra!$A$99</c:f>
              <c:strCache>
                <c:ptCount val="1"/>
                <c:pt idx="0">
                  <c:v>Utrecht</c:v>
                </c:pt>
              </c:strCache>
            </c:strRef>
          </c:tx>
          <c:cat>
            <c:strRef>
              <c:f>bzra!$B$96:$F$96</c:f>
              <c:strCache>
                <c:ptCount val="5"/>
                <c:pt idx="0">
                  <c:v>admission</c:v>
                </c:pt>
                <c:pt idx="1">
                  <c:v>discharge</c:v>
                </c:pt>
                <c:pt idx="2">
                  <c:v>2m</c:v>
                </c:pt>
                <c:pt idx="3">
                  <c:v>6m</c:v>
                </c:pt>
                <c:pt idx="4">
                  <c:v>12m</c:v>
                </c:pt>
              </c:strCache>
            </c:strRef>
          </c:cat>
          <c:val>
            <c:numRef>
              <c:f>bzra!$B$99:$F$99</c:f>
              <c:numCache>
                <c:formatCode>0.0%</c:formatCode>
                <c:ptCount val="5"/>
                <c:pt idx="0">
                  <c:v>0.25679758308157102</c:v>
                </c:pt>
                <c:pt idx="1">
                  <c:v>0.27794561933534745</c:v>
                </c:pt>
                <c:pt idx="2">
                  <c:v>0.24169184290030213</c:v>
                </c:pt>
                <c:pt idx="3">
                  <c:v>0.23867069486404835</c:v>
                </c:pt>
                <c:pt idx="4">
                  <c:v>0.20735785953177258</c:v>
                </c:pt>
              </c:numCache>
            </c:numRef>
          </c:val>
          <c:smooth val="0"/>
          <c:extLst>
            <c:ext xmlns:c16="http://schemas.microsoft.com/office/drawing/2014/chart" uri="{C3380CC4-5D6E-409C-BE32-E72D297353CC}">
              <c16:uniqueId val="{00000002-BF00-4427-A18B-ECB13943375F}"/>
            </c:ext>
          </c:extLst>
        </c:ser>
        <c:ser>
          <c:idx val="3"/>
          <c:order val="3"/>
          <c:tx>
            <c:strRef>
              <c:f>bzra!$A$100</c:f>
              <c:strCache>
                <c:ptCount val="1"/>
                <c:pt idx="0">
                  <c:v>Cork</c:v>
                </c:pt>
              </c:strCache>
            </c:strRef>
          </c:tx>
          <c:cat>
            <c:strRef>
              <c:f>bzra!$B$96:$F$96</c:f>
              <c:strCache>
                <c:ptCount val="5"/>
                <c:pt idx="0">
                  <c:v>admission</c:v>
                </c:pt>
                <c:pt idx="1">
                  <c:v>discharge</c:v>
                </c:pt>
                <c:pt idx="2">
                  <c:v>2m</c:v>
                </c:pt>
                <c:pt idx="3">
                  <c:v>6m</c:v>
                </c:pt>
                <c:pt idx="4">
                  <c:v>12m</c:v>
                </c:pt>
              </c:strCache>
            </c:strRef>
          </c:cat>
          <c:val>
            <c:numRef>
              <c:f>bzra!$B$100:$F$100</c:f>
              <c:numCache>
                <c:formatCode>0.0%</c:formatCode>
                <c:ptCount val="5"/>
                <c:pt idx="0">
                  <c:v>0.28378378378378377</c:v>
                </c:pt>
                <c:pt idx="1">
                  <c:v>0.25675675675675674</c:v>
                </c:pt>
                <c:pt idx="2">
                  <c:v>0.26190476190476192</c:v>
                </c:pt>
                <c:pt idx="3">
                  <c:v>0.26013513513513514</c:v>
                </c:pt>
                <c:pt idx="4">
                  <c:v>0.25735294117647056</c:v>
                </c:pt>
              </c:numCache>
            </c:numRef>
          </c:val>
          <c:smooth val="0"/>
          <c:extLst>
            <c:ext xmlns:c16="http://schemas.microsoft.com/office/drawing/2014/chart" uri="{C3380CC4-5D6E-409C-BE32-E72D297353CC}">
              <c16:uniqueId val="{00000003-BF00-4427-A18B-ECB13943375F}"/>
            </c:ext>
          </c:extLst>
        </c:ser>
        <c:dLbls>
          <c:showLegendKey val="0"/>
          <c:showVal val="0"/>
          <c:showCatName val="0"/>
          <c:showSerName val="0"/>
          <c:showPercent val="0"/>
          <c:showBubbleSize val="0"/>
        </c:dLbls>
        <c:marker val="1"/>
        <c:smooth val="0"/>
        <c:axId val="238514176"/>
        <c:axId val="238515712"/>
      </c:lineChart>
      <c:catAx>
        <c:axId val="238514176"/>
        <c:scaling>
          <c:orientation val="minMax"/>
        </c:scaling>
        <c:delete val="0"/>
        <c:axPos val="b"/>
        <c:majorGridlines/>
        <c:numFmt formatCode="General" sourceLinked="0"/>
        <c:majorTickMark val="none"/>
        <c:minorTickMark val="none"/>
        <c:tickLblPos val="nextTo"/>
        <c:txPr>
          <a:bodyPr rot="-60000000" vert="horz"/>
          <a:lstStyle/>
          <a:p>
            <a:pPr>
              <a:defRPr/>
            </a:pPr>
            <a:endParaRPr lang="fr-FR"/>
          </a:p>
        </c:txPr>
        <c:crossAx val="238515712"/>
        <c:crosses val="autoZero"/>
        <c:auto val="1"/>
        <c:lblAlgn val="ctr"/>
        <c:lblOffset val="100"/>
        <c:noMultiLvlLbl val="0"/>
      </c:catAx>
      <c:valAx>
        <c:axId val="238515712"/>
        <c:scaling>
          <c:orientation val="minMax"/>
        </c:scaling>
        <c:delete val="0"/>
        <c:axPos val="l"/>
        <c:title>
          <c:tx>
            <c:rich>
              <a:bodyPr rot="-5400000" vert="horz"/>
              <a:lstStyle/>
              <a:p>
                <a:pPr>
                  <a:defRPr/>
                </a:pPr>
                <a:r>
                  <a:rPr lang="fr-BE"/>
                  <a:t>BZRA user prevalence </a:t>
                </a:r>
              </a:p>
            </c:rich>
          </c:tx>
          <c:overlay val="0"/>
        </c:title>
        <c:numFmt formatCode="0.0%" sourceLinked="1"/>
        <c:majorTickMark val="none"/>
        <c:minorTickMark val="none"/>
        <c:tickLblPos val="nextTo"/>
        <c:txPr>
          <a:bodyPr rot="-60000000" vert="horz"/>
          <a:lstStyle/>
          <a:p>
            <a:pPr>
              <a:defRPr/>
            </a:pPr>
            <a:endParaRPr lang="fr-FR"/>
          </a:p>
        </c:txPr>
        <c:crossAx val="238514176"/>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Feuil1!$B$1</c:f>
              <c:strCache>
                <c:ptCount val="1"/>
                <c:pt idx="0">
                  <c:v>BZRA users</c:v>
                </c:pt>
              </c:strCache>
            </c:strRef>
          </c:tx>
          <c:spPr>
            <a:ln w="57150">
              <a:solidFill>
                <a:schemeClr val="accent2"/>
              </a:solidFill>
            </a:ln>
          </c:spPr>
          <c:marker>
            <c:symbol val="none"/>
          </c:marker>
          <c:cat>
            <c:strRef>
              <c:f>Feuil1!$A$2:$A$6</c:f>
              <c:strCache>
                <c:ptCount val="5"/>
                <c:pt idx="0">
                  <c:v>Admission</c:v>
                </c:pt>
                <c:pt idx="1">
                  <c:v>Discharge</c:v>
                </c:pt>
                <c:pt idx="2">
                  <c:v>FUP 2 months</c:v>
                </c:pt>
                <c:pt idx="3">
                  <c:v>FUP 6 months</c:v>
                </c:pt>
                <c:pt idx="4">
                  <c:v>FUP 12 months</c:v>
                </c:pt>
              </c:strCache>
            </c:strRef>
          </c:cat>
          <c:val>
            <c:numRef>
              <c:f>Feuil1!$B$2:$B$6</c:f>
              <c:numCache>
                <c:formatCode>General</c:formatCode>
                <c:ptCount val="5"/>
                <c:pt idx="0">
                  <c:v>378</c:v>
                </c:pt>
                <c:pt idx="1">
                  <c:v>356</c:v>
                </c:pt>
                <c:pt idx="2">
                  <c:v>369</c:v>
                </c:pt>
                <c:pt idx="3">
                  <c:v>374</c:v>
                </c:pt>
                <c:pt idx="4">
                  <c:v>342</c:v>
                </c:pt>
              </c:numCache>
            </c:numRef>
          </c:val>
          <c:smooth val="0"/>
          <c:extLst>
            <c:ext xmlns:c16="http://schemas.microsoft.com/office/drawing/2014/chart" uri="{C3380CC4-5D6E-409C-BE32-E72D297353CC}">
              <c16:uniqueId val="{00000000-4037-4527-B139-4D73552F4323}"/>
            </c:ext>
          </c:extLst>
        </c:ser>
        <c:dLbls>
          <c:showLegendKey val="0"/>
          <c:showVal val="0"/>
          <c:showCatName val="0"/>
          <c:showSerName val="0"/>
          <c:showPercent val="0"/>
          <c:showBubbleSize val="0"/>
        </c:dLbls>
        <c:smooth val="0"/>
        <c:axId val="236574592"/>
        <c:axId val="236599936"/>
      </c:lineChart>
      <c:catAx>
        <c:axId val="236574592"/>
        <c:scaling>
          <c:orientation val="minMax"/>
        </c:scaling>
        <c:delete val="0"/>
        <c:axPos val="b"/>
        <c:numFmt formatCode="General" sourceLinked="0"/>
        <c:majorTickMark val="out"/>
        <c:minorTickMark val="none"/>
        <c:tickLblPos val="nextTo"/>
        <c:crossAx val="236599936"/>
        <c:crosses val="autoZero"/>
        <c:auto val="1"/>
        <c:lblAlgn val="ctr"/>
        <c:lblOffset val="100"/>
        <c:noMultiLvlLbl val="0"/>
      </c:catAx>
      <c:valAx>
        <c:axId val="236599936"/>
        <c:scaling>
          <c:orientation val="minMax"/>
          <c:max val="400"/>
          <c:min val="0"/>
        </c:scaling>
        <c:delete val="0"/>
        <c:axPos val="l"/>
        <c:majorGridlines/>
        <c:numFmt formatCode="General" sourceLinked="1"/>
        <c:majorTickMark val="out"/>
        <c:minorTickMark val="none"/>
        <c:tickLblPos val="nextTo"/>
        <c:crossAx val="236574592"/>
        <c:crosses val="autoZero"/>
        <c:crossBetween val="between"/>
      </c:valAx>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Feuil1!$B$1</c:f>
              <c:strCache>
                <c:ptCount val="1"/>
                <c:pt idx="0">
                  <c:v>BZRA users </c:v>
                </c:pt>
              </c:strCache>
            </c:strRef>
          </c:tx>
          <c:spPr>
            <a:solidFill>
              <a:schemeClr val="accent2">
                <a:lumMod val="60000"/>
                <a:lumOff val="40000"/>
              </a:schemeClr>
            </a:solidFill>
            <a:ln>
              <a:solidFill>
                <a:schemeClr val="accent2">
                  <a:lumMod val="7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Bern (CH)</c:v>
                </c:pt>
                <c:pt idx="1">
                  <c:v>Louvain (BE)</c:v>
                </c:pt>
                <c:pt idx="2">
                  <c:v>Utrecht (NL)</c:v>
                </c:pt>
                <c:pt idx="3">
                  <c:v>Cork (IR)</c:v>
                </c:pt>
              </c:strCache>
            </c:strRef>
          </c:cat>
          <c:val>
            <c:numRef>
              <c:f>Feuil1!$B$2:$B$5</c:f>
              <c:numCache>
                <c:formatCode>0%</c:formatCode>
                <c:ptCount val="4"/>
                <c:pt idx="0">
                  <c:v>0.17399999999999999</c:v>
                </c:pt>
                <c:pt idx="1">
                  <c:v>0.32500000000000001</c:v>
                </c:pt>
                <c:pt idx="2">
                  <c:v>0.248</c:v>
                </c:pt>
                <c:pt idx="3">
                  <c:v>0.28000000000000003</c:v>
                </c:pt>
              </c:numCache>
            </c:numRef>
          </c:val>
          <c:extLst>
            <c:ext xmlns:c16="http://schemas.microsoft.com/office/drawing/2014/chart" uri="{C3380CC4-5D6E-409C-BE32-E72D297353CC}">
              <c16:uniqueId val="{00000000-5992-4B9C-85BC-7D2A13A1392D}"/>
            </c:ext>
          </c:extLst>
        </c:ser>
        <c:ser>
          <c:idx val="1"/>
          <c:order val="1"/>
          <c:tx>
            <c:strRef>
              <c:f>Feuil1!$C$1</c:f>
              <c:strCache>
                <c:ptCount val="1"/>
                <c:pt idx="0">
                  <c:v>non users</c:v>
                </c:pt>
              </c:strCache>
            </c:strRef>
          </c:tx>
          <c:spPr>
            <a:solidFill>
              <a:schemeClr val="bg2">
                <a:lumMod val="75000"/>
              </a:schemeClr>
            </a:solidFill>
            <a:ln>
              <a:solidFill>
                <a:schemeClr val="bg2">
                  <a:lumMod val="7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Bern (CH)</c:v>
                </c:pt>
                <c:pt idx="1">
                  <c:v>Louvain (BE)</c:v>
                </c:pt>
                <c:pt idx="2">
                  <c:v>Utrecht (NL)</c:v>
                </c:pt>
                <c:pt idx="3">
                  <c:v>Cork (IR)</c:v>
                </c:pt>
              </c:strCache>
            </c:strRef>
          </c:cat>
          <c:val>
            <c:numRef>
              <c:f>Feuil1!$C$2:$C$5</c:f>
              <c:numCache>
                <c:formatCode>0%</c:formatCode>
                <c:ptCount val="4"/>
                <c:pt idx="0">
                  <c:v>0.82599999999999996</c:v>
                </c:pt>
                <c:pt idx="1">
                  <c:v>0.67500000000000004</c:v>
                </c:pt>
                <c:pt idx="2">
                  <c:v>0.752</c:v>
                </c:pt>
                <c:pt idx="3">
                  <c:v>0.72</c:v>
                </c:pt>
              </c:numCache>
            </c:numRef>
          </c:val>
          <c:extLst>
            <c:ext xmlns:c16="http://schemas.microsoft.com/office/drawing/2014/chart" uri="{C3380CC4-5D6E-409C-BE32-E72D297353CC}">
              <c16:uniqueId val="{00000001-5992-4B9C-85BC-7D2A13A1392D}"/>
            </c:ext>
          </c:extLst>
        </c:ser>
        <c:dLbls>
          <c:dLblPos val="ctr"/>
          <c:showLegendKey val="0"/>
          <c:showVal val="1"/>
          <c:showCatName val="0"/>
          <c:showSerName val="0"/>
          <c:showPercent val="0"/>
          <c:showBubbleSize val="0"/>
        </c:dLbls>
        <c:gapWidth val="150"/>
        <c:overlap val="100"/>
        <c:axId val="132537728"/>
        <c:axId val="132560384"/>
      </c:barChart>
      <c:catAx>
        <c:axId val="132537728"/>
        <c:scaling>
          <c:orientation val="minMax"/>
        </c:scaling>
        <c:delete val="0"/>
        <c:axPos val="b"/>
        <c:numFmt formatCode="General" sourceLinked="0"/>
        <c:majorTickMark val="out"/>
        <c:minorTickMark val="none"/>
        <c:tickLblPos val="nextTo"/>
        <c:crossAx val="132560384"/>
        <c:crosses val="autoZero"/>
        <c:auto val="1"/>
        <c:lblAlgn val="ctr"/>
        <c:lblOffset val="100"/>
        <c:noMultiLvlLbl val="0"/>
      </c:catAx>
      <c:valAx>
        <c:axId val="132560384"/>
        <c:scaling>
          <c:orientation val="minMax"/>
        </c:scaling>
        <c:delete val="0"/>
        <c:axPos val="l"/>
        <c:majorGridlines/>
        <c:numFmt formatCode="0%" sourceLinked="1"/>
        <c:majorTickMark val="out"/>
        <c:minorTickMark val="none"/>
        <c:tickLblPos val="nextTo"/>
        <c:crossAx val="132537728"/>
        <c:crosses val="autoZero"/>
        <c:crossBetween val="between"/>
      </c:valAx>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9E65-4B29-AA16-2A05495827AF}"/>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9E65-4B29-AA16-2A05495827AF}"/>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9E65-4B29-AA16-2A05495827AF}"/>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9E65-4B29-AA16-2A05495827AF}"/>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Feuil1!$A$2:$A$5</c:f>
              <c:strCache>
                <c:ptCount val="4"/>
                <c:pt idx="0">
                  <c:v>Non users</c:v>
                </c:pt>
                <c:pt idx="1">
                  <c:v>BZRA continue users</c:v>
                </c:pt>
                <c:pt idx="2">
                  <c:v>BZRA cessation</c:v>
                </c:pt>
                <c:pt idx="3">
                  <c:v>BZRA new users</c:v>
                </c:pt>
              </c:strCache>
            </c:strRef>
          </c:cat>
          <c:val>
            <c:numRef>
              <c:f>Feuil1!$B$2:$B$5</c:f>
              <c:numCache>
                <c:formatCode>General</c:formatCode>
                <c:ptCount val="4"/>
                <c:pt idx="0">
                  <c:v>1145</c:v>
                </c:pt>
                <c:pt idx="1">
                  <c:v>288</c:v>
                </c:pt>
                <c:pt idx="2">
                  <c:v>86</c:v>
                </c:pt>
                <c:pt idx="3">
                  <c:v>82</c:v>
                </c:pt>
              </c:numCache>
            </c:numRef>
          </c:val>
          <c:extLst>
            <c:ext xmlns:c16="http://schemas.microsoft.com/office/drawing/2014/chart" uri="{C3380CC4-5D6E-409C-BE32-E72D297353CC}">
              <c16:uniqueId val="{00000000-979A-4BF5-9150-AD560A541A03}"/>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50000"/>
                  <a:lumOff val="50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70863711480511"/>
          <c:y val="5.4042566979048108E-3"/>
          <c:w val="0.61155815592495377"/>
          <c:h val="0.79935843312450727"/>
        </c:manualLayout>
      </c:layout>
      <c:doughnutChart>
        <c:varyColors val="1"/>
        <c:ser>
          <c:idx val="0"/>
          <c:order val="0"/>
          <c:tx>
            <c:strRef>
              <c:f>Feuil1!$B$1</c:f>
              <c:strCache>
                <c:ptCount val="1"/>
                <c:pt idx="0">
                  <c:v>Ventes</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D226-4758-BAAB-FC95E9C2BDE8}"/>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D226-4758-BAAB-FC95E9C2BDE8}"/>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D226-4758-BAAB-FC95E9C2BDE8}"/>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D226-4758-BAAB-FC95E9C2BDE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fr-FR"/>
              </a:p>
            </c:txPr>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Feuil1!$A$2:$A$5</c:f>
              <c:strCache>
                <c:ptCount val="4"/>
                <c:pt idx="0">
                  <c:v>Non users</c:v>
                </c:pt>
                <c:pt idx="1">
                  <c:v>BZRA continue users</c:v>
                </c:pt>
                <c:pt idx="2">
                  <c:v>BZRA cessation</c:v>
                </c:pt>
                <c:pt idx="3">
                  <c:v>BZRA new users</c:v>
                </c:pt>
              </c:strCache>
            </c:strRef>
          </c:cat>
          <c:val>
            <c:numRef>
              <c:f>Feuil1!$B$2:$B$5</c:f>
              <c:numCache>
                <c:formatCode>General</c:formatCode>
                <c:ptCount val="4"/>
                <c:pt idx="0">
                  <c:v>1145</c:v>
                </c:pt>
                <c:pt idx="1">
                  <c:v>288</c:v>
                </c:pt>
                <c:pt idx="2">
                  <c:v>86</c:v>
                </c:pt>
                <c:pt idx="3">
                  <c:v>82</c:v>
                </c:pt>
              </c:numCache>
            </c:numRef>
          </c:val>
          <c:extLst>
            <c:ext xmlns:c16="http://schemas.microsoft.com/office/drawing/2014/chart" uri="{C3380CC4-5D6E-409C-BE32-E72D297353CC}">
              <c16:uniqueId val="{00000000-979A-4BF5-9150-AD560A541A03}"/>
            </c:ext>
          </c:extLst>
        </c:ser>
        <c:dLbls>
          <c:showLegendKey val="0"/>
          <c:showVal val="0"/>
          <c:showCatName val="1"/>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00373-CB36-4999-BB2C-B3AD0F0658E8}" type="doc">
      <dgm:prSet loTypeId="urn:microsoft.com/office/officeart/2005/8/layout/hProcess11" loCatId="process" qsTypeId="urn:microsoft.com/office/officeart/2005/8/quickstyle/simple1" qsCatId="simple" csTypeId="urn:microsoft.com/office/officeart/2005/8/colors/colorful2" csCatId="colorful" phldr="1"/>
      <dgm:spPr/>
    </dgm:pt>
    <dgm:pt modelId="{64643F91-EE4E-41B3-8869-7FC97F2700F5}">
      <dgm:prSet phldrT="[Texte]" custT="1"/>
      <dgm:spPr/>
      <dgm:t>
        <a:bodyPr/>
        <a:lstStyle/>
        <a:p>
          <a:r>
            <a:rPr lang="fr-BE" sz="2000" dirty="0"/>
            <a:t>Admission= </a:t>
          </a:r>
          <a:r>
            <a:rPr lang="fr-BE" sz="2000" b="1" dirty="0"/>
            <a:t>Baseline</a:t>
          </a:r>
        </a:p>
      </dgm:t>
    </dgm:pt>
    <dgm:pt modelId="{59027C0E-F26E-45F6-BBC1-1A1906932C5E}" type="parTrans" cxnId="{A67D0220-1568-4365-8DB3-F0E0C0EA4C70}">
      <dgm:prSet/>
      <dgm:spPr/>
      <dgm:t>
        <a:bodyPr/>
        <a:lstStyle/>
        <a:p>
          <a:endParaRPr lang="fr-BE"/>
        </a:p>
      </dgm:t>
    </dgm:pt>
    <dgm:pt modelId="{CAB8CEA9-6BA9-441B-BC8A-2B6E7E83A142}" type="sibTrans" cxnId="{A67D0220-1568-4365-8DB3-F0E0C0EA4C70}">
      <dgm:prSet/>
      <dgm:spPr/>
      <dgm:t>
        <a:bodyPr/>
        <a:lstStyle/>
        <a:p>
          <a:endParaRPr lang="fr-BE"/>
        </a:p>
      </dgm:t>
    </dgm:pt>
    <dgm:pt modelId="{80D8D13E-C233-421E-9C5D-12C23AE40A69}">
      <dgm:prSet phldrT="[Texte]" custT="1"/>
      <dgm:spPr/>
      <dgm:t>
        <a:bodyPr anchor="b"/>
        <a:lstStyle/>
        <a:p>
          <a:r>
            <a:rPr lang="fr-BE" sz="2000" b="1" dirty="0" err="1"/>
            <a:t>Discharge</a:t>
          </a:r>
          <a:r>
            <a:rPr lang="fr-BE" sz="2000" dirty="0"/>
            <a:t> </a:t>
          </a:r>
        </a:p>
      </dgm:t>
    </dgm:pt>
    <dgm:pt modelId="{9076265E-CC32-4B56-A182-38E6F4DBF08A}" type="parTrans" cxnId="{01256D57-8443-4ECB-8D03-0D36B5215D12}">
      <dgm:prSet/>
      <dgm:spPr/>
      <dgm:t>
        <a:bodyPr/>
        <a:lstStyle/>
        <a:p>
          <a:endParaRPr lang="fr-BE"/>
        </a:p>
      </dgm:t>
    </dgm:pt>
    <dgm:pt modelId="{498ECFF7-1F71-4390-8B4C-0EA46352C2CA}" type="sibTrans" cxnId="{01256D57-8443-4ECB-8D03-0D36B5215D12}">
      <dgm:prSet/>
      <dgm:spPr/>
      <dgm:t>
        <a:bodyPr/>
        <a:lstStyle/>
        <a:p>
          <a:endParaRPr lang="fr-BE"/>
        </a:p>
      </dgm:t>
    </dgm:pt>
    <dgm:pt modelId="{070733AF-4359-4D63-AE77-B6770D5ECE61}">
      <dgm:prSet phldrT="[Texte]" custT="1"/>
      <dgm:spPr/>
      <dgm:t>
        <a:bodyPr/>
        <a:lstStyle/>
        <a:p>
          <a:r>
            <a:rPr lang="fr-BE" sz="2000" b="1" dirty="0"/>
            <a:t>FUP 2m</a:t>
          </a:r>
        </a:p>
      </dgm:t>
    </dgm:pt>
    <dgm:pt modelId="{47341120-CCD6-4D58-9920-C87C8C821EF3}" type="parTrans" cxnId="{CA4B9EDD-49F7-4743-B6B6-67A5A2417099}">
      <dgm:prSet/>
      <dgm:spPr/>
      <dgm:t>
        <a:bodyPr/>
        <a:lstStyle/>
        <a:p>
          <a:endParaRPr lang="fr-BE"/>
        </a:p>
      </dgm:t>
    </dgm:pt>
    <dgm:pt modelId="{C2ABA4D2-0AA4-4BA9-A067-2E53D232471E}" type="sibTrans" cxnId="{CA4B9EDD-49F7-4743-B6B6-67A5A2417099}">
      <dgm:prSet/>
      <dgm:spPr/>
      <dgm:t>
        <a:bodyPr/>
        <a:lstStyle/>
        <a:p>
          <a:endParaRPr lang="fr-BE"/>
        </a:p>
      </dgm:t>
    </dgm:pt>
    <dgm:pt modelId="{CED29E8E-8CF1-47B2-A79E-832E1AF9F990}">
      <dgm:prSet phldrT="[Texte]" custT="1"/>
      <dgm:spPr/>
      <dgm:t>
        <a:bodyPr anchor="t"/>
        <a:lstStyle/>
        <a:p>
          <a:r>
            <a:rPr lang="fr-BE" sz="2000" b="1" dirty="0"/>
            <a:t>FUP 6m</a:t>
          </a:r>
        </a:p>
      </dgm:t>
    </dgm:pt>
    <dgm:pt modelId="{ED16F362-ABB4-4948-80E8-127D21C8CEE1}" type="parTrans" cxnId="{52925507-5A71-4BE0-BF46-0CB81BBEFCFE}">
      <dgm:prSet/>
      <dgm:spPr/>
      <dgm:t>
        <a:bodyPr/>
        <a:lstStyle/>
        <a:p>
          <a:endParaRPr lang="fr-BE"/>
        </a:p>
      </dgm:t>
    </dgm:pt>
    <dgm:pt modelId="{918E7021-8B0F-4B00-BA16-9B1D754F3534}" type="sibTrans" cxnId="{52925507-5A71-4BE0-BF46-0CB81BBEFCFE}">
      <dgm:prSet/>
      <dgm:spPr/>
      <dgm:t>
        <a:bodyPr/>
        <a:lstStyle/>
        <a:p>
          <a:endParaRPr lang="fr-BE"/>
        </a:p>
      </dgm:t>
    </dgm:pt>
    <dgm:pt modelId="{4FA6E668-D759-409E-9822-646FAEEF39B6}">
      <dgm:prSet phldrT="[Texte]" custT="1"/>
      <dgm:spPr/>
      <dgm:t>
        <a:bodyPr/>
        <a:lstStyle/>
        <a:p>
          <a:r>
            <a:rPr lang="fr-BE" sz="2000" b="1" dirty="0"/>
            <a:t>FUP 12m</a:t>
          </a:r>
        </a:p>
      </dgm:t>
    </dgm:pt>
    <dgm:pt modelId="{5392D521-BD4C-4955-91EF-758E0AAD0F41}" type="parTrans" cxnId="{63C2B0C9-FD1A-4A09-9134-00612D7AA2C1}">
      <dgm:prSet/>
      <dgm:spPr/>
      <dgm:t>
        <a:bodyPr/>
        <a:lstStyle/>
        <a:p>
          <a:endParaRPr lang="fr-BE"/>
        </a:p>
      </dgm:t>
    </dgm:pt>
    <dgm:pt modelId="{E6070060-6CD9-4EAA-9144-EDAF0E69FB56}" type="sibTrans" cxnId="{63C2B0C9-FD1A-4A09-9134-00612D7AA2C1}">
      <dgm:prSet/>
      <dgm:spPr/>
      <dgm:t>
        <a:bodyPr/>
        <a:lstStyle/>
        <a:p>
          <a:endParaRPr lang="fr-BE"/>
        </a:p>
      </dgm:t>
    </dgm:pt>
    <dgm:pt modelId="{C03058AE-5FB5-4473-99A2-CE47A99079EE}">
      <dgm:prSet phldrT="[Texte]" custT="1"/>
      <dgm:spPr/>
      <dgm:t>
        <a:bodyPr/>
        <a:lstStyle/>
        <a:p>
          <a:endParaRPr lang="fr-BE" sz="2000" dirty="0"/>
        </a:p>
      </dgm:t>
    </dgm:pt>
    <dgm:pt modelId="{3C5B4E2C-D94F-482A-82E2-CE254F3DCEAC}" type="parTrans" cxnId="{C7A3E7DE-9887-41F5-A257-3768A196FF9F}">
      <dgm:prSet/>
      <dgm:spPr/>
      <dgm:t>
        <a:bodyPr/>
        <a:lstStyle/>
        <a:p>
          <a:endParaRPr lang="fr-BE"/>
        </a:p>
      </dgm:t>
    </dgm:pt>
    <dgm:pt modelId="{A516B8FD-C7AF-45B0-97A9-CE582C7589D2}" type="sibTrans" cxnId="{C7A3E7DE-9887-41F5-A257-3768A196FF9F}">
      <dgm:prSet/>
      <dgm:spPr/>
      <dgm:t>
        <a:bodyPr/>
        <a:lstStyle/>
        <a:p>
          <a:endParaRPr lang="fr-BE"/>
        </a:p>
      </dgm:t>
    </dgm:pt>
    <dgm:pt modelId="{A0C20C20-724C-4597-A202-FC3433B60475}" type="pres">
      <dgm:prSet presAssocID="{99100373-CB36-4999-BB2C-B3AD0F0658E8}" presName="Name0" presStyleCnt="0">
        <dgm:presLayoutVars>
          <dgm:dir/>
          <dgm:resizeHandles val="exact"/>
        </dgm:presLayoutVars>
      </dgm:prSet>
      <dgm:spPr/>
    </dgm:pt>
    <dgm:pt modelId="{193B80CD-3DD2-4330-A942-F7F312D7A980}" type="pres">
      <dgm:prSet presAssocID="{99100373-CB36-4999-BB2C-B3AD0F0658E8}" presName="arrow" presStyleLbl="bgShp" presStyleIdx="0" presStyleCnt="1"/>
      <dgm:spPr/>
    </dgm:pt>
    <dgm:pt modelId="{6FA9D024-116D-4B6A-B391-27F07D00F762}" type="pres">
      <dgm:prSet presAssocID="{99100373-CB36-4999-BB2C-B3AD0F0658E8}" presName="points" presStyleCnt="0"/>
      <dgm:spPr/>
    </dgm:pt>
    <dgm:pt modelId="{55D116AB-16FF-4F63-8CBE-28AB448BF39E}" type="pres">
      <dgm:prSet presAssocID="{64643F91-EE4E-41B3-8869-7FC97F2700F5}" presName="compositeA" presStyleCnt="0"/>
      <dgm:spPr/>
    </dgm:pt>
    <dgm:pt modelId="{CB8467DA-7952-47F4-8D3C-CDBC8D44173D}" type="pres">
      <dgm:prSet presAssocID="{64643F91-EE4E-41B3-8869-7FC97F2700F5}" presName="textA" presStyleLbl="revTx" presStyleIdx="0" presStyleCnt="6" custScaleX="131063">
        <dgm:presLayoutVars>
          <dgm:bulletEnabled val="1"/>
        </dgm:presLayoutVars>
      </dgm:prSet>
      <dgm:spPr/>
    </dgm:pt>
    <dgm:pt modelId="{C0109526-5A84-4FA3-9DD5-404D90DBBC2E}" type="pres">
      <dgm:prSet presAssocID="{64643F91-EE4E-41B3-8869-7FC97F2700F5}" presName="circleA" presStyleLbl="node1" presStyleIdx="0" presStyleCnt="6"/>
      <dgm:spPr/>
    </dgm:pt>
    <dgm:pt modelId="{84CF090F-4656-4E71-A6EE-E72CBAE2A906}" type="pres">
      <dgm:prSet presAssocID="{64643F91-EE4E-41B3-8869-7FC97F2700F5}" presName="spaceA" presStyleCnt="0"/>
      <dgm:spPr/>
    </dgm:pt>
    <dgm:pt modelId="{063F36A7-0F90-4418-99CB-073DF59FCDB0}" type="pres">
      <dgm:prSet presAssocID="{CAB8CEA9-6BA9-441B-BC8A-2B6E7E83A142}" presName="space" presStyleCnt="0"/>
      <dgm:spPr/>
    </dgm:pt>
    <dgm:pt modelId="{EA6A548E-1640-40AD-B542-2A82F3E31FE0}" type="pres">
      <dgm:prSet presAssocID="{80D8D13E-C233-421E-9C5D-12C23AE40A69}" presName="compositeB" presStyleCnt="0"/>
      <dgm:spPr/>
    </dgm:pt>
    <dgm:pt modelId="{4A7EE7CD-B8FC-4BFD-BEBD-ED5267D2E0AE}" type="pres">
      <dgm:prSet presAssocID="{80D8D13E-C233-421E-9C5D-12C23AE40A69}" presName="textB" presStyleLbl="revTx" presStyleIdx="1" presStyleCnt="6" custScaleX="120021" custLinFactY="-49531" custLinFactNeighborX="12149" custLinFactNeighborY="-100000">
        <dgm:presLayoutVars>
          <dgm:bulletEnabled val="1"/>
        </dgm:presLayoutVars>
      </dgm:prSet>
      <dgm:spPr/>
    </dgm:pt>
    <dgm:pt modelId="{3D6AE150-0A75-4930-93A4-430AA4163FFC}" type="pres">
      <dgm:prSet presAssocID="{80D8D13E-C233-421E-9C5D-12C23AE40A69}" presName="circleB" presStyleLbl="node1" presStyleIdx="1" presStyleCnt="6"/>
      <dgm:spPr/>
    </dgm:pt>
    <dgm:pt modelId="{1E0A9FE0-E5F1-4C3F-A193-4DC5CD852FCB}" type="pres">
      <dgm:prSet presAssocID="{80D8D13E-C233-421E-9C5D-12C23AE40A69}" presName="spaceB" presStyleCnt="0"/>
      <dgm:spPr/>
    </dgm:pt>
    <dgm:pt modelId="{EA327E36-A735-4E17-98BE-5CC005B98E17}" type="pres">
      <dgm:prSet presAssocID="{498ECFF7-1F71-4390-8B4C-0EA46352C2CA}" presName="space" presStyleCnt="0"/>
      <dgm:spPr/>
    </dgm:pt>
    <dgm:pt modelId="{417CCFD5-7203-4BB4-BADC-844024444812}" type="pres">
      <dgm:prSet presAssocID="{C03058AE-5FB5-4473-99A2-CE47A99079EE}" presName="compositeA" presStyleCnt="0"/>
      <dgm:spPr/>
    </dgm:pt>
    <dgm:pt modelId="{F6BBBFD7-DD0D-434B-8B49-452B2574A2AB}" type="pres">
      <dgm:prSet presAssocID="{C03058AE-5FB5-4473-99A2-CE47A99079EE}" presName="textA" presStyleLbl="revTx" presStyleIdx="2" presStyleCnt="6">
        <dgm:presLayoutVars>
          <dgm:bulletEnabled val="1"/>
        </dgm:presLayoutVars>
      </dgm:prSet>
      <dgm:spPr/>
    </dgm:pt>
    <dgm:pt modelId="{68C6DB5E-D93B-4360-960A-3E2B6B33DFCC}" type="pres">
      <dgm:prSet presAssocID="{C03058AE-5FB5-4473-99A2-CE47A99079EE}" presName="circleA" presStyleLbl="node1" presStyleIdx="2" presStyleCnt="6"/>
      <dgm:spPr/>
    </dgm:pt>
    <dgm:pt modelId="{25FBCD91-B081-4149-8C20-7BB2E63FFD5C}" type="pres">
      <dgm:prSet presAssocID="{C03058AE-5FB5-4473-99A2-CE47A99079EE}" presName="spaceA" presStyleCnt="0"/>
      <dgm:spPr/>
    </dgm:pt>
    <dgm:pt modelId="{2BFE34F1-88A7-4477-8CA7-618A62C5CC8A}" type="pres">
      <dgm:prSet presAssocID="{A516B8FD-C7AF-45B0-97A9-CE582C7589D2}" presName="space" presStyleCnt="0"/>
      <dgm:spPr/>
    </dgm:pt>
    <dgm:pt modelId="{2F68DC05-BFA6-4771-9D0C-A7F10C905325}" type="pres">
      <dgm:prSet presAssocID="{070733AF-4359-4D63-AE77-B6770D5ECE61}" presName="compositeB" presStyleCnt="0"/>
      <dgm:spPr/>
    </dgm:pt>
    <dgm:pt modelId="{8ED6DF84-42D0-49BF-A50A-93B4E339D5CC}" type="pres">
      <dgm:prSet presAssocID="{070733AF-4359-4D63-AE77-B6770D5ECE61}" presName="textB" presStyleLbl="revTx" presStyleIdx="3" presStyleCnt="6">
        <dgm:presLayoutVars>
          <dgm:bulletEnabled val="1"/>
        </dgm:presLayoutVars>
      </dgm:prSet>
      <dgm:spPr/>
    </dgm:pt>
    <dgm:pt modelId="{534BEDB5-36BB-4210-98DF-3E64328967A3}" type="pres">
      <dgm:prSet presAssocID="{070733AF-4359-4D63-AE77-B6770D5ECE61}" presName="circleB" presStyleLbl="node1" presStyleIdx="3" presStyleCnt="6"/>
      <dgm:spPr/>
    </dgm:pt>
    <dgm:pt modelId="{D9386BFA-B4D6-4EA3-AF00-B8D5B14D0F51}" type="pres">
      <dgm:prSet presAssocID="{070733AF-4359-4D63-AE77-B6770D5ECE61}" presName="spaceB" presStyleCnt="0"/>
      <dgm:spPr/>
    </dgm:pt>
    <dgm:pt modelId="{33A9D344-C308-4ACF-8192-F01812FD7833}" type="pres">
      <dgm:prSet presAssocID="{C2ABA4D2-0AA4-4BA9-A067-2E53D232471E}" presName="space" presStyleCnt="0"/>
      <dgm:spPr/>
    </dgm:pt>
    <dgm:pt modelId="{D5D9CF1D-70A4-439F-A744-E2AA6F586F78}" type="pres">
      <dgm:prSet presAssocID="{CED29E8E-8CF1-47B2-A79E-832E1AF9F990}" presName="compositeA" presStyleCnt="0"/>
      <dgm:spPr/>
    </dgm:pt>
    <dgm:pt modelId="{0028D9D0-0D1E-43F5-AC40-ACEF6345E372}" type="pres">
      <dgm:prSet presAssocID="{CED29E8E-8CF1-47B2-A79E-832E1AF9F990}" presName="textA" presStyleLbl="revTx" presStyleIdx="4" presStyleCnt="6" custLinFactY="72070" custLinFactNeighborY="100000">
        <dgm:presLayoutVars>
          <dgm:bulletEnabled val="1"/>
        </dgm:presLayoutVars>
      </dgm:prSet>
      <dgm:spPr/>
    </dgm:pt>
    <dgm:pt modelId="{B44523B6-FF2D-40BF-AED4-A4701D45D52A}" type="pres">
      <dgm:prSet presAssocID="{CED29E8E-8CF1-47B2-A79E-832E1AF9F990}" presName="circleA" presStyleLbl="node1" presStyleIdx="4" presStyleCnt="6"/>
      <dgm:spPr/>
    </dgm:pt>
    <dgm:pt modelId="{856AC279-83FA-4BAC-8B8B-92E921E29560}" type="pres">
      <dgm:prSet presAssocID="{CED29E8E-8CF1-47B2-A79E-832E1AF9F990}" presName="spaceA" presStyleCnt="0"/>
      <dgm:spPr/>
    </dgm:pt>
    <dgm:pt modelId="{5D9E6986-F8DA-4023-815F-34D5884C53D3}" type="pres">
      <dgm:prSet presAssocID="{918E7021-8B0F-4B00-BA16-9B1D754F3534}" presName="space" presStyleCnt="0"/>
      <dgm:spPr/>
    </dgm:pt>
    <dgm:pt modelId="{773EE484-8920-4622-8DBF-B3DF816E104F}" type="pres">
      <dgm:prSet presAssocID="{4FA6E668-D759-409E-9822-646FAEEF39B6}" presName="compositeB" presStyleCnt="0"/>
      <dgm:spPr/>
    </dgm:pt>
    <dgm:pt modelId="{5972EB33-776F-47A2-860B-7BA0EEEE500B}" type="pres">
      <dgm:prSet presAssocID="{4FA6E668-D759-409E-9822-646FAEEF39B6}" presName="textB" presStyleLbl="revTx" presStyleIdx="5" presStyleCnt="6" custScaleX="113893">
        <dgm:presLayoutVars>
          <dgm:bulletEnabled val="1"/>
        </dgm:presLayoutVars>
      </dgm:prSet>
      <dgm:spPr/>
    </dgm:pt>
    <dgm:pt modelId="{C389ACCF-8310-4D6C-858D-768F6228CF2D}" type="pres">
      <dgm:prSet presAssocID="{4FA6E668-D759-409E-9822-646FAEEF39B6}" presName="circleB" presStyleLbl="node1" presStyleIdx="5" presStyleCnt="6"/>
      <dgm:spPr/>
    </dgm:pt>
    <dgm:pt modelId="{9A4529A2-D88B-4FAB-832D-36B90CB432B7}" type="pres">
      <dgm:prSet presAssocID="{4FA6E668-D759-409E-9822-646FAEEF39B6}" presName="spaceB" presStyleCnt="0"/>
      <dgm:spPr/>
    </dgm:pt>
  </dgm:ptLst>
  <dgm:cxnLst>
    <dgm:cxn modelId="{52925507-5A71-4BE0-BF46-0CB81BBEFCFE}" srcId="{99100373-CB36-4999-BB2C-B3AD0F0658E8}" destId="{CED29E8E-8CF1-47B2-A79E-832E1AF9F990}" srcOrd="4" destOrd="0" parTransId="{ED16F362-ABB4-4948-80E8-127D21C8CEE1}" sibTransId="{918E7021-8B0F-4B00-BA16-9B1D754F3534}"/>
    <dgm:cxn modelId="{A0E8D110-9308-4783-837E-DAC46BD62D3D}" type="presOf" srcId="{99100373-CB36-4999-BB2C-B3AD0F0658E8}" destId="{A0C20C20-724C-4597-A202-FC3433B60475}" srcOrd="0" destOrd="0" presId="urn:microsoft.com/office/officeart/2005/8/layout/hProcess11"/>
    <dgm:cxn modelId="{54896E18-DA3F-4910-8083-D0925EA8A965}" type="presOf" srcId="{80D8D13E-C233-421E-9C5D-12C23AE40A69}" destId="{4A7EE7CD-B8FC-4BFD-BEBD-ED5267D2E0AE}" srcOrd="0" destOrd="0" presId="urn:microsoft.com/office/officeart/2005/8/layout/hProcess11"/>
    <dgm:cxn modelId="{A67D0220-1568-4365-8DB3-F0E0C0EA4C70}" srcId="{99100373-CB36-4999-BB2C-B3AD0F0658E8}" destId="{64643F91-EE4E-41B3-8869-7FC97F2700F5}" srcOrd="0" destOrd="0" parTransId="{59027C0E-F26E-45F6-BBC1-1A1906932C5E}" sibTransId="{CAB8CEA9-6BA9-441B-BC8A-2B6E7E83A142}"/>
    <dgm:cxn modelId="{F0121642-53A5-4A1F-B0E4-CD00E3198547}" type="presOf" srcId="{CED29E8E-8CF1-47B2-A79E-832E1AF9F990}" destId="{0028D9D0-0D1E-43F5-AC40-ACEF6345E372}" srcOrd="0" destOrd="0" presId="urn:microsoft.com/office/officeart/2005/8/layout/hProcess11"/>
    <dgm:cxn modelId="{01256D57-8443-4ECB-8D03-0D36B5215D12}" srcId="{99100373-CB36-4999-BB2C-B3AD0F0658E8}" destId="{80D8D13E-C233-421E-9C5D-12C23AE40A69}" srcOrd="1" destOrd="0" parTransId="{9076265E-CC32-4B56-A182-38E6F4DBF08A}" sibTransId="{498ECFF7-1F71-4390-8B4C-0EA46352C2CA}"/>
    <dgm:cxn modelId="{A411699C-4FF4-4F1B-8E94-3B0ED5541ECB}" type="presOf" srcId="{4FA6E668-D759-409E-9822-646FAEEF39B6}" destId="{5972EB33-776F-47A2-860B-7BA0EEEE500B}" srcOrd="0" destOrd="0" presId="urn:microsoft.com/office/officeart/2005/8/layout/hProcess11"/>
    <dgm:cxn modelId="{FB98F1B3-05CC-49B5-8530-28AB22B1FA76}" type="presOf" srcId="{C03058AE-5FB5-4473-99A2-CE47A99079EE}" destId="{F6BBBFD7-DD0D-434B-8B49-452B2574A2AB}" srcOrd="0" destOrd="0" presId="urn:microsoft.com/office/officeart/2005/8/layout/hProcess11"/>
    <dgm:cxn modelId="{63C2B0C9-FD1A-4A09-9134-00612D7AA2C1}" srcId="{99100373-CB36-4999-BB2C-B3AD0F0658E8}" destId="{4FA6E668-D759-409E-9822-646FAEEF39B6}" srcOrd="5" destOrd="0" parTransId="{5392D521-BD4C-4955-91EF-758E0AAD0F41}" sibTransId="{E6070060-6CD9-4EAA-9144-EDAF0E69FB56}"/>
    <dgm:cxn modelId="{CA4B9EDD-49F7-4743-B6B6-67A5A2417099}" srcId="{99100373-CB36-4999-BB2C-B3AD0F0658E8}" destId="{070733AF-4359-4D63-AE77-B6770D5ECE61}" srcOrd="3" destOrd="0" parTransId="{47341120-CCD6-4D58-9920-C87C8C821EF3}" sibTransId="{C2ABA4D2-0AA4-4BA9-A067-2E53D232471E}"/>
    <dgm:cxn modelId="{C7A3E7DE-9887-41F5-A257-3768A196FF9F}" srcId="{99100373-CB36-4999-BB2C-B3AD0F0658E8}" destId="{C03058AE-5FB5-4473-99A2-CE47A99079EE}" srcOrd="2" destOrd="0" parTransId="{3C5B4E2C-D94F-482A-82E2-CE254F3DCEAC}" sibTransId="{A516B8FD-C7AF-45B0-97A9-CE582C7589D2}"/>
    <dgm:cxn modelId="{5B7503F8-3D56-437A-813D-409847787F22}" type="presOf" srcId="{64643F91-EE4E-41B3-8869-7FC97F2700F5}" destId="{CB8467DA-7952-47F4-8D3C-CDBC8D44173D}" srcOrd="0" destOrd="0" presId="urn:microsoft.com/office/officeart/2005/8/layout/hProcess11"/>
    <dgm:cxn modelId="{200598FB-6CC4-44B6-887D-C25BFCADD0C4}" type="presOf" srcId="{070733AF-4359-4D63-AE77-B6770D5ECE61}" destId="{8ED6DF84-42D0-49BF-A50A-93B4E339D5CC}" srcOrd="0" destOrd="0" presId="urn:microsoft.com/office/officeart/2005/8/layout/hProcess11"/>
    <dgm:cxn modelId="{6B18B37F-8D5C-4F61-946E-BF67F69ED3E5}" type="presParOf" srcId="{A0C20C20-724C-4597-A202-FC3433B60475}" destId="{193B80CD-3DD2-4330-A942-F7F312D7A980}" srcOrd="0" destOrd="0" presId="urn:microsoft.com/office/officeart/2005/8/layout/hProcess11"/>
    <dgm:cxn modelId="{3954496D-2195-4B37-BCCC-7499C1E82B4A}" type="presParOf" srcId="{A0C20C20-724C-4597-A202-FC3433B60475}" destId="{6FA9D024-116D-4B6A-B391-27F07D00F762}" srcOrd="1" destOrd="0" presId="urn:microsoft.com/office/officeart/2005/8/layout/hProcess11"/>
    <dgm:cxn modelId="{D5894D58-19AC-4661-A5BF-2ED12E9DA06D}" type="presParOf" srcId="{6FA9D024-116D-4B6A-B391-27F07D00F762}" destId="{55D116AB-16FF-4F63-8CBE-28AB448BF39E}" srcOrd="0" destOrd="0" presId="urn:microsoft.com/office/officeart/2005/8/layout/hProcess11"/>
    <dgm:cxn modelId="{8BBDA67A-86CA-416D-996F-AD00142C2B30}" type="presParOf" srcId="{55D116AB-16FF-4F63-8CBE-28AB448BF39E}" destId="{CB8467DA-7952-47F4-8D3C-CDBC8D44173D}" srcOrd="0" destOrd="0" presId="urn:microsoft.com/office/officeart/2005/8/layout/hProcess11"/>
    <dgm:cxn modelId="{9E6616C7-1D19-4822-9803-628B9179C4C5}" type="presParOf" srcId="{55D116AB-16FF-4F63-8CBE-28AB448BF39E}" destId="{C0109526-5A84-4FA3-9DD5-404D90DBBC2E}" srcOrd="1" destOrd="0" presId="urn:microsoft.com/office/officeart/2005/8/layout/hProcess11"/>
    <dgm:cxn modelId="{35413D64-B005-4C72-A16C-D843340FC7BF}" type="presParOf" srcId="{55D116AB-16FF-4F63-8CBE-28AB448BF39E}" destId="{84CF090F-4656-4E71-A6EE-E72CBAE2A906}" srcOrd="2" destOrd="0" presId="urn:microsoft.com/office/officeart/2005/8/layout/hProcess11"/>
    <dgm:cxn modelId="{C9C5DF56-F142-47D6-A7BE-C7CA3091BE67}" type="presParOf" srcId="{6FA9D024-116D-4B6A-B391-27F07D00F762}" destId="{063F36A7-0F90-4418-99CB-073DF59FCDB0}" srcOrd="1" destOrd="0" presId="urn:microsoft.com/office/officeart/2005/8/layout/hProcess11"/>
    <dgm:cxn modelId="{0BB2BDFF-C2C2-46C1-9BA1-5844E6AB3171}" type="presParOf" srcId="{6FA9D024-116D-4B6A-B391-27F07D00F762}" destId="{EA6A548E-1640-40AD-B542-2A82F3E31FE0}" srcOrd="2" destOrd="0" presId="urn:microsoft.com/office/officeart/2005/8/layout/hProcess11"/>
    <dgm:cxn modelId="{2B80F83F-CDB3-45C5-8ADD-E8622BBDBD3C}" type="presParOf" srcId="{EA6A548E-1640-40AD-B542-2A82F3E31FE0}" destId="{4A7EE7CD-B8FC-4BFD-BEBD-ED5267D2E0AE}" srcOrd="0" destOrd="0" presId="urn:microsoft.com/office/officeart/2005/8/layout/hProcess11"/>
    <dgm:cxn modelId="{1C81648A-9E98-4299-9AE5-C2547AFBDB00}" type="presParOf" srcId="{EA6A548E-1640-40AD-B542-2A82F3E31FE0}" destId="{3D6AE150-0A75-4930-93A4-430AA4163FFC}" srcOrd="1" destOrd="0" presId="urn:microsoft.com/office/officeart/2005/8/layout/hProcess11"/>
    <dgm:cxn modelId="{3B29F8B1-AE4E-4489-A2D0-8C1E2A61F64F}" type="presParOf" srcId="{EA6A548E-1640-40AD-B542-2A82F3E31FE0}" destId="{1E0A9FE0-E5F1-4C3F-A193-4DC5CD852FCB}" srcOrd="2" destOrd="0" presId="urn:microsoft.com/office/officeart/2005/8/layout/hProcess11"/>
    <dgm:cxn modelId="{0D15D973-4AF9-4EEA-AFE6-8DE5BC53916A}" type="presParOf" srcId="{6FA9D024-116D-4B6A-B391-27F07D00F762}" destId="{EA327E36-A735-4E17-98BE-5CC005B98E17}" srcOrd="3" destOrd="0" presId="urn:microsoft.com/office/officeart/2005/8/layout/hProcess11"/>
    <dgm:cxn modelId="{CF736ACC-68DB-4366-8E2E-E9053BF69047}" type="presParOf" srcId="{6FA9D024-116D-4B6A-B391-27F07D00F762}" destId="{417CCFD5-7203-4BB4-BADC-844024444812}" srcOrd="4" destOrd="0" presId="urn:microsoft.com/office/officeart/2005/8/layout/hProcess11"/>
    <dgm:cxn modelId="{096BC845-1597-4815-BD0D-47FF7B509A26}" type="presParOf" srcId="{417CCFD5-7203-4BB4-BADC-844024444812}" destId="{F6BBBFD7-DD0D-434B-8B49-452B2574A2AB}" srcOrd="0" destOrd="0" presId="urn:microsoft.com/office/officeart/2005/8/layout/hProcess11"/>
    <dgm:cxn modelId="{195104B3-BDC4-4D89-B7AC-EC9411F25069}" type="presParOf" srcId="{417CCFD5-7203-4BB4-BADC-844024444812}" destId="{68C6DB5E-D93B-4360-960A-3E2B6B33DFCC}" srcOrd="1" destOrd="0" presId="urn:microsoft.com/office/officeart/2005/8/layout/hProcess11"/>
    <dgm:cxn modelId="{A73B34DA-6FBE-45FA-BBCA-C9D7B9EDBBE3}" type="presParOf" srcId="{417CCFD5-7203-4BB4-BADC-844024444812}" destId="{25FBCD91-B081-4149-8C20-7BB2E63FFD5C}" srcOrd="2" destOrd="0" presId="urn:microsoft.com/office/officeart/2005/8/layout/hProcess11"/>
    <dgm:cxn modelId="{EBF31CBC-C36A-4CF7-B00E-3036152D1BF0}" type="presParOf" srcId="{6FA9D024-116D-4B6A-B391-27F07D00F762}" destId="{2BFE34F1-88A7-4477-8CA7-618A62C5CC8A}" srcOrd="5" destOrd="0" presId="urn:microsoft.com/office/officeart/2005/8/layout/hProcess11"/>
    <dgm:cxn modelId="{C1311A8B-0851-4026-B0C8-A4288A2F46C9}" type="presParOf" srcId="{6FA9D024-116D-4B6A-B391-27F07D00F762}" destId="{2F68DC05-BFA6-4771-9D0C-A7F10C905325}" srcOrd="6" destOrd="0" presId="urn:microsoft.com/office/officeart/2005/8/layout/hProcess11"/>
    <dgm:cxn modelId="{D38A0221-D12B-4AAB-ACAC-2E0A6DE9A454}" type="presParOf" srcId="{2F68DC05-BFA6-4771-9D0C-A7F10C905325}" destId="{8ED6DF84-42D0-49BF-A50A-93B4E339D5CC}" srcOrd="0" destOrd="0" presId="urn:microsoft.com/office/officeart/2005/8/layout/hProcess11"/>
    <dgm:cxn modelId="{732939BF-277A-43EF-8ED2-1FF76CCEEF5B}" type="presParOf" srcId="{2F68DC05-BFA6-4771-9D0C-A7F10C905325}" destId="{534BEDB5-36BB-4210-98DF-3E64328967A3}" srcOrd="1" destOrd="0" presId="urn:microsoft.com/office/officeart/2005/8/layout/hProcess11"/>
    <dgm:cxn modelId="{F27ED98A-7B1E-477B-9C3C-20A3BFD2E91E}" type="presParOf" srcId="{2F68DC05-BFA6-4771-9D0C-A7F10C905325}" destId="{D9386BFA-B4D6-4EA3-AF00-B8D5B14D0F51}" srcOrd="2" destOrd="0" presId="urn:microsoft.com/office/officeart/2005/8/layout/hProcess11"/>
    <dgm:cxn modelId="{EB9B3558-D33E-4DDE-B60A-1ADE99A7F031}" type="presParOf" srcId="{6FA9D024-116D-4B6A-B391-27F07D00F762}" destId="{33A9D344-C308-4ACF-8192-F01812FD7833}" srcOrd="7" destOrd="0" presId="urn:microsoft.com/office/officeart/2005/8/layout/hProcess11"/>
    <dgm:cxn modelId="{46BC949F-B7CA-430F-95F7-3BF0F94F752B}" type="presParOf" srcId="{6FA9D024-116D-4B6A-B391-27F07D00F762}" destId="{D5D9CF1D-70A4-439F-A744-E2AA6F586F78}" srcOrd="8" destOrd="0" presId="urn:microsoft.com/office/officeart/2005/8/layout/hProcess11"/>
    <dgm:cxn modelId="{56C6D4ED-2910-402A-B794-9B6B92067B5B}" type="presParOf" srcId="{D5D9CF1D-70A4-439F-A744-E2AA6F586F78}" destId="{0028D9D0-0D1E-43F5-AC40-ACEF6345E372}" srcOrd="0" destOrd="0" presId="urn:microsoft.com/office/officeart/2005/8/layout/hProcess11"/>
    <dgm:cxn modelId="{188E25C9-99EA-4054-8005-A2D82DBCAA66}" type="presParOf" srcId="{D5D9CF1D-70A4-439F-A744-E2AA6F586F78}" destId="{B44523B6-FF2D-40BF-AED4-A4701D45D52A}" srcOrd="1" destOrd="0" presId="urn:microsoft.com/office/officeart/2005/8/layout/hProcess11"/>
    <dgm:cxn modelId="{98523879-DB29-477B-93B3-844570990295}" type="presParOf" srcId="{D5D9CF1D-70A4-439F-A744-E2AA6F586F78}" destId="{856AC279-83FA-4BAC-8B8B-92E921E29560}" srcOrd="2" destOrd="0" presId="urn:microsoft.com/office/officeart/2005/8/layout/hProcess11"/>
    <dgm:cxn modelId="{DA579252-44B2-4FC0-8FD2-D26422A57256}" type="presParOf" srcId="{6FA9D024-116D-4B6A-B391-27F07D00F762}" destId="{5D9E6986-F8DA-4023-815F-34D5884C53D3}" srcOrd="9" destOrd="0" presId="urn:microsoft.com/office/officeart/2005/8/layout/hProcess11"/>
    <dgm:cxn modelId="{F61623F3-059C-48B6-9FBB-930AEBE1C6D0}" type="presParOf" srcId="{6FA9D024-116D-4B6A-B391-27F07D00F762}" destId="{773EE484-8920-4622-8DBF-B3DF816E104F}" srcOrd="10" destOrd="0" presId="urn:microsoft.com/office/officeart/2005/8/layout/hProcess11"/>
    <dgm:cxn modelId="{AB0097BA-8477-4DF5-BB3F-F74BE7B045D0}" type="presParOf" srcId="{773EE484-8920-4622-8DBF-B3DF816E104F}" destId="{5972EB33-776F-47A2-860B-7BA0EEEE500B}" srcOrd="0" destOrd="0" presId="urn:microsoft.com/office/officeart/2005/8/layout/hProcess11"/>
    <dgm:cxn modelId="{AB854AAA-B361-4538-8022-402008D0E32D}" type="presParOf" srcId="{773EE484-8920-4622-8DBF-B3DF816E104F}" destId="{C389ACCF-8310-4D6C-858D-768F6228CF2D}" srcOrd="1" destOrd="0" presId="urn:microsoft.com/office/officeart/2005/8/layout/hProcess11"/>
    <dgm:cxn modelId="{FB0ACB88-2408-4D08-A002-D20A07E68BCD}" type="presParOf" srcId="{773EE484-8920-4622-8DBF-B3DF816E104F}" destId="{9A4529A2-D88B-4FAB-832D-36B90CB432B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B80CD-3DD2-4330-A942-F7F312D7A980}">
      <dsp:nvSpPr>
        <dsp:cNvPr id="0" name=""/>
        <dsp:cNvSpPr/>
      </dsp:nvSpPr>
      <dsp:spPr>
        <a:xfrm>
          <a:off x="0" y="1369531"/>
          <a:ext cx="8507288" cy="1826041"/>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467DA-7952-47F4-8D3C-CDBC8D44173D}">
      <dsp:nvSpPr>
        <dsp:cNvPr id="0" name=""/>
        <dsp:cNvSpPr/>
      </dsp:nvSpPr>
      <dsp:spPr>
        <a:xfrm>
          <a:off x="4146" y="0"/>
          <a:ext cx="1452808" cy="182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fr-BE" sz="2000" kern="1200" dirty="0"/>
            <a:t>Admission= </a:t>
          </a:r>
          <a:r>
            <a:rPr lang="fr-BE" sz="2000" b="1" kern="1200" dirty="0"/>
            <a:t>Baseline</a:t>
          </a:r>
        </a:p>
      </dsp:txBody>
      <dsp:txXfrm>
        <a:off x="4146" y="0"/>
        <a:ext cx="1452808" cy="1826041"/>
      </dsp:txXfrm>
    </dsp:sp>
    <dsp:sp modelId="{C0109526-5A84-4FA3-9DD5-404D90DBBC2E}">
      <dsp:nvSpPr>
        <dsp:cNvPr id="0" name=""/>
        <dsp:cNvSpPr/>
      </dsp:nvSpPr>
      <dsp:spPr>
        <a:xfrm>
          <a:off x="502295" y="2054296"/>
          <a:ext cx="456510" cy="45651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EE7CD-B8FC-4BFD-BEBD-ED5267D2E0AE}">
      <dsp:nvSpPr>
        <dsp:cNvPr id="0" name=""/>
        <dsp:cNvSpPr/>
      </dsp:nvSpPr>
      <dsp:spPr>
        <a:xfrm>
          <a:off x="1647048" y="8564"/>
          <a:ext cx="1330410" cy="182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fr-BE" sz="2000" b="1" kern="1200" dirty="0" err="1"/>
            <a:t>Discharge</a:t>
          </a:r>
          <a:r>
            <a:rPr lang="fr-BE" sz="2000" kern="1200" dirty="0"/>
            <a:t> </a:t>
          </a:r>
        </a:p>
      </dsp:txBody>
      <dsp:txXfrm>
        <a:off x="1647048" y="8564"/>
        <a:ext cx="1330410" cy="1826041"/>
      </dsp:txXfrm>
    </dsp:sp>
    <dsp:sp modelId="{3D6AE150-0A75-4930-93A4-430AA4163FFC}">
      <dsp:nvSpPr>
        <dsp:cNvPr id="0" name=""/>
        <dsp:cNvSpPr/>
      </dsp:nvSpPr>
      <dsp:spPr>
        <a:xfrm>
          <a:off x="1949329" y="2054296"/>
          <a:ext cx="456510" cy="456510"/>
        </a:xfrm>
        <a:prstGeom prst="ellipse">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BBFD7-DD0D-434B-8B49-452B2574A2AB}">
      <dsp:nvSpPr>
        <dsp:cNvPr id="0" name=""/>
        <dsp:cNvSpPr/>
      </dsp:nvSpPr>
      <dsp:spPr>
        <a:xfrm>
          <a:off x="2898213" y="0"/>
          <a:ext cx="1108481" cy="182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endParaRPr lang="fr-BE" sz="2000" kern="1200" dirty="0"/>
        </a:p>
      </dsp:txBody>
      <dsp:txXfrm>
        <a:off x="2898213" y="0"/>
        <a:ext cx="1108481" cy="1826041"/>
      </dsp:txXfrm>
    </dsp:sp>
    <dsp:sp modelId="{68C6DB5E-D93B-4360-960A-3E2B6B33DFCC}">
      <dsp:nvSpPr>
        <dsp:cNvPr id="0" name=""/>
        <dsp:cNvSpPr/>
      </dsp:nvSpPr>
      <dsp:spPr>
        <a:xfrm>
          <a:off x="3224199" y="2054296"/>
          <a:ext cx="456510" cy="456510"/>
        </a:xfrm>
        <a:prstGeom prst="ellipse">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6DF84-42D0-49BF-A50A-93B4E339D5CC}">
      <dsp:nvSpPr>
        <dsp:cNvPr id="0" name=""/>
        <dsp:cNvSpPr/>
      </dsp:nvSpPr>
      <dsp:spPr>
        <a:xfrm>
          <a:off x="4062119" y="2739062"/>
          <a:ext cx="1108481" cy="182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fr-BE" sz="2000" b="1" kern="1200" dirty="0"/>
            <a:t>FUP 2m</a:t>
          </a:r>
        </a:p>
      </dsp:txBody>
      <dsp:txXfrm>
        <a:off x="4062119" y="2739062"/>
        <a:ext cx="1108481" cy="1826041"/>
      </dsp:txXfrm>
    </dsp:sp>
    <dsp:sp modelId="{534BEDB5-36BB-4210-98DF-3E64328967A3}">
      <dsp:nvSpPr>
        <dsp:cNvPr id="0" name=""/>
        <dsp:cNvSpPr/>
      </dsp:nvSpPr>
      <dsp:spPr>
        <a:xfrm>
          <a:off x="4388104" y="2054296"/>
          <a:ext cx="456510" cy="456510"/>
        </a:xfrm>
        <a:prstGeom prst="ellipse">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8D9D0-0D1E-43F5-AC40-ACEF6345E372}">
      <dsp:nvSpPr>
        <dsp:cNvPr id="0" name=""/>
        <dsp:cNvSpPr/>
      </dsp:nvSpPr>
      <dsp:spPr>
        <a:xfrm>
          <a:off x="5226024" y="2739062"/>
          <a:ext cx="1108481" cy="182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fr-BE" sz="2000" b="1" kern="1200" dirty="0"/>
            <a:t>FUP 6m</a:t>
          </a:r>
        </a:p>
      </dsp:txBody>
      <dsp:txXfrm>
        <a:off x="5226024" y="2739062"/>
        <a:ext cx="1108481" cy="1826041"/>
      </dsp:txXfrm>
    </dsp:sp>
    <dsp:sp modelId="{B44523B6-FF2D-40BF-AED4-A4701D45D52A}">
      <dsp:nvSpPr>
        <dsp:cNvPr id="0" name=""/>
        <dsp:cNvSpPr/>
      </dsp:nvSpPr>
      <dsp:spPr>
        <a:xfrm>
          <a:off x="5552010" y="2054296"/>
          <a:ext cx="456510" cy="456510"/>
        </a:xfrm>
        <a:prstGeom prst="ellipse">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2EB33-776F-47A2-860B-7BA0EEEE500B}">
      <dsp:nvSpPr>
        <dsp:cNvPr id="0" name=""/>
        <dsp:cNvSpPr/>
      </dsp:nvSpPr>
      <dsp:spPr>
        <a:xfrm>
          <a:off x="6389930" y="2739062"/>
          <a:ext cx="1262482" cy="182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fr-BE" sz="2000" b="1" kern="1200" dirty="0"/>
            <a:t>FUP 12m</a:t>
          </a:r>
        </a:p>
      </dsp:txBody>
      <dsp:txXfrm>
        <a:off x="6389930" y="2739062"/>
        <a:ext cx="1262482" cy="1826041"/>
      </dsp:txXfrm>
    </dsp:sp>
    <dsp:sp modelId="{C389ACCF-8310-4D6C-858D-768F6228CF2D}">
      <dsp:nvSpPr>
        <dsp:cNvPr id="0" name=""/>
        <dsp:cNvSpPr/>
      </dsp:nvSpPr>
      <dsp:spPr>
        <a:xfrm>
          <a:off x="6792916" y="2054296"/>
          <a:ext cx="456510" cy="456510"/>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4227F-C7BD-4AE1-B808-FAC94AFB874B}" type="datetimeFigureOut">
              <a:rPr lang="en-US" smtClean="0"/>
              <a:t>9/5/2022</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6CC770-235D-4B55-BC64-E16BE40F47C3}" type="slidenum">
              <a:rPr lang="en-US" smtClean="0"/>
              <a:t>‹N°›</a:t>
            </a:fld>
            <a:endParaRPr lang="en-US"/>
          </a:p>
        </p:txBody>
      </p:sp>
    </p:spTree>
    <p:extLst>
      <p:ext uri="{BB962C8B-B14F-4D97-AF65-F5344CB8AC3E}">
        <p14:creationId xmlns:p14="http://schemas.microsoft.com/office/powerpoint/2010/main" val="284701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BZRA use for a period of &gt; 4 weeks was one of the triggers of the clinical decision support system based on the STOPP criteria</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3</a:t>
            </a:fld>
            <a:endParaRPr lang="en-US"/>
          </a:p>
        </p:txBody>
      </p:sp>
    </p:spTree>
    <p:extLst>
      <p:ext uri="{BB962C8B-B14F-4D97-AF65-F5344CB8AC3E}">
        <p14:creationId xmlns:p14="http://schemas.microsoft.com/office/powerpoint/2010/main" val="29692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Factors associated with BZRA use at baseline </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18</a:t>
            </a:fld>
            <a:endParaRPr lang="en-US"/>
          </a:p>
        </p:txBody>
      </p:sp>
    </p:spTree>
    <p:extLst>
      <p:ext uri="{BB962C8B-B14F-4D97-AF65-F5344CB8AC3E}">
        <p14:creationId xmlns:p14="http://schemas.microsoft.com/office/powerpoint/2010/main" val="2647140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Factors associated with BZRA use at baseline </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19</a:t>
            </a:fld>
            <a:endParaRPr lang="en-US"/>
          </a:p>
        </p:txBody>
      </p:sp>
    </p:spTree>
    <p:extLst>
      <p:ext uri="{BB962C8B-B14F-4D97-AF65-F5344CB8AC3E}">
        <p14:creationId xmlns:p14="http://schemas.microsoft.com/office/powerpoint/2010/main" val="234953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20</a:t>
            </a:fld>
            <a:endParaRPr lang="en-US"/>
          </a:p>
        </p:txBody>
      </p:sp>
    </p:spTree>
    <p:extLst>
      <p:ext uri="{BB962C8B-B14F-4D97-AF65-F5344CB8AC3E}">
        <p14:creationId xmlns:p14="http://schemas.microsoft.com/office/powerpoint/2010/main" val="255322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Factors associated with BZRA cessation at 6-month follow-up</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21</a:t>
            </a:fld>
            <a:endParaRPr lang="en-US"/>
          </a:p>
        </p:txBody>
      </p:sp>
    </p:spTree>
    <p:extLst>
      <p:ext uri="{BB962C8B-B14F-4D97-AF65-F5344CB8AC3E}">
        <p14:creationId xmlns:p14="http://schemas.microsoft.com/office/powerpoint/2010/main" val="219831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t>Factors associated with BZRA cessation at 6-month follow-up</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22</a:t>
            </a:fld>
            <a:endParaRPr lang="en-US"/>
          </a:p>
        </p:txBody>
      </p:sp>
    </p:spTree>
    <p:extLst>
      <p:ext uri="{BB962C8B-B14F-4D97-AF65-F5344CB8AC3E}">
        <p14:creationId xmlns:p14="http://schemas.microsoft.com/office/powerpoint/2010/main" val="2198311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comparison BZRA users-non users at baseline</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24</a:t>
            </a:fld>
            <a:endParaRPr lang="en-US"/>
          </a:p>
        </p:txBody>
      </p:sp>
    </p:spTree>
    <p:extLst>
      <p:ext uri="{BB962C8B-B14F-4D97-AF65-F5344CB8AC3E}">
        <p14:creationId xmlns:p14="http://schemas.microsoft.com/office/powerpoint/2010/main" val="2431008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a:solidFill>
                  <a:schemeClr val="tx1"/>
                </a:solidFill>
                <a:effectLst/>
                <a:latin typeface="+mn-lt"/>
                <a:ea typeface="+mn-ea"/>
                <a:cs typeface="+mn-cs"/>
              </a:rPr>
              <a:t>comparison BZRA users-non users at baseline</a:t>
            </a:r>
            <a:endParaRPr lang="fr-BE"/>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25</a:t>
            </a:fld>
            <a:endParaRPr lang="en-US"/>
          </a:p>
        </p:txBody>
      </p:sp>
    </p:spTree>
    <p:extLst>
      <p:ext uri="{BB962C8B-B14F-4D97-AF65-F5344CB8AC3E}">
        <p14:creationId xmlns:p14="http://schemas.microsoft.com/office/powerpoint/2010/main" val="2431008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This other figure represents the evolution of the proportion </a:t>
            </a:r>
          </a:p>
          <a:p>
            <a:r>
              <a:rPr lang="fr-BE" sz="1200" kern="1200" dirty="0">
                <a:solidFill>
                  <a:schemeClr val="tx1"/>
                </a:solidFill>
                <a:effectLst/>
                <a:latin typeface="+mn-lt"/>
                <a:ea typeface="+mn-ea"/>
                <a:cs typeface="+mn-cs"/>
              </a:rPr>
              <a:t>as </a:t>
            </a:r>
            <a:r>
              <a:rPr lang="fr-BE" sz="1200" kern="1200" dirty="0" err="1">
                <a:solidFill>
                  <a:schemeClr val="tx1"/>
                </a:solidFill>
                <a:effectLst/>
                <a:latin typeface="+mn-lt"/>
                <a:ea typeface="+mn-ea"/>
                <a:cs typeface="+mn-cs"/>
              </a:rPr>
              <a:t>you</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can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see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there</a:t>
            </a:r>
            <a:r>
              <a:rPr lang="fr-BE" sz="1200" kern="1200" dirty="0">
                <a:solidFill>
                  <a:schemeClr val="tx1"/>
                </a:solidFill>
                <a:effectLst/>
                <a:latin typeface="+mn-lt"/>
                <a:ea typeface="+mn-ea"/>
                <a:cs typeface="+mn-cs"/>
              </a:rPr>
              <a:t> are </a:t>
            </a:r>
            <a:r>
              <a:rPr lang="fr-BE" sz="1200" kern="1200" dirty="0" err="1">
                <a:solidFill>
                  <a:schemeClr val="tx1"/>
                </a:solidFill>
                <a:effectLst/>
                <a:latin typeface="+mn-lt"/>
                <a:ea typeface="+mn-ea"/>
                <a:cs typeface="+mn-cs"/>
              </a:rPr>
              <a:t>differences</a:t>
            </a:r>
            <a:r>
              <a:rPr lang="fr-BE" sz="1200" kern="1200" dirty="0">
                <a:solidFill>
                  <a:schemeClr val="tx1"/>
                </a:solidFill>
                <a:effectLst/>
                <a:latin typeface="+mn-lt"/>
                <a:ea typeface="+mn-ea"/>
                <a:cs typeface="+mn-cs"/>
              </a:rPr>
              <a:t> in the </a:t>
            </a:r>
            <a:r>
              <a:rPr lang="fr-BE" sz="1200" kern="1200" dirty="0" err="1">
                <a:solidFill>
                  <a:schemeClr val="tx1"/>
                </a:solidFill>
                <a:effectLst/>
                <a:latin typeface="+mn-lt"/>
                <a:ea typeface="+mn-ea"/>
                <a:cs typeface="+mn-cs"/>
              </a:rPr>
              <a:t>prevelance</a:t>
            </a:r>
            <a:r>
              <a:rPr lang="fr-BE" sz="1200" kern="1200" dirty="0">
                <a:solidFill>
                  <a:schemeClr val="tx1"/>
                </a:solidFill>
                <a:effectLst/>
                <a:latin typeface="+mn-lt"/>
                <a:ea typeface="+mn-ea"/>
                <a:cs typeface="+mn-cs"/>
              </a:rPr>
              <a:t> of use at </a:t>
            </a:r>
            <a:r>
              <a:rPr lang="fr-BE" sz="1200" kern="1200" dirty="0" err="1">
                <a:solidFill>
                  <a:schemeClr val="tx1"/>
                </a:solidFill>
                <a:effectLst/>
                <a:latin typeface="+mn-lt"/>
                <a:ea typeface="+mn-ea"/>
                <a:cs typeface="+mn-cs"/>
              </a:rPr>
              <a:t>baseline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between</a:t>
            </a:r>
            <a:r>
              <a:rPr lang="fr-BE" sz="1200" kern="1200" dirty="0">
                <a:solidFill>
                  <a:schemeClr val="tx1"/>
                </a:solidFill>
                <a:effectLst/>
                <a:latin typeface="+mn-lt"/>
                <a:ea typeface="+mn-ea"/>
                <a:cs typeface="+mn-cs"/>
              </a:rPr>
              <a:t> countries, and </a:t>
            </a:r>
            <a:r>
              <a:rPr lang="fr-BE" sz="1200" kern="1200" dirty="0" err="1">
                <a:solidFill>
                  <a:schemeClr val="tx1"/>
                </a:solidFill>
                <a:effectLst/>
                <a:latin typeface="+mn-lt"/>
                <a:ea typeface="+mn-ea"/>
                <a:cs typeface="+mn-cs"/>
              </a:rPr>
              <a:t>some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differences</a:t>
            </a:r>
            <a:r>
              <a:rPr lang="fr-BE" sz="1200" kern="1200" dirty="0">
                <a:solidFill>
                  <a:schemeClr val="tx1"/>
                </a:solidFill>
                <a:effectLst/>
                <a:latin typeface="+mn-lt"/>
                <a:ea typeface="+mn-ea"/>
                <a:cs typeface="+mn-cs"/>
              </a:rPr>
              <a:t> as </a:t>
            </a:r>
            <a:r>
              <a:rPr lang="fr-BE" sz="1200" kern="1200" dirty="0" err="1">
                <a:solidFill>
                  <a:schemeClr val="tx1"/>
                </a:solidFill>
                <a:effectLst/>
                <a:latin typeface="+mn-lt"/>
                <a:ea typeface="+mn-ea"/>
                <a:cs typeface="+mn-cs"/>
              </a:rPr>
              <a:t>wel</a:t>
            </a:r>
            <a:r>
              <a:rPr lang="fr-BE" sz="1200" kern="1200" dirty="0">
                <a:solidFill>
                  <a:schemeClr val="tx1"/>
                </a:solidFill>
                <a:effectLst/>
                <a:latin typeface="+mn-lt"/>
                <a:ea typeface="+mn-ea"/>
                <a:cs typeface="+mn-cs"/>
              </a:rPr>
              <a:t> in the pattern of </a:t>
            </a:r>
            <a:r>
              <a:rPr lang="fr-BE" sz="1200" kern="1200" dirty="0" err="1">
                <a:solidFill>
                  <a:schemeClr val="tx1"/>
                </a:solidFill>
                <a:effectLst/>
                <a:latin typeface="+mn-lt"/>
                <a:ea typeface="+mn-ea"/>
                <a:cs typeface="+mn-cs"/>
              </a:rPr>
              <a:t>evolution</a:t>
            </a:r>
            <a:r>
              <a:rPr lang="fr-BE" sz="1200" kern="1200" dirty="0">
                <a:solidFill>
                  <a:schemeClr val="tx1"/>
                </a:solidFill>
                <a:effectLst/>
                <a:latin typeface="+mn-lt"/>
                <a:ea typeface="+mn-ea"/>
                <a:cs typeface="+mn-cs"/>
              </a:rPr>
              <a:t> over time </a:t>
            </a:r>
            <a:r>
              <a:rPr lang="fr-BE" sz="1200" kern="1200" dirty="0" err="1">
                <a:solidFill>
                  <a:schemeClr val="tx1"/>
                </a:solidFill>
                <a:effectLst/>
                <a:latin typeface="+mn-lt"/>
                <a:ea typeface="+mn-ea"/>
                <a:cs typeface="+mn-cs"/>
              </a:rPr>
              <a:t>even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though</a:t>
            </a:r>
            <a:r>
              <a:rPr lang="fr-BE" sz="1200" kern="1200" dirty="0">
                <a:solidFill>
                  <a:schemeClr val="tx1"/>
                </a:solidFill>
                <a:effectLst/>
                <a:latin typeface="+mn-lt"/>
                <a:ea typeface="+mn-ea"/>
                <a:cs typeface="+mn-cs"/>
              </a:rPr>
              <a:t> the </a:t>
            </a:r>
            <a:r>
              <a:rPr lang="fr-BE" sz="1200" kern="1200" dirty="0" err="1">
                <a:solidFill>
                  <a:schemeClr val="tx1"/>
                </a:solidFill>
                <a:effectLst/>
                <a:latin typeface="+mn-lt"/>
                <a:ea typeface="+mn-ea"/>
                <a:cs typeface="+mn-cs"/>
              </a:rPr>
              <a:t>prevalence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quite</a:t>
            </a:r>
            <a:r>
              <a:rPr lang="fr-BE" sz="1200" kern="1200" dirty="0">
                <a:solidFill>
                  <a:schemeClr val="tx1"/>
                </a:solidFill>
                <a:effectLst/>
                <a:latin typeface="+mn-lt"/>
                <a:ea typeface="+mn-ea"/>
                <a:cs typeface="+mn-cs"/>
              </a:rPr>
              <a:t> stable</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26</a:t>
            </a:fld>
            <a:endParaRPr lang="en-US"/>
          </a:p>
        </p:txBody>
      </p:sp>
    </p:spTree>
    <p:extLst>
      <p:ext uri="{BB962C8B-B14F-4D97-AF65-F5344CB8AC3E}">
        <p14:creationId xmlns:p14="http://schemas.microsoft.com/office/powerpoint/2010/main" val="995377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Recommendation</a:t>
            </a:r>
            <a:r>
              <a:rPr lang="fr-FR" dirty="0"/>
              <a:t> to </a:t>
            </a:r>
            <a:r>
              <a:rPr lang="fr-FR" dirty="0" err="1"/>
              <a:t>avoid</a:t>
            </a:r>
            <a:r>
              <a:rPr lang="fr-FR" dirty="0"/>
              <a:t> </a:t>
            </a:r>
          </a:p>
          <a:p>
            <a:pPr marL="800100" lvl="2" indent="0">
              <a:buNone/>
            </a:pPr>
            <a:r>
              <a:rPr lang="fr-FR" dirty="0" err="1"/>
              <a:t>Beers</a:t>
            </a:r>
            <a:r>
              <a:rPr lang="fr-FR" dirty="0"/>
              <a:t>   </a:t>
            </a:r>
            <a:r>
              <a:rPr lang="fr-FR" sz="2000" i="1" dirty="0">
                <a:solidFill>
                  <a:schemeClr val="accent1"/>
                </a:solidFill>
              </a:rPr>
              <a:t>JAGS 2019</a:t>
            </a:r>
            <a:endParaRPr lang="fr-FR" i="1" dirty="0">
              <a:solidFill>
                <a:schemeClr val="accent1"/>
              </a:solidFill>
            </a:endParaRPr>
          </a:p>
          <a:p>
            <a:pPr marL="800100" lvl="2" indent="0">
              <a:buNone/>
            </a:pPr>
            <a:r>
              <a:rPr lang="fr-FR" dirty="0"/>
              <a:t>STOPP   </a:t>
            </a:r>
            <a:r>
              <a:rPr lang="fr-FR" sz="2000" i="1" dirty="0">
                <a:solidFill>
                  <a:schemeClr val="accent1"/>
                </a:solidFill>
              </a:rPr>
              <a:t>O’Mahony Age &amp; </a:t>
            </a:r>
            <a:r>
              <a:rPr lang="fr-FR" sz="2000" i="1" dirty="0" err="1">
                <a:solidFill>
                  <a:schemeClr val="accent1"/>
                </a:solidFill>
              </a:rPr>
              <a:t>Ageing</a:t>
            </a:r>
            <a:r>
              <a:rPr lang="fr-FR" sz="2000" i="1" dirty="0">
                <a:solidFill>
                  <a:schemeClr val="accent1"/>
                </a:solidFill>
              </a:rPr>
              <a:t> 2015</a:t>
            </a:r>
            <a:endParaRPr lang="fr-FR" i="1" dirty="0">
              <a:solidFill>
                <a:schemeClr val="accent1"/>
              </a:solidFill>
            </a:endParaRPr>
          </a:p>
          <a:p>
            <a:pPr marL="800100" lvl="2" indent="0">
              <a:buNone/>
            </a:pPr>
            <a:r>
              <a:rPr lang="fr-FR" dirty="0"/>
              <a:t>FORTA   </a:t>
            </a:r>
            <a:r>
              <a:rPr lang="fr-FR" sz="2000" i="1" dirty="0" err="1">
                <a:solidFill>
                  <a:schemeClr val="accent1"/>
                </a:solidFill>
              </a:rPr>
              <a:t>Pazan</a:t>
            </a:r>
            <a:r>
              <a:rPr lang="fr-FR" sz="2000" i="1" dirty="0">
                <a:solidFill>
                  <a:schemeClr val="accent1"/>
                </a:solidFill>
              </a:rPr>
              <a:t> </a:t>
            </a:r>
            <a:r>
              <a:rPr lang="fr-FR" sz="2000" i="1" dirty="0" err="1">
                <a:solidFill>
                  <a:schemeClr val="accent1"/>
                </a:solidFill>
              </a:rPr>
              <a:t>Drugs</a:t>
            </a:r>
            <a:r>
              <a:rPr lang="fr-FR" sz="2000" i="1" dirty="0">
                <a:solidFill>
                  <a:schemeClr val="accent1"/>
                </a:solidFill>
              </a:rPr>
              <a:t> &amp; </a:t>
            </a:r>
            <a:r>
              <a:rPr lang="fr-FR" sz="2000" i="1" dirty="0" err="1">
                <a:solidFill>
                  <a:schemeClr val="accent1"/>
                </a:solidFill>
              </a:rPr>
              <a:t>Aging</a:t>
            </a:r>
            <a:r>
              <a:rPr lang="fr-FR" sz="2000" i="1" dirty="0">
                <a:solidFill>
                  <a:schemeClr val="accent1"/>
                </a:solidFill>
              </a:rPr>
              <a:t> 2019</a:t>
            </a:r>
            <a:endParaRPr lang="fr-FR" i="1" dirty="0">
              <a:solidFill>
                <a:schemeClr val="accent1"/>
              </a:solidFill>
            </a:endParaRPr>
          </a:p>
          <a:p>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31</a:t>
            </a:fld>
            <a:endParaRPr lang="en-US"/>
          </a:p>
        </p:txBody>
      </p:sp>
    </p:spTree>
    <p:extLst>
      <p:ext uri="{BB962C8B-B14F-4D97-AF65-F5344CB8AC3E}">
        <p14:creationId xmlns:p14="http://schemas.microsoft.com/office/powerpoint/2010/main" val="756535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Posthoc</a:t>
            </a:r>
            <a:r>
              <a:rPr lang="en-US" dirty="0"/>
              <a:t> analysis from the EU OPERAM trial :</a:t>
            </a:r>
            <a:r>
              <a:rPr lang="en-US" sz="1200" dirty="0" err="1"/>
              <a:t>OPtimising</a:t>
            </a:r>
            <a:r>
              <a:rPr lang="en-US" sz="1200" dirty="0"/>
              <a:t> </a:t>
            </a:r>
            <a:r>
              <a:rPr lang="en-US" sz="1200" dirty="0" err="1"/>
              <a:t>thERapy</a:t>
            </a:r>
            <a:r>
              <a:rPr lang="en-US" sz="1200" dirty="0"/>
              <a:t> to prevent Avoidable hospital admissions in </a:t>
            </a:r>
            <a:r>
              <a:rPr lang="en-US" sz="1200" dirty="0" err="1"/>
              <a:t>Multimorbid</a:t>
            </a:r>
            <a:r>
              <a:rPr lang="en-US" sz="1200" dirty="0"/>
              <a:t> older people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Clinical decision support system + systematic medication review by a pharmacist</a:t>
            </a:r>
            <a:r>
              <a:rPr lang="en-US" baseline="0" dirty="0"/>
              <a:t> and a physician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Discussion with the prescribing physician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Shared decision making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Report for the GP</a:t>
            </a:r>
            <a:endParaRPr lang="en-US" dirty="0"/>
          </a:p>
          <a:p>
            <a:endParaRPr lang="fr-BE" dirty="0"/>
          </a:p>
        </p:txBody>
      </p:sp>
      <p:sp>
        <p:nvSpPr>
          <p:cNvPr id="4" name="Espace réservé du numéro de diapositive 3"/>
          <p:cNvSpPr>
            <a:spLocks noGrp="1"/>
          </p:cNvSpPr>
          <p:nvPr>
            <p:ph type="sldNum" sz="quarter" idx="10"/>
          </p:nvPr>
        </p:nvSpPr>
        <p:spPr/>
        <p:txBody>
          <a:bodyPr/>
          <a:lstStyle/>
          <a:p>
            <a:fld id="{6830601E-A255-4190-9E46-63457CEC0FAD}" type="slidenum">
              <a:rPr lang="fr-BE" smtClean="0"/>
              <a:t>32</a:t>
            </a:fld>
            <a:endParaRPr lang="fr-BE"/>
          </a:p>
        </p:txBody>
      </p:sp>
    </p:spTree>
    <p:extLst>
      <p:ext uri="{BB962C8B-B14F-4D97-AF65-F5344CB8AC3E}">
        <p14:creationId xmlns:p14="http://schemas.microsoft.com/office/powerpoint/2010/main" val="178642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Our primary objective was to measure the rate of BZRA cessation 6 months after hospital admission, and to identify factors associated with cessation. </a:t>
            </a:r>
          </a:p>
          <a:p>
            <a:r>
              <a:rPr lang="en-US" sz="1200" kern="1200" dirty="0">
                <a:solidFill>
                  <a:schemeClr val="tx1"/>
                </a:solidFill>
                <a:effectLst/>
                <a:latin typeface="+mn-lt"/>
                <a:ea typeface="+mn-ea"/>
                <a:cs typeface="+mn-cs"/>
              </a:rPr>
              <a:t>A secondary objective was to describe BZRA use on admission and identify associated factors. </a:t>
            </a:r>
            <a:endParaRPr lang="fr-BE" dirty="0"/>
          </a:p>
        </p:txBody>
      </p:sp>
      <p:sp>
        <p:nvSpPr>
          <p:cNvPr id="4" name="Espace réservé du numéro de diapositive 3"/>
          <p:cNvSpPr>
            <a:spLocks noGrp="1"/>
          </p:cNvSpPr>
          <p:nvPr>
            <p:ph type="sldNum" sz="quarter" idx="5"/>
          </p:nvPr>
        </p:nvSpPr>
        <p:spPr/>
        <p:txBody>
          <a:bodyPr/>
          <a:lstStyle/>
          <a:p>
            <a:fld id="{816CC770-235D-4B55-BC64-E16BE40F47C3}" type="slidenum">
              <a:rPr lang="en-US" smtClean="0"/>
              <a:t>4</a:t>
            </a:fld>
            <a:endParaRPr lang="en-US"/>
          </a:p>
        </p:txBody>
      </p:sp>
    </p:spTree>
    <p:extLst>
      <p:ext uri="{BB962C8B-B14F-4D97-AF65-F5344CB8AC3E}">
        <p14:creationId xmlns:p14="http://schemas.microsoft.com/office/powerpoint/2010/main" val="393258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To </a:t>
            </a:r>
            <a:r>
              <a:rPr lang="fr-FR" dirty="0" err="1"/>
              <a:t>answer</a:t>
            </a:r>
            <a:r>
              <a:rPr lang="fr-FR" baseline="0" dirty="0"/>
              <a:t> </a:t>
            </a:r>
            <a:r>
              <a:rPr lang="fr-FR" baseline="0" dirty="0" err="1"/>
              <a:t>our</a:t>
            </a:r>
            <a:r>
              <a:rPr lang="fr-FR" baseline="0" dirty="0"/>
              <a:t> first </a:t>
            </a:r>
            <a:r>
              <a:rPr lang="fr-FR" baseline="0" dirty="0" err="1"/>
              <a:t>research</a:t>
            </a:r>
            <a:r>
              <a:rPr lang="fr-FR" baseline="0" dirty="0"/>
              <a:t> question: </a:t>
            </a:r>
            <a:r>
              <a:rPr lang="fr-FR" baseline="0" dirty="0" err="1"/>
              <a:t>what</a:t>
            </a:r>
            <a:r>
              <a:rPr lang="fr-FR" baseline="0" dirty="0"/>
              <a:t> proportion of participants </a:t>
            </a:r>
            <a:r>
              <a:rPr lang="fr-FR" baseline="0" dirty="0" err="1"/>
              <a:t>were</a:t>
            </a:r>
            <a:r>
              <a:rPr lang="fr-FR" baseline="0" dirty="0"/>
              <a:t> BZRA </a:t>
            </a:r>
            <a:r>
              <a:rPr lang="fr-FR" baseline="0" dirty="0" err="1"/>
              <a:t>users</a:t>
            </a:r>
            <a:r>
              <a:rPr lang="fr-FR" baseline="0" dirty="0"/>
              <a:t> at </a:t>
            </a:r>
            <a:r>
              <a:rPr lang="fr-FR" baseline="0" dirty="0" err="1"/>
              <a:t>baseline</a:t>
            </a:r>
            <a:r>
              <a:rPr lang="fr-FR" baseline="0" dirty="0"/>
              <a:t>, </a:t>
            </a:r>
            <a:r>
              <a:rPr lang="fr-FR" baseline="0" dirty="0" err="1"/>
              <a:t>meaning</a:t>
            </a:r>
            <a:r>
              <a:rPr lang="fr-FR" baseline="0" dirty="0"/>
              <a:t> </a:t>
            </a:r>
            <a:r>
              <a:rPr lang="fr-FR" baseline="0" dirty="0" err="1"/>
              <a:t>before</a:t>
            </a:r>
            <a:r>
              <a:rPr lang="fr-FR" baseline="0" dirty="0"/>
              <a:t> hospitalisation</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6</a:t>
            </a:fld>
            <a:endParaRPr lang="en-US"/>
          </a:p>
        </p:txBody>
      </p:sp>
    </p:spTree>
    <p:extLst>
      <p:ext uri="{BB962C8B-B14F-4D97-AF65-F5344CB8AC3E}">
        <p14:creationId xmlns:p14="http://schemas.microsoft.com/office/powerpoint/2010/main" val="375158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I let </a:t>
            </a:r>
            <a:r>
              <a:rPr lang="fr-FR" dirty="0" err="1"/>
              <a:t>you</a:t>
            </a:r>
            <a:r>
              <a:rPr lang="fr-FR" dirty="0"/>
              <a:t> a few seconds to </a:t>
            </a:r>
            <a:r>
              <a:rPr lang="fr-FR" dirty="0" err="1"/>
              <a:t>guess</a:t>
            </a:r>
            <a:r>
              <a:rPr lang="fr-FR" dirty="0"/>
              <a:t> </a:t>
            </a:r>
            <a:r>
              <a:rPr lang="fr-FR" dirty="0" err="1"/>
              <a:t>what</a:t>
            </a:r>
            <a:r>
              <a:rPr lang="fr-FR" dirty="0"/>
              <a:t> proportion</a:t>
            </a:r>
            <a:r>
              <a:rPr lang="fr-FR" baseline="0" dirty="0"/>
              <a:t> of BZRA </a:t>
            </a:r>
            <a:r>
              <a:rPr lang="fr-FR" baseline="0" dirty="0" err="1"/>
              <a:t>users</a:t>
            </a:r>
            <a:r>
              <a:rPr lang="fr-FR" baseline="0" dirty="0"/>
              <a:t> at </a:t>
            </a:r>
            <a:r>
              <a:rPr lang="fr-FR" baseline="0" dirty="0" err="1"/>
              <a:t>baseline</a:t>
            </a:r>
            <a:r>
              <a:rPr lang="fr-FR" baseline="0" dirty="0"/>
              <a:t> </a:t>
            </a:r>
            <a:r>
              <a:rPr lang="fr-FR" baseline="0" dirty="0" err="1"/>
              <a:t>had</a:t>
            </a:r>
            <a:r>
              <a:rPr lang="fr-FR" baseline="0" dirty="0"/>
              <a:t> </a:t>
            </a:r>
            <a:r>
              <a:rPr lang="fr-FR" baseline="0" dirty="0" err="1"/>
              <a:t>discontinued</a:t>
            </a:r>
            <a:r>
              <a:rPr lang="fr-FR" baseline="0" dirty="0"/>
              <a:t> </a:t>
            </a:r>
            <a:r>
              <a:rPr lang="fr-FR" baseline="0" dirty="0" err="1"/>
              <a:t>their</a:t>
            </a:r>
            <a:r>
              <a:rPr lang="fr-FR" baseline="0" dirty="0"/>
              <a:t> BZRA </a:t>
            </a:r>
            <a:r>
              <a:rPr lang="fr-FR" baseline="0" dirty="0" err="1"/>
              <a:t>after</a:t>
            </a:r>
            <a:r>
              <a:rPr lang="fr-FR" baseline="0" dirty="0"/>
              <a:t> 6 </a:t>
            </a:r>
            <a:r>
              <a:rPr lang="fr-FR" baseline="0" dirty="0" err="1"/>
              <a:t>months</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7</a:t>
            </a:fld>
            <a:endParaRPr lang="en-US"/>
          </a:p>
        </p:txBody>
      </p:sp>
    </p:spTree>
    <p:extLst>
      <p:ext uri="{BB962C8B-B14F-4D97-AF65-F5344CB8AC3E}">
        <p14:creationId xmlns:p14="http://schemas.microsoft.com/office/powerpoint/2010/main" val="348016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Among</a:t>
            </a:r>
            <a:r>
              <a:rPr lang="fr-FR" dirty="0"/>
              <a:t> the 374 </a:t>
            </a:r>
            <a:r>
              <a:rPr lang="fr-FR" baseline="0" dirty="0" err="1"/>
              <a:t>users</a:t>
            </a:r>
            <a:r>
              <a:rPr lang="fr-FR" baseline="0" dirty="0"/>
              <a:t> at </a:t>
            </a:r>
            <a:r>
              <a:rPr lang="fr-FR" baseline="0" dirty="0" err="1"/>
              <a:t>baseline</a:t>
            </a:r>
            <a:r>
              <a:rPr lang="fr-FR" baseline="0" dirty="0"/>
              <a:t>, 86 </a:t>
            </a:r>
            <a:r>
              <a:rPr lang="fr-FR" baseline="0" dirty="0" err="1"/>
              <a:t>had</a:t>
            </a:r>
            <a:r>
              <a:rPr lang="fr-FR" baseline="0" dirty="0"/>
              <a:t> </a:t>
            </a:r>
            <a:r>
              <a:rPr lang="fr-FR" dirty="0"/>
              <a:t>BZRA</a:t>
            </a:r>
            <a:r>
              <a:rPr lang="fr-FR" baseline="0" dirty="0"/>
              <a:t> cessation at 6 </a:t>
            </a:r>
            <a:r>
              <a:rPr lang="fr-FR" baseline="0" dirty="0" err="1"/>
              <a:t>months</a:t>
            </a:r>
            <a:r>
              <a:rPr lang="fr-FR" baseline="0" dirty="0"/>
              <a:t> </a:t>
            </a:r>
            <a:r>
              <a:rPr lang="fr-FR" baseline="0" dirty="0" err="1"/>
              <a:t>follow</a:t>
            </a:r>
            <a:r>
              <a:rPr lang="fr-FR" baseline="0" dirty="0"/>
              <a:t>-up, </a:t>
            </a:r>
            <a:r>
              <a:rPr lang="fr-FR" baseline="0" dirty="0" err="1"/>
              <a:t>this</a:t>
            </a:r>
            <a:r>
              <a:rPr lang="fr-FR" baseline="0" dirty="0"/>
              <a:t> correspond to 23% of BZRA </a:t>
            </a:r>
            <a:r>
              <a:rPr lang="fr-FR" baseline="0" dirty="0" err="1"/>
              <a:t>users</a:t>
            </a:r>
            <a:r>
              <a:rPr lang="fr-FR" baseline="0" dirty="0"/>
              <a:t> at </a:t>
            </a:r>
            <a:r>
              <a:rPr lang="fr-FR" baseline="0" dirty="0" err="1"/>
              <a:t>baseline</a:t>
            </a:r>
            <a:r>
              <a:rPr lang="fr-FR" baseline="0" dirty="0"/>
              <a:t>.</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8</a:t>
            </a:fld>
            <a:endParaRPr lang="en-US"/>
          </a:p>
        </p:txBody>
      </p:sp>
    </p:spTree>
    <p:extLst>
      <p:ext uri="{BB962C8B-B14F-4D97-AF65-F5344CB8AC3E}">
        <p14:creationId xmlns:p14="http://schemas.microsoft.com/office/powerpoint/2010/main" val="91076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16CC770-235D-4B55-BC64-E16BE40F47C3}" type="slidenum">
              <a:rPr lang="en-US" smtClean="0"/>
              <a:t>10</a:t>
            </a:fld>
            <a:endParaRPr lang="en-US"/>
          </a:p>
        </p:txBody>
      </p:sp>
    </p:spTree>
    <p:extLst>
      <p:ext uri="{BB962C8B-B14F-4D97-AF65-F5344CB8AC3E}">
        <p14:creationId xmlns:p14="http://schemas.microsoft.com/office/powerpoint/2010/main" val="206230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Sub study population characteristics</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14</a:t>
            </a:fld>
            <a:endParaRPr lang="en-US"/>
          </a:p>
        </p:txBody>
      </p:sp>
    </p:spTree>
    <p:extLst>
      <p:ext uri="{BB962C8B-B14F-4D97-AF65-F5344CB8AC3E}">
        <p14:creationId xmlns:p14="http://schemas.microsoft.com/office/powerpoint/2010/main" val="7435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Sub study population characteristics</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15</a:t>
            </a:fld>
            <a:endParaRPr lang="en-US"/>
          </a:p>
        </p:txBody>
      </p:sp>
    </p:spTree>
    <p:extLst>
      <p:ext uri="{BB962C8B-B14F-4D97-AF65-F5344CB8AC3E}">
        <p14:creationId xmlns:p14="http://schemas.microsoft.com/office/powerpoint/2010/main" val="54860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Sub study population characteristics</a:t>
            </a:r>
            <a:endParaRPr lang="fr-BE" dirty="0"/>
          </a:p>
        </p:txBody>
      </p:sp>
      <p:sp>
        <p:nvSpPr>
          <p:cNvPr id="4" name="Espace réservé du numéro de diapositive 3"/>
          <p:cNvSpPr>
            <a:spLocks noGrp="1"/>
          </p:cNvSpPr>
          <p:nvPr>
            <p:ph type="sldNum" sz="quarter" idx="10"/>
          </p:nvPr>
        </p:nvSpPr>
        <p:spPr/>
        <p:txBody>
          <a:bodyPr/>
          <a:lstStyle/>
          <a:p>
            <a:fld id="{816CC770-235D-4B55-BC64-E16BE40F47C3}" type="slidenum">
              <a:rPr lang="en-US" smtClean="0"/>
              <a:t>16</a:t>
            </a:fld>
            <a:endParaRPr lang="en-US"/>
          </a:p>
        </p:txBody>
      </p:sp>
    </p:spTree>
    <p:extLst>
      <p:ext uri="{BB962C8B-B14F-4D97-AF65-F5344CB8AC3E}">
        <p14:creationId xmlns:p14="http://schemas.microsoft.com/office/powerpoint/2010/main" val="309575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‹N°›</a:t>
            </a:fld>
            <a:endParaRPr lang="en-US"/>
          </a:p>
        </p:txBody>
      </p:sp>
    </p:spTree>
    <p:extLst>
      <p:ext uri="{BB962C8B-B14F-4D97-AF65-F5344CB8AC3E}">
        <p14:creationId xmlns:p14="http://schemas.microsoft.com/office/powerpoint/2010/main" val="262062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‹N°›</a:t>
            </a:fld>
            <a:endParaRPr lang="en-US"/>
          </a:p>
        </p:txBody>
      </p:sp>
    </p:spTree>
    <p:extLst>
      <p:ext uri="{BB962C8B-B14F-4D97-AF65-F5344CB8AC3E}">
        <p14:creationId xmlns:p14="http://schemas.microsoft.com/office/powerpoint/2010/main" val="20579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‹N°›</a:t>
            </a:fld>
            <a:endParaRPr lang="en-US"/>
          </a:p>
        </p:txBody>
      </p:sp>
    </p:spTree>
    <p:extLst>
      <p:ext uri="{BB962C8B-B14F-4D97-AF65-F5344CB8AC3E}">
        <p14:creationId xmlns:p14="http://schemas.microsoft.com/office/powerpoint/2010/main" val="140879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‹N°›</a:t>
            </a:fld>
            <a:endParaRPr lang="en-US"/>
          </a:p>
        </p:txBody>
      </p:sp>
    </p:spTree>
    <p:extLst>
      <p:ext uri="{BB962C8B-B14F-4D97-AF65-F5344CB8AC3E}">
        <p14:creationId xmlns:p14="http://schemas.microsoft.com/office/powerpoint/2010/main" val="8400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‹N°›</a:t>
            </a:fld>
            <a:endParaRPr lang="en-US"/>
          </a:p>
        </p:txBody>
      </p:sp>
    </p:spTree>
    <p:extLst>
      <p:ext uri="{BB962C8B-B14F-4D97-AF65-F5344CB8AC3E}">
        <p14:creationId xmlns:p14="http://schemas.microsoft.com/office/powerpoint/2010/main" val="77847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r>
              <a:rPr lang="fr-FR"/>
              <a:t>07/09/2022</a:t>
            </a:r>
            <a:endParaRPr lang="en-US"/>
          </a:p>
        </p:txBody>
      </p:sp>
      <p:sp>
        <p:nvSpPr>
          <p:cNvPr id="6" name="Espace réservé du pied de page 5"/>
          <p:cNvSpPr>
            <a:spLocks noGrp="1"/>
          </p:cNvSpPr>
          <p:nvPr>
            <p:ph type="ftr" sz="quarter" idx="11"/>
          </p:nvPr>
        </p:nvSpPr>
        <p:spPr/>
        <p:txBody>
          <a:bodyPr/>
          <a:lstStyle/>
          <a:p>
            <a:r>
              <a:rPr lang="en-US"/>
              <a:t>ICOD- FX Sibille</a:t>
            </a:r>
          </a:p>
        </p:txBody>
      </p:sp>
      <p:sp>
        <p:nvSpPr>
          <p:cNvPr id="7" name="Espace réservé du numéro de diapositive 6"/>
          <p:cNvSpPr>
            <a:spLocks noGrp="1"/>
          </p:cNvSpPr>
          <p:nvPr>
            <p:ph type="sldNum" sz="quarter" idx="12"/>
          </p:nvPr>
        </p:nvSpPr>
        <p:spPr/>
        <p:txBody>
          <a:bodyPr/>
          <a:lstStyle/>
          <a:p>
            <a:fld id="{AFBEC141-7E01-4DA9-A458-49B52FC67720}" type="slidenum">
              <a:rPr lang="en-US" smtClean="0"/>
              <a:t>‹N°›</a:t>
            </a:fld>
            <a:endParaRPr lang="en-US"/>
          </a:p>
        </p:txBody>
      </p:sp>
    </p:spTree>
    <p:extLst>
      <p:ext uri="{BB962C8B-B14F-4D97-AF65-F5344CB8AC3E}">
        <p14:creationId xmlns:p14="http://schemas.microsoft.com/office/powerpoint/2010/main" val="409043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r>
              <a:rPr lang="fr-FR"/>
              <a:t>07/09/2022</a:t>
            </a:r>
            <a:endParaRPr lang="en-US"/>
          </a:p>
        </p:txBody>
      </p:sp>
      <p:sp>
        <p:nvSpPr>
          <p:cNvPr id="8" name="Espace réservé du pied de page 7"/>
          <p:cNvSpPr>
            <a:spLocks noGrp="1"/>
          </p:cNvSpPr>
          <p:nvPr>
            <p:ph type="ftr" sz="quarter" idx="11"/>
          </p:nvPr>
        </p:nvSpPr>
        <p:spPr/>
        <p:txBody>
          <a:bodyPr/>
          <a:lstStyle/>
          <a:p>
            <a:r>
              <a:rPr lang="en-US"/>
              <a:t>ICOD- FX Sibille</a:t>
            </a:r>
          </a:p>
        </p:txBody>
      </p:sp>
      <p:sp>
        <p:nvSpPr>
          <p:cNvPr id="9" name="Espace réservé du numéro de diapositive 8"/>
          <p:cNvSpPr>
            <a:spLocks noGrp="1"/>
          </p:cNvSpPr>
          <p:nvPr>
            <p:ph type="sldNum" sz="quarter" idx="12"/>
          </p:nvPr>
        </p:nvSpPr>
        <p:spPr/>
        <p:txBody>
          <a:bodyPr/>
          <a:lstStyle/>
          <a:p>
            <a:fld id="{AFBEC141-7E01-4DA9-A458-49B52FC67720}" type="slidenum">
              <a:rPr lang="en-US" smtClean="0"/>
              <a:t>‹N°›</a:t>
            </a:fld>
            <a:endParaRPr lang="en-US"/>
          </a:p>
        </p:txBody>
      </p:sp>
    </p:spTree>
    <p:extLst>
      <p:ext uri="{BB962C8B-B14F-4D97-AF65-F5344CB8AC3E}">
        <p14:creationId xmlns:p14="http://schemas.microsoft.com/office/powerpoint/2010/main" val="306096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r>
              <a:rPr lang="fr-FR"/>
              <a:t>07/09/2022</a:t>
            </a:r>
            <a:endParaRPr lang="en-US"/>
          </a:p>
        </p:txBody>
      </p:sp>
      <p:sp>
        <p:nvSpPr>
          <p:cNvPr id="4" name="Espace réservé du pied de page 3"/>
          <p:cNvSpPr>
            <a:spLocks noGrp="1"/>
          </p:cNvSpPr>
          <p:nvPr>
            <p:ph type="ftr" sz="quarter" idx="11"/>
          </p:nvPr>
        </p:nvSpPr>
        <p:spPr/>
        <p:txBody>
          <a:bodyPr/>
          <a:lstStyle/>
          <a:p>
            <a:r>
              <a:rPr lang="en-US"/>
              <a:t>ICOD- FX Sibille</a:t>
            </a:r>
          </a:p>
        </p:txBody>
      </p:sp>
      <p:sp>
        <p:nvSpPr>
          <p:cNvPr id="5" name="Espace réservé du numéro de diapositive 4"/>
          <p:cNvSpPr>
            <a:spLocks noGrp="1"/>
          </p:cNvSpPr>
          <p:nvPr>
            <p:ph type="sldNum" sz="quarter" idx="12"/>
          </p:nvPr>
        </p:nvSpPr>
        <p:spPr/>
        <p:txBody>
          <a:bodyPr/>
          <a:lstStyle/>
          <a:p>
            <a:fld id="{AFBEC141-7E01-4DA9-A458-49B52FC67720}" type="slidenum">
              <a:rPr lang="en-US" smtClean="0"/>
              <a:t>‹N°›</a:t>
            </a:fld>
            <a:endParaRPr lang="en-US"/>
          </a:p>
        </p:txBody>
      </p:sp>
    </p:spTree>
    <p:extLst>
      <p:ext uri="{BB962C8B-B14F-4D97-AF65-F5344CB8AC3E}">
        <p14:creationId xmlns:p14="http://schemas.microsoft.com/office/powerpoint/2010/main" val="169440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07/09/2022</a:t>
            </a:r>
            <a:endParaRPr lang="en-US"/>
          </a:p>
        </p:txBody>
      </p:sp>
      <p:sp>
        <p:nvSpPr>
          <p:cNvPr id="3" name="Espace réservé du pied de page 2"/>
          <p:cNvSpPr>
            <a:spLocks noGrp="1"/>
          </p:cNvSpPr>
          <p:nvPr>
            <p:ph type="ftr" sz="quarter" idx="11"/>
          </p:nvPr>
        </p:nvSpPr>
        <p:spPr/>
        <p:txBody>
          <a:bodyPr/>
          <a:lstStyle/>
          <a:p>
            <a:r>
              <a:rPr lang="en-US"/>
              <a:t>ICOD- FX Sibille</a:t>
            </a:r>
          </a:p>
        </p:txBody>
      </p:sp>
      <p:sp>
        <p:nvSpPr>
          <p:cNvPr id="4" name="Espace réservé du numéro de diapositive 3"/>
          <p:cNvSpPr>
            <a:spLocks noGrp="1"/>
          </p:cNvSpPr>
          <p:nvPr>
            <p:ph type="sldNum" sz="quarter" idx="12"/>
          </p:nvPr>
        </p:nvSpPr>
        <p:spPr/>
        <p:txBody>
          <a:bodyPr/>
          <a:lstStyle/>
          <a:p>
            <a:fld id="{AFBEC141-7E01-4DA9-A458-49B52FC67720}" type="slidenum">
              <a:rPr lang="en-US" smtClean="0"/>
              <a:t>‹N°›</a:t>
            </a:fld>
            <a:endParaRPr lang="en-US"/>
          </a:p>
        </p:txBody>
      </p:sp>
    </p:spTree>
    <p:extLst>
      <p:ext uri="{BB962C8B-B14F-4D97-AF65-F5344CB8AC3E}">
        <p14:creationId xmlns:p14="http://schemas.microsoft.com/office/powerpoint/2010/main" val="244345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07/09/2022</a:t>
            </a:r>
            <a:endParaRPr lang="en-US"/>
          </a:p>
        </p:txBody>
      </p:sp>
      <p:sp>
        <p:nvSpPr>
          <p:cNvPr id="6" name="Espace réservé du pied de page 5"/>
          <p:cNvSpPr>
            <a:spLocks noGrp="1"/>
          </p:cNvSpPr>
          <p:nvPr>
            <p:ph type="ftr" sz="quarter" idx="11"/>
          </p:nvPr>
        </p:nvSpPr>
        <p:spPr/>
        <p:txBody>
          <a:bodyPr/>
          <a:lstStyle/>
          <a:p>
            <a:r>
              <a:rPr lang="en-US"/>
              <a:t>ICOD- FX Sibille</a:t>
            </a:r>
          </a:p>
        </p:txBody>
      </p:sp>
      <p:sp>
        <p:nvSpPr>
          <p:cNvPr id="7" name="Espace réservé du numéro de diapositive 6"/>
          <p:cNvSpPr>
            <a:spLocks noGrp="1"/>
          </p:cNvSpPr>
          <p:nvPr>
            <p:ph type="sldNum" sz="quarter" idx="12"/>
          </p:nvPr>
        </p:nvSpPr>
        <p:spPr/>
        <p:txBody>
          <a:bodyPr/>
          <a:lstStyle/>
          <a:p>
            <a:fld id="{AFBEC141-7E01-4DA9-A458-49B52FC67720}" type="slidenum">
              <a:rPr lang="en-US" smtClean="0"/>
              <a:t>‹N°›</a:t>
            </a:fld>
            <a:endParaRPr lang="en-US"/>
          </a:p>
        </p:txBody>
      </p:sp>
    </p:spTree>
    <p:extLst>
      <p:ext uri="{BB962C8B-B14F-4D97-AF65-F5344CB8AC3E}">
        <p14:creationId xmlns:p14="http://schemas.microsoft.com/office/powerpoint/2010/main" val="148773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07/09/2022</a:t>
            </a:r>
            <a:endParaRPr lang="en-US"/>
          </a:p>
        </p:txBody>
      </p:sp>
      <p:sp>
        <p:nvSpPr>
          <p:cNvPr id="6" name="Espace réservé du pied de page 5"/>
          <p:cNvSpPr>
            <a:spLocks noGrp="1"/>
          </p:cNvSpPr>
          <p:nvPr>
            <p:ph type="ftr" sz="quarter" idx="11"/>
          </p:nvPr>
        </p:nvSpPr>
        <p:spPr/>
        <p:txBody>
          <a:bodyPr/>
          <a:lstStyle/>
          <a:p>
            <a:r>
              <a:rPr lang="en-US"/>
              <a:t>ICOD- FX Sibille</a:t>
            </a:r>
          </a:p>
        </p:txBody>
      </p:sp>
      <p:sp>
        <p:nvSpPr>
          <p:cNvPr id="7" name="Espace réservé du numéro de diapositive 6"/>
          <p:cNvSpPr>
            <a:spLocks noGrp="1"/>
          </p:cNvSpPr>
          <p:nvPr>
            <p:ph type="sldNum" sz="quarter" idx="12"/>
          </p:nvPr>
        </p:nvSpPr>
        <p:spPr/>
        <p:txBody>
          <a:bodyPr/>
          <a:lstStyle/>
          <a:p>
            <a:fld id="{AFBEC141-7E01-4DA9-A458-49B52FC67720}" type="slidenum">
              <a:rPr lang="en-US" smtClean="0"/>
              <a:t>‹N°›</a:t>
            </a:fld>
            <a:endParaRPr lang="en-US"/>
          </a:p>
        </p:txBody>
      </p:sp>
    </p:spTree>
    <p:extLst>
      <p:ext uri="{BB962C8B-B14F-4D97-AF65-F5344CB8AC3E}">
        <p14:creationId xmlns:p14="http://schemas.microsoft.com/office/powerpoint/2010/main" val="227703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07/09/2022</a:t>
            </a: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ICOD- FX Sibille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EC141-7E01-4DA9-A458-49B52FC67720}" type="slidenum">
              <a:rPr lang="en-US" smtClean="0"/>
              <a:t>‹N°›</a:t>
            </a:fld>
            <a:endParaRPr lang="en-US"/>
          </a:p>
        </p:txBody>
      </p:sp>
    </p:spTree>
    <p:extLst>
      <p:ext uri="{BB962C8B-B14F-4D97-AF65-F5344CB8AC3E}">
        <p14:creationId xmlns:p14="http://schemas.microsoft.com/office/powerpoint/2010/main" val="374963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340768"/>
            <a:ext cx="7772400" cy="2763738"/>
          </a:xfrm>
        </p:spPr>
        <p:txBody>
          <a:bodyPr>
            <a:noAutofit/>
          </a:bodyPr>
          <a:lstStyle/>
          <a:p>
            <a:r>
              <a:rPr lang="en-US" sz="4000" b="1" dirty="0">
                <a:solidFill>
                  <a:schemeClr val="tx2"/>
                </a:solidFill>
                <a:latin typeface="+mn-lt"/>
              </a:rPr>
              <a:t>BZRA use and cessation in multimorbid </a:t>
            </a:r>
            <a:r>
              <a:rPr lang="en-US" sz="4000" b="1" dirty="0" err="1">
                <a:solidFill>
                  <a:schemeClr val="tx2"/>
                </a:solidFill>
                <a:latin typeface="+mn-lt"/>
              </a:rPr>
              <a:t>polymedicated</a:t>
            </a:r>
            <a:r>
              <a:rPr lang="en-US" sz="4000" b="1" dirty="0">
                <a:solidFill>
                  <a:schemeClr val="tx2"/>
                </a:solidFill>
                <a:latin typeface="+mn-lt"/>
              </a:rPr>
              <a:t> </a:t>
            </a:r>
            <a:r>
              <a:rPr lang="en-US" sz="4000" b="1" dirty="0" err="1">
                <a:solidFill>
                  <a:schemeClr val="tx2"/>
                </a:solidFill>
                <a:latin typeface="+mn-lt"/>
              </a:rPr>
              <a:t>hospitalised</a:t>
            </a:r>
            <a:r>
              <a:rPr lang="en-US" sz="4000" b="1" dirty="0">
                <a:solidFill>
                  <a:schemeClr val="tx2"/>
                </a:solidFill>
                <a:latin typeface="+mn-lt"/>
              </a:rPr>
              <a:t> older adults: analysis from the OPERAM trial </a:t>
            </a:r>
            <a:endParaRPr lang="fr-BE" sz="4000" b="1" dirty="0">
              <a:solidFill>
                <a:schemeClr val="tx2"/>
              </a:solidFill>
              <a:latin typeface="+mn-lt"/>
            </a:endParaRPr>
          </a:p>
        </p:txBody>
      </p:sp>
      <p:sp>
        <p:nvSpPr>
          <p:cNvPr id="3" name="Sous-titre 2"/>
          <p:cNvSpPr>
            <a:spLocks noGrp="1"/>
          </p:cNvSpPr>
          <p:nvPr>
            <p:ph type="subTitle" idx="1"/>
          </p:nvPr>
        </p:nvSpPr>
        <p:spPr>
          <a:xfrm>
            <a:off x="1160780" y="4293096"/>
            <a:ext cx="6796073" cy="2376264"/>
          </a:xfrm>
        </p:spPr>
        <p:txBody>
          <a:bodyPr>
            <a:normAutofit fontScale="77500" lnSpcReduction="20000"/>
          </a:bodyPr>
          <a:lstStyle/>
          <a:p>
            <a:r>
              <a:rPr lang="fr-BE" sz="2800" b="1" dirty="0">
                <a:solidFill>
                  <a:schemeClr val="accent1"/>
                </a:solidFill>
              </a:rPr>
              <a:t>François-Xavier Sibille</a:t>
            </a:r>
            <a:r>
              <a:rPr lang="fr-BE" sz="2800" dirty="0">
                <a:solidFill>
                  <a:schemeClr val="accent1"/>
                </a:solidFill>
              </a:rPr>
              <a:t>,</a:t>
            </a:r>
            <a:r>
              <a:rPr lang="en-US" sz="2800" dirty="0">
                <a:solidFill>
                  <a:schemeClr val="accent1"/>
                </a:solidFill>
              </a:rPr>
              <a:t> </a:t>
            </a:r>
            <a:r>
              <a:rPr lang="en-US" sz="2800" dirty="0" err="1">
                <a:solidFill>
                  <a:schemeClr val="accent1"/>
                </a:solidFill>
              </a:rPr>
              <a:t>Séverine</a:t>
            </a:r>
            <a:r>
              <a:rPr lang="en-US" sz="2800" dirty="0">
                <a:solidFill>
                  <a:schemeClr val="accent1"/>
                </a:solidFill>
              </a:rPr>
              <a:t> </a:t>
            </a:r>
            <a:r>
              <a:rPr lang="en-US" sz="2800" dirty="0" err="1">
                <a:solidFill>
                  <a:schemeClr val="accent1"/>
                </a:solidFill>
              </a:rPr>
              <a:t>Henrard</a:t>
            </a:r>
            <a:r>
              <a:rPr lang="en-US" sz="2800" dirty="0">
                <a:solidFill>
                  <a:schemeClr val="accent1"/>
                </a:solidFill>
              </a:rPr>
              <a:t>, Carole </a:t>
            </a:r>
            <a:r>
              <a:rPr lang="en-US" sz="2800" dirty="0" err="1">
                <a:solidFill>
                  <a:schemeClr val="accent1"/>
                </a:solidFill>
              </a:rPr>
              <a:t>Elodie</a:t>
            </a:r>
            <a:r>
              <a:rPr lang="en-US" sz="2800" dirty="0">
                <a:solidFill>
                  <a:schemeClr val="accent1"/>
                </a:solidFill>
              </a:rPr>
              <a:t> Aubert, </a:t>
            </a:r>
            <a:r>
              <a:rPr lang="en-US" sz="2800" dirty="0" err="1">
                <a:solidFill>
                  <a:schemeClr val="accent1"/>
                </a:solidFill>
              </a:rPr>
              <a:t>Namiko</a:t>
            </a:r>
            <a:r>
              <a:rPr lang="en-US" sz="2800" dirty="0">
                <a:solidFill>
                  <a:schemeClr val="accent1"/>
                </a:solidFill>
              </a:rPr>
              <a:t> </a:t>
            </a:r>
            <a:r>
              <a:rPr lang="en-US" sz="2800" dirty="0" err="1">
                <a:solidFill>
                  <a:schemeClr val="accent1"/>
                </a:solidFill>
              </a:rPr>
              <a:t>Goto</a:t>
            </a:r>
            <a:r>
              <a:rPr lang="en-US" sz="2800" dirty="0">
                <a:solidFill>
                  <a:schemeClr val="accent1"/>
                </a:solidFill>
              </a:rPr>
              <a:t>, Emma Jennings, de Saint-Hubert Marie, Olivia </a:t>
            </a:r>
            <a:r>
              <a:rPr lang="en-US" sz="2800" dirty="0" err="1">
                <a:solidFill>
                  <a:schemeClr val="accent1"/>
                </a:solidFill>
              </a:rPr>
              <a:t>Dalleur</a:t>
            </a:r>
            <a:r>
              <a:rPr lang="en-US" sz="2800" dirty="0">
                <a:solidFill>
                  <a:schemeClr val="accent1"/>
                </a:solidFill>
              </a:rPr>
              <a:t>, Nicolas Rodondi, Wilma </a:t>
            </a:r>
            <a:r>
              <a:rPr lang="en-US" sz="2800" dirty="0" err="1">
                <a:solidFill>
                  <a:schemeClr val="accent1"/>
                </a:solidFill>
              </a:rPr>
              <a:t>Knol</a:t>
            </a:r>
            <a:r>
              <a:rPr lang="en-US" sz="2800" dirty="0">
                <a:solidFill>
                  <a:schemeClr val="accent1"/>
                </a:solidFill>
              </a:rPr>
              <a:t>, Denis O’Mahony, Matthias </a:t>
            </a:r>
            <a:r>
              <a:rPr lang="en-US" sz="2800" dirty="0" err="1">
                <a:solidFill>
                  <a:schemeClr val="accent1"/>
                </a:solidFill>
              </a:rPr>
              <a:t>Schwenkglenks</a:t>
            </a:r>
            <a:r>
              <a:rPr lang="en-US" sz="2800" dirty="0">
                <a:solidFill>
                  <a:schemeClr val="accent1"/>
                </a:solidFill>
              </a:rPr>
              <a:t>, Anne </a:t>
            </a:r>
            <a:r>
              <a:rPr lang="en-US" sz="2800" dirty="0" err="1">
                <a:solidFill>
                  <a:schemeClr val="accent1"/>
                </a:solidFill>
              </a:rPr>
              <a:t>Spinewine</a:t>
            </a:r>
            <a:endParaRPr lang="en-US" sz="2800" dirty="0">
              <a:solidFill>
                <a:schemeClr val="accent1"/>
              </a:solidFill>
            </a:endParaRPr>
          </a:p>
          <a:p>
            <a:endParaRPr lang="fr-BE" sz="2800" dirty="0"/>
          </a:p>
          <a:p>
            <a:r>
              <a:rPr lang="fr-FR" sz="2800" dirty="0"/>
              <a:t>1st International </a:t>
            </a:r>
            <a:r>
              <a:rPr lang="fr-FR" sz="2800" dirty="0" err="1"/>
              <a:t>Conference</a:t>
            </a:r>
            <a:r>
              <a:rPr lang="fr-FR" sz="2800" dirty="0"/>
              <a:t> On </a:t>
            </a:r>
            <a:r>
              <a:rPr lang="fr-FR" sz="2800" dirty="0" err="1"/>
              <a:t>Deprescribing</a:t>
            </a:r>
            <a:endParaRPr lang="fr-FR" sz="2800" dirty="0"/>
          </a:p>
          <a:p>
            <a:r>
              <a:rPr lang="fr-FR" sz="2800" dirty="0"/>
              <a:t>07.09.2022</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5827436"/>
            <a:ext cx="1530488" cy="841924"/>
          </a:xfrm>
          <a:prstGeom prst="rect">
            <a:avLst/>
          </a:prstGeom>
        </p:spPr>
      </p:pic>
      <p:pic>
        <p:nvPicPr>
          <p:cNvPr id="5" name="Picture 3"/>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7740352" y="5888080"/>
            <a:ext cx="1171034" cy="72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88640"/>
            <a:ext cx="3600400" cy="820695"/>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099" y="188640"/>
            <a:ext cx="1287365" cy="82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14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tx2"/>
                </a:solidFill>
              </a:rPr>
              <a:t>Discussion </a:t>
            </a:r>
            <a:endParaRPr lang="fr-BE" b="1" dirty="0">
              <a:solidFill>
                <a:schemeClr val="tx2"/>
              </a:solidFill>
            </a:endParaRPr>
          </a:p>
        </p:txBody>
      </p:sp>
      <p:sp>
        <p:nvSpPr>
          <p:cNvPr id="3" name="Espace réservé du contenu 2"/>
          <p:cNvSpPr>
            <a:spLocks noGrp="1"/>
          </p:cNvSpPr>
          <p:nvPr>
            <p:ph idx="1"/>
          </p:nvPr>
        </p:nvSpPr>
        <p:spPr>
          <a:xfrm>
            <a:off x="457200" y="1772816"/>
            <a:ext cx="8229600" cy="4353347"/>
          </a:xfrm>
        </p:spPr>
        <p:txBody>
          <a:bodyPr>
            <a:normAutofit fontScale="92500" lnSpcReduction="20000"/>
          </a:bodyPr>
          <a:lstStyle/>
          <a:p>
            <a:r>
              <a:rPr lang="en-GB" dirty="0"/>
              <a:t>BZRA cessation higher with antidepressant use </a:t>
            </a:r>
          </a:p>
          <a:p>
            <a:endParaRPr lang="en-GB" dirty="0"/>
          </a:p>
          <a:p>
            <a:r>
              <a:rPr lang="en-GB" dirty="0"/>
              <a:t>BZRA cessation higher when fall in the past 12 months</a:t>
            </a:r>
          </a:p>
          <a:p>
            <a:pPr>
              <a:lnSpc>
                <a:spcPct val="150000"/>
              </a:lnSpc>
            </a:pPr>
            <a:r>
              <a:rPr lang="fr-FR" dirty="0" err="1"/>
              <a:t>Recruitement</a:t>
            </a:r>
            <a:r>
              <a:rPr lang="fr-FR" dirty="0"/>
              <a:t> sites</a:t>
            </a:r>
          </a:p>
          <a:p>
            <a:pPr lvl="1">
              <a:lnSpc>
                <a:spcPct val="150000"/>
              </a:lnSpc>
            </a:pPr>
            <a:r>
              <a:rPr lang="fr-FR" dirty="0" err="1"/>
              <a:t>Significant</a:t>
            </a:r>
            <a:r>
              <a:rPr lang="fr-FR" dirty="0"/>
              <a:t> </a:t>
            </a:r>
            <a:r>
              <a:rPr lang="fr-FR" dirty="0" err="1"/>
              <a:t>differences</a:t>
            </a:r>
            <a:r>
              <a:rPr lang="fr-FR" dirty="0"/>
              <a:t> </a:t>
            </a:r>
            <a:r>
              <a:rPr lang="fr-FR" dirty="0" err="1"/>
              <a:t>regarding</a:t>
            </a:r>
            <a:r>
              <a:rPr lang="fr-FR" dirty="0"/>
              <a:t> BZRA use at </a:t>
            </a:r>
            <a:r>
              <a:rPr lang="fr-FR" dirty="0" err="1"/>
              <a:t>baseline</a:t>
            </a:r>
            <a:endParaRPr lang="fr-FR" dirty="0"/>
          </a:p>
          <a:p>
            <a:pPr marL="0" indent="0" algn="r">
              <a:lnSpc>
                <a:spcPct val="150000"/>
              </a:lnSpc>
              <a:buNone/>
            </a:pPr>
            <a:r>
              <a:rPr lang="fr-FR" sz="2000" i="1" dirty="0">
                <a:solidFill>
                  <a:schemeClr val="accent1"/>
                </a:solidFill>
              </a:rPr>
              <a:t>Huerta et al </a:t>
            </a:r>
            <a:r>
              <a:rPr lang="fr-FR" sz="2000" i="1" dirty="0" err="1">
                <a:solidFill>
                  <a:schemeClr val="accent1"/>
                </a:solidFill>
              </a:rPr>
              <a:t>Pharmacoepidemiol</a:t>
            </a:r>
            <a:r>
              <a:rPr lang="fr-FR" sz="2000" i="1" dirty="0">
                <a:solidFill>
                  <a:schemeClr val="accent1"/>
                </a:solidFill>
              </a:rPr>
              <a:t> Drug </a:t>
            </a:r>
            <a:r>
              <a:rPr lang="fr-FR" sz="2000" i="1" dirty="0" err="1">
                <a:solidFill>
                  <a:schemeClr val="accent1"/>
                </a:solidFill>
              </a:rPr>
              <a:t>Saf</a:t>
            </a:r>
            <a:r>
              <a:rPr lang="fr-FR" sz="2000" i="1" dirty="0">
                <a:solidFill>
                  <a:schemeClr val="accent1"/>
                </a:solidFill>
              </a:rPr>
              <a:t> 2016, OECD 2019</a:t>
            </a:r>
            <a:endParaRPr lang="fr-BE" sz="2000" i="1" dirty="0">
              <a:solidFill>
                <a:schemeClr val="accent1"/>
              </a:solidFill>
            </a:endParaRPr>
          </a:p>
          <a:p>
            <a:pPr lvl="1">
              <a:lnSpc>
                <a:spcPct val="150000"/>
              </a:lnSpc>
            </a:pPr>
            <a:r>
              <a:rPr lang="fr-FR" dirty="0"/>
              <a:t>No </a:t>
            </a:r>
            <a:r>
              <a:rPr lang="fr-FR" dirty="0" err="1"/>
              <a:t>difference</a:t>
            </a:r>
            <a:r>
              <a:rPr lang="fr-FR" dirty="0"/>
              <a:t> </a:t>
            </a:r>
            <a:r>
              <a:rPr lang="fr-FR" dirty="0" err="1"/>
              <a:t>regarding</a:t>
            </a:r>
            <a:r>
              <a:rPr lang="fr-FR" dirty="0"/>
              <a:t> BZRA cessation</a:t>
            </a:r>
            <a:endParaRPr lang="fr-BE" dirty="0"/>
          </a:p>
          <a:p>
            <a:endParaRPr lang="fr-BE" dirty="0"/>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10</a:t>
            </a:fld>
            <a:endParaRPr lang="en-US"/>
          </a:p>
        </p:txBody>
      </p:sp>
      <p:sp>
        <p:nvSpPr>
          <p:cNvPr id="7" name="Rectangle 6"/>
          <p:cNvSpPr/>
          <p:nvPr/>
        </p:nvSpPr>
        <p:spPr>
          <a:xfrm>
            <a:off x="2915816" y="2204864"/>
            <a:ext cx="5994840" cy="369332"/>
          </a:xfrm>
          <a:prstGeom prst="rect">
            <a:avLst/>
          </a:prstGeom>
        </p:spPr>
        <p:txBody>
          <a:bodyPr wrap="square">
            <a:spAutoFit/>
          </a:bodyPr>
          <a:lstStyle/>
          <a:p>
            <a:pPr algn="r"/>
            <a:r>
              <a:rPr lang="fr-BE" i="1" dirty="0">
                <a:solidFill>
                  <a:schemeClr val="accent1"/>
                </a:solidFill>
              </a:rPr>
              <a:t>Sibille BMC G 2022, </a:t>
            </a:r>
            <a:r>
              <a:rPr lang="fr-BE" i="1" dirty="0" err="1">
                <a:solidFill>
                  <a:schemeClr val="accent1"/>
                </a:solidFill>
              </a:rPr>
              <a:t>Baandrup</a:t>
            </a:r>
            <a:r>
              <a:rPr lang="fr-BE" i="1" dirty="0">
                <a:solidFill>
                  <a:schemeClr val="accent1"/>
                </a:solidFill>
              </a:rPr>
              <a:t> Cochrane </a:t>
            </a:r>
            <a:r>
              <a:rPr lang="fr-BE" i="1" dirty="0" err="1">
                <a:solidFill>
                  <a:schemeClr val="accent1"/>
                </a:solidFill>
              </a:rPr>
              <a:t>Database</a:t>
            </a:r>
            <a:r>
              <a:rPr lang="fr-BE" i="1" dirty="0">
                <a:solidFill>
                  <a:schemeClr val="accent1"/>
                </a:solidFill>
              </a:rPr>
              <a:t> of SR 2018</a:t>
            </a:r>
          </a:p>
        </p:txBody>
      </p:sp>
      <p:sp>
        <p:nvSpPr>
          <p:cNvPr id="8" name="ZoneTexte 7"/>
          <p:cNvSpPr txBox="1"/>
          <p:nvPr/>
        </p:nvSpPr>
        <p:spPr>
          <a:xfrm>
            <a:off x="5436096" y="3140968"/>
            <a:ext cx="3419040" cy="369332"/>
          </a:xfrm>
          <a:prstGeom prst="rect">
            <a:avLst/>
          </a:prstGeom>
          <a:noFill/>
        </p:spPr>
        <p:txBody>
          <a:bodyPr wrap="square" rtlCol="0">
            <a:spAutoFit/>
          </a:bodyPr>
          <a:lstStyle/>
          <a:p>
            <a:pPr algn="r"/>
            <a:r>
              <a:rPr lang="fr-FR" i="1" dirty="0">
                <a:solidFill>
                  <a:schemeClr val="accent1"/>
                </a:solidFill>
              </a:rPr>
              <a:t>Scott Int J Clin </a:t>
            </a:r>
            <a:r>
              <a:rPr lang="fr-FR" i="1" dirty="0" err="1">
                <a:solidFill>
                  <a:schemeClr val="accent1"/>
                </a:solidFill>
              </a:rPr>
              <a:t>Pharm</a:t>
            </a:r>
            <a:r>
              <a:rPr lang="fr-FR" i="1" dirty="0">
                <a:solidFill>
                  <a:schemeClr val="accent1"/>
                </a:solidFill>
              </a:rPr>
              <a:t> 2018</a:t>
            </a:r>
            <a:endParaRPr lang="fr-BE" i="1" dirty="0">
              <a:solidFill>
                <a:schemeClr val="accent1"/>
              </a:solidFill>
            </a:endParaRPr>
          </a:p>
        </p:txBody>
      </p:sp>
    </p:spTree>
    <p:extLst>
      <p:ext uri="{BB962C8B-B14F-4D97-AF65-F5344CB8AC3E}">
        <p14:creationId xmlns:p14="http://schemas.microsoft.com/office/powerpoint/2010/main" val="318500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29358"/>
            <a:ext cx="7772400" cy="2259682"/>
          </a:xfrm>
        </p:spPr>
        <p:txBody>
          <a:bodyPr>
            <a:normAutofit/>
          </a:bodyPr>
          <a:lstStyle/>
          <a:p>
            <a:r>
              <a:rPr lang="en-GB" b="1" dirty="0">
                <a:solidFill>
                  <a:schemeClr val="tx2"/>
                </a:solidFill>
              </a:rPr>
              <a:t>Thank you for your attention</a:t>
            </a:r>
            <a:br>
              <a:rPr lang="en-GB" b="1" dirty="0">
                <a:solidFill>
                  <a:schemeClr val="tx2"/>
                </a:solidFill>
              </a:rPr>
            </a:br>
            <a:br>
              <a:rPr lang="en-GB" b="1" dirty="0">
                <a:solidFill>
                  <a:schemeClr val="tx2"/>
                </a:solidFill>
              </a:rPr>
            </a:br>
            <a:r>
              <a:rPr lang="en-GB" b="1" dirty="0">
                <a:solidFill>
                  <a:schemeClr val="tx2"/>
                </a:solidFill>
              </a:rPr>
              <a:t>Questions ?</a:t>
            </a:r>
          </a:p>
        </p:txBody>
      </p:sp>
      <p:sp>
        <p:nvSpPr>
          <p:cNvPr id="7" name="Sous-titre 6"/>
          <p:cNvSpPr>
            <a:spLocks noGrp="1"/>
          </p:cNvSpPr>
          <p:nvPr>
            <p:ph type="subTitle" idx="1"/>
          </p:nvPr>
        </p:nvSpPr>
        <p:spPr>
          <a:xfrm>
            <a:off x="1331640" y="4725144"/>
            <a:ext cx="6400800" cy="697632"/>
          </a:xfrm>
        </p:spPr>
        <p:txBody>
          <a:bodyPr>
            <a:normAutofit fontScale="85000" lnSpcReduction="10000"/>
          </a:bodyPr>
          <a:lstStyle/>
          <a:p>
            <a:r>
              <a:rPr lang="fr-FR" sz="2800" dirty="0"/>
              <a:t>francois-xavier.sibille@chuuclnamur.uclouvain.be</a:t>
            </a:r>
            <a:endParaRPr lang="fr-BE" sz="2800"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5733256"/>
            <a:ext cx="1530488" cy="841924"/>
          </a:xfrm>
          <a:prstGeom prst="rect">
            <a:avLst/>
          </a:prstGeom>
        </p:spPr>
      </p:pic>
      <p:pic>
        <p:nvPicPr>
          <p:cNvPr id="5" name="Picture 3"/>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7452320" y="5733256"/>
            <a:ext cx="1224136" cy="75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8" y="5733256"/>
            <a:ext cx="3600400" cy="820695"/>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5" y="5694392"/>
            <a:ext cx="1387428" cy="88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90528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Backup slides </a:t>
            </a:r>
            <a:endParaRPr lang="en-US" dirty="0"/>
          </a:p>
        </p:txBody>
      </p:sp>
      <p:sp>
        <p:nvSpPr>
          <p:cNvPr id="3" name="Espace réservé du texte 2"/>
          <p:cNvSpPr>
            <a:spLocks noGrp="1"/>
          </p:cNvSpPr>
          <p:nvPr>
            <p:ph type="body" idx="1"/>
          </p:nvPr>
        </p:nvSpPr>
        <p:spPr/>
        <p:txBody>
          <a:bodyPr/>
          <a:lstStyle/>
          <a:p>
            <a:endParaRPr lang="en-US"/>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12</a:t>
            </a:fld>
            <a:endParaRPr lang="en-US"/>
          </a:p>
        </p:txBody>
      </p:sp>
    </p:spTree>
    <p:extLst>
      <p:ext uri="{BB962C8B-B14F-4D97-AF65-F5344CB8AC3E}">
        <p14:creationId xmlns:p14="http://schemas.microsoft.com/office/powerpoint/2010/main" val="166863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Sub study population characteristics</a:t>
            </a:r>
            <a:endParaRPr lang="fr-BE" dirty="0"/>
          </a:p>
        </p:txBody>
      </p:sp>
      <p:sp>
        <p:nvSpPr>
          <p:cNvPr id="3" name="Espace réservé du texte 2"/>
          <p:cNvSpPr>
            <a:spLocks noGrp="1"/>
          </p:cNvSpPr>
          <p:nvPr>
            <p:ph type="body" idx="1"/>
          </p:nvPr>
        </p:nvSpPr>
        <p:spPr/>
        <p:txBody>
          <a:bodyPr/>
          <a:lstStyle/>
          <a:p>
            <a:endParaRPr lang="fr-BE"/>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13</a:t>
            </a:fld>
            <a:endParaRPr lang="en-US"/>
          </a:p>
        </p:txBody>
      </p:sp>
    </p:spTree>
    <p:extLst>
      <p:ext uri="{BB962C8B-B14F-4D97-AF65-F5344CB8AC3E}">
        <p14:creationId xmlns:p14="http://schemas.microsoft.com/office/powerpoint/2010/main" val="1289346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4B2A9086-60AC-878C-2457-EB7D44FAA391}"/>
              </a:ext>
            </a:extLst>
          </p:cNvPr>
          <p:cNvSpPr>
            <a:spLocks noGrp="1"/>
          </p:cNvSpPr>
          <p:nvPr>
            <p:ph type="title"/>
          </p:nvPr>
        </p:nvSpPr>
        <p:spPr/>
        <p:txBody>
          <a:bodyPr/>
          <a:lstStyle/>
          <a:p>
            <a:endParaRPr lang="fr-BE"/>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1988951541"/>
              </p:ext>
            </p:extLst>
          </p:nvPr>
        </p:nvGraphicFramePr>
        <p:xfrm>
          <a:off x="395536" y="393786"/>
          <a:ext cx="8280920" cy="5987542"/>
        </p:xfrm>
        <a:graphic>
          <a:graphicData uri="http://schemas.openxmlformats.org/drawingml/2006/table">
            <a:tbl>
              <a:tblPr firstRow="1" firstCol="1" bandRow="1">
                <a:tableStyleId>{5C22544A-7EE6-4342-B048-85BDC9FD1C3A}</a:tableStyleId>
              </a:tblPr>
              <a:tblGrid>
                <a:gridCol w="475252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tblGrid>
              <a:tr h="301162">
                <a:tc>
                  <a:txBody>
                    <a:bodyPr/>
                    <a:lstStyle/>
                    <a:p>
                      <a:pPr>
                        <a:lnSpc>
                          <a:spcPct val="115000"/>
                        </a:lnSpc>
                        <a:spcAft>
                          <a:spcPts val="0"/>
                        </a:spcAft>
                      </a:pPr>
                      <a:r>
                        <a:rPr lang="en-US" sz="1600" dirty="0">
                          <a:effectLst/>
                        </a:rPr>
                        <a:t> </a:t>
                      </a:r>
                      <a:endParaRPr lang="fr-BE" sz="1600" dirty="0">
                        <a:effectLst/>
                        <a:latin typeface="Calibri"/>
                        <a:ea typeface="Calibri"/>
                        <a:cs typeface="Times New Roman"/>
                      </a:endParaRPr>
                    </a:p>
                  </a:txBody>
                  <a:tcPr marL="35711" marR="35711" marT="0" marB="0"/>
                </a:tc>
                <a:tc>
                  <a:txBody>
                    <a:bodyPr/>
                    <a:lstStyle/>
                    <a:p>
                      <a:pPr algn="ctr">
                        <a:lnSpc>
                          <a:spcPct val="115000"/>
                        </a:lnSpc>
                        <a:spcBef>
                          <a:spcPts val="1000"/>
                        </a:spcBef>
                        <a:spcAft>
                          <a:spcPts val="0"/>
                        </a:spcAft>
                      </a:pPr>
                      <a:r>
                        <a:rPr lang="en-US" sz="1600" dirty="0">
                          <a:effectLst/>
                        </a:rPr>
                        <a:t>Total</a:t>
                      </a:r>
                      <a:endParaRPr lang="fr-BE" sz="1600" dirty="0">
                        <a:effectLst/>
                      </a:endParaRPr>
                    </a:p>
                    <a:p>
                      <a:pPr algn="ctr">
                        <a:lnSpc>
                          <a:spcPct val="115000"/>
                        </a:lnSpc>
                        <a:spcAft>
                          <a:spcPts val="0"/>
                        </a:spcAft>
                      </a:pPr>
                      <a:r>
                        <a:rPr lang="en-US" sz="1600" dirty="0">
                          <a:effectLst/>
                        </a:rPr>
                        <a:t>N=1601 (100%)</a:t>
                      </a:r>
                      <a:endParaRPr lang="fr-BE" sz="1600" dirty="0">
                        <a:effectLst/>
                        <a:latin typeface="Calibri"/>
                        <a:ea typeface="Calibri"/>
                        <a:cs typeface="Times New Roman"/>
                      </a:endParaRPr>
                    </a:p>
                  </a:txBody>
                  <a:tcPr marL="35711" marR="35711" marT="0" marB="0" anchor="ctr"/>
                </a:tc>
                <a:extLst>
                  <a:ext uri="{0D108BD9-81ED-4DB2-BD59-A6C34878D82A}">
                    <a16:rowId xmlns:a16="http://schemas.microsoft.com/office/drawing/2014/main" val="10000"/>
                  </a:ext>
                </a:extLst>
              </a:tr>
              <a:tr h="102173">
                <a:tc>
                  <a:txBody>
                    <a:bodyPr/>
                    <a:lstStyle/>
                    <a:p>
                      <a:pPr>
                        <a:lnSpc>
                          <a:spcPct val="115000"/>
                        </a:lnSpc>
                        <a:spcAft>
                          <a:spcPts val="0"/>
                        </a:spcAft>
                      </a:pPr>
                      <a:r>
                        <a:rPr lang="en-GB" sz="1600">
                          <a:effectLst/>
                        </a:rPr>
                        <a:t>General information</a:t>
                      </a:r>
                      <a:endParaRPr lang="fr-BE" sz="1600">
                        <a:effectLst/>
                        <a:latin typeface="Calibri"/>
                        <a:ea typeface="Calibri"/>
                        <a:cs typeface="Times New Roman"/>
                      </a:endParaRPr>
                    </a:p>
                  </a:txBody>
                  <a:tcPr marL="35711" marR="35711" marT="0" marB="0" anchor="b"/>
                </a:tc>
                <a:tc>
                  <a:txBody>
                    <a:bodyPr/>
                    <a:lstStyle/>
                    <a:p>
                      <a:pPr>
                        <a:lnSpc>
                          <a:spcPct val="115000"/>
                        </a:lnSpc>
                        <a:spcAft>
                          <a:spcPts val="1000"/>
                        </a:spcAft>
                      </a:pPr>
                      <a:r>
                        <a:rPr lang="fr-BE" sz="1600" dirty="0">
                          <a:effectLst/>
                        </a:rPr>
                        <a:t> </a:t>
                      </a:r>
                      <a:endParaRPr lang="fr-BE" sz="1600" dirty="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100387">
                <a:tc>
                  <a:txBody>
                    <a:bodyPr/>
                    <a:lstStyle/>
                    <a:p>
                      <a:pPr>
                        <a:lnSpc>
                          <a:spcPct val="115000"/>
                        </a:lnSpc>
                        <a:spcAft>
                          <a:spcPts val="0"/>
                        </a:spcAft>
                      </a:pPr>
                      <a:r>
                        <a:rPr lang="en-US" sz="1600" dirty="0">
                          <a:effectLst/>
                        </a:rPr>
                        <a:t>Median age [Q1; Q3]</a:t>
                      </a:r>
                      <a:endParaRPr lang="fr-BE" sz="1600" dirty="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600" dirty="0">
                          <a:effectLst/>
                        </a:rPr>
                        <a:t>78 [74;83]</a:t>
                      </a:r>
                      <a:endParaRPr lang="fr-BE" sz="1600" dirty="0">
                        <a:effectLst/>
                        <a:latin typeface="Calibri"/>
                        <a:ea typeface="Calibri"/>
                        <a:cs typeface="Times New Roman"/>
                      </a:endParaRPr>
                    </a:p>
                  </a:txBody>
                  <a:tcPr marL="35711" marR="35711" marT="0" marB="0"/>
                </a:tc>
                <a:extLst>
                  <a:ext uri="{0D108BD9-81ED-4DB2-BD59-A6C34878D82A}">
                    <a16:rowId xmlns:a16="http://schemas.microsoft.com/office/drawing/2014/main" val="10002"/>
                  </a:ext>
                </a:extLst>
              </a:tr>
              <a:tr h="100387">
                <a:tc>
                  <a:txBody>
                    <a:bodyPr/>
                    <a:lstStyle/>
                    <a:p>
                      <a:pPr>
                        <a:lnSpc>
                          <a:spcPct val="115000"/>
                        </a:lnSpc>
                        <a:spcAft>
                          <a:spcPts val="0"/>
                        </a:spcAft>
                      </a:pPr>
                      <a:r>
                        <a:rPr lang="en-US" sz="1600">
                          <a:effectLst/>
                        </a:rPr>
                        <a:t>Male sex </a:t>
                      </a:r>
                      <a:r>
                        <a:rPr lang="fr-BE" sz="1600">
                          <a:effectLst/>
                        </a:rPr>
                        <a:t>(%)</a:t>
                      </a:r>
                      <a:endParaRPr lang="fr-BE" sz="16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600" dirty="0">
                          <a:effectLst/>
                        </a:rPr>
                        <a:t>887 (55.4)</a:t>
                      </a:r>
                      <a:endParaRPr lang="fr-BE" sz="1600" dirty="0">
                        <a:effectLst/>
                        <a:latin typeface="Calibri"/>
                        <a:ea typeface="Calibri"/>
                        <a:cs typeface="Times New Roman"/>
                      </a:endParaRPr>
                    </a:p>
                  </a:txBody>
                  <a:tcPr marL="35711" marR="35711" marT="0" marB="0"/>
                </a:tc>
                <a:extLst>
                  <a:ext uri="{0D108BD9-81ED-4DB2-BD59-A6C34878D82A}">
                    <a16:rowId xmlns:a16="http://schemas.microsoft.com/office/drawing/2014/main" val="10003"/>
                  </a:ext>
                </a:extLst>
              </a:tr>
              <a:tr h="301162">
                <a:tc>
                  <a:txBody>
                    <a:bodyPr/>
                    <a:lstStyle/>
                    <a:p>
                      <a:pPr>
                        <a:lnSpc>
                          <a:spcPct val="115000"/>
                        </a:lnSpc>
                        <a:spcAft>
                          <a:spcPts val="0"/>
                        </a:spcAft>
                      </a:pPr>
                      <a:r>
                        <a:rPr lang="en-US" sz="1600">
                          <a:effectLst/>
                        </a:rPr>
                        <a:t>Functional status:</a:t>
                      </a:r>
                      <a:endParaRPr lang="fr-BE" sz="1600">
                        <a:effectLst/>
                      </a:endParaRPr>
                    </a:p>
                    <a:p>
                      <a:pPr marL="342900" lvl="0" indent="-342900">
                        <a:lnSpc>
                          <a:spcPct val="115000"/>
                        </a:lnSpc>
                        <a:spcAft>
                          <a:spcPts val="0"/>
                        </a:spcAft>
                        <a:buFont typeface="Calibri"/>
                        <a:buChar char="-"/>
                      </a:pPr>
                      <a:r>
                        <a:rPr lang="en-US" sz="1600">
                          <a:effectLst/>
                        </a:rPr>
                        <a:t>Median Katz score [Q1; Q3]</a:t>
                      </a:r>
                      <a:endParaRPr lang="fr-BE" sz="1600">
                        <a:effectLst/>
                      </a:endParaRPr>
                    </a:p>
                    <a:p>
                      <a:pPr marL="342900" lvl="0" indent="-342900">
                        <a:lnSpc>
                          <a:spcPct val="115000"/>
                        </a:lnSpc>
                        <a:spcAft>
                          <a:spcPts val="0"/>
                        </a:spcAft>
                        <a:buFont typeface="Calibri"/>
                        <a:buChar char="-"/>
                      </a:pPr>
                      <a:r>
                        <a:rPr lang="en-US" sz="1600">
                          <a:effectLst/>
                        </a:rPr>
                        <a:t>Not-independently living</a:t>
                      </a:r>
                      <a:r>
                        <a:rPr lang="en-US" sz="1600" baseline="30000">
                          <a:effectLst/>
                        </a:rPr>
                        <a:t>$</a:t>
                      </a:r>
                      <a:r>
                        <a:rPr lang="en-US" sz="1600">
                          <a:effectLst/>
                        </a:rPr>
                        <a:t> </a:t>
                      </a:r>
                      <a:r>
                        <a:rPr lang="fr-BE" sz="1600">
                          <a:effectLst/>
                        </a:rPr>
                        <a:t>(%)</a:t>
                      </a:r>
                      <a:endParaRPr lang="fr-BE" sz="16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600" dirty="0">
                          <a:effectLst/>
                        </a:rPr>
                        <a:t> </a:t>
                      </a:r>
                      <a:endParaRPr lang="fr-BE" sz="1600" dirty="0">
                        <a:effectLst/>
                      </a:endParaRPr>
                    </a:p>
                    <a:p>
                      <a:pPr algn="ctr">
                        <a:lnSpc>
                          <a:spcPct val="115000"/>
                        </a:lnSpc>
                        <a:spcAft>
                          <a:spcPts val="0"/>
                        </a:spcAft>
                      </a:pPr>
                      <a:r>
                        <a:rPr lang="en-US" sz="1600" dirty="0">
                          <a:effectLst/>
                        </a:rPr>
                        <a:t>5 [4;6]</a:t>
                      </a:r>
                      <a:endParaRPr lang="fr-BE" sz="1600" dirty="0">
                        <a:effectLst/>
                      </a:endParaRPr>
                    </a:p>
                    <a:p>
                      <a:pPr algn="ctr">
                        <a:lnSpc>
                          <a:spcPct val="115000"/>
                        </a:lnSpc>
                        <a:spcAft>
                          <a:spcPts val="0"/>
                        </a:spcAft>
                      </a:pPr>
                      <a:r>
                        <a:rPr lang="en-US" sz="1600" dirty="0">
                          <a:effectLst/>
                        </a:rPr>
                        <a:t>276 (17.3)</a:t>
                      </a:r>
                      <a:endParaRPr lang="fr-BE" sz="1600" dirty="0">
                        <a:effectLst/>
                        <a:latin typeface="Calibri"/>
                        <a:ea typeface="Calibri"/>
                        <a:cs typeface="Times New Roman"/>
                      </a:endParaRPr>
                    </a:p>
                  </a:txBody>
                  <a:tcPr marL="35711" marR="35711" marT="0" marB="0"/>
                </a:tc>
                <a:extLst>
                  <a:ext uri="{0D108BD9-81ED-4DB2-BD59-A6C34878D82A}">
                    <a16:rowId xmlns:a16="http://schemas.microsoft.com/office/drawing/2014/main" val="10004"/>
                  </a:ext>
                </a:extLst>
              </a:tr>
              <a:tr h="100387">
                <a:tc>
                  <a:txBody>
                    <a:bodyPr/>
                    <a:lstStyle/>
                    <a:p>
                      <a:pPr>
                        <a:lnSpc>
                          <a:spcPct val="115000"/>
                        </a:lnSpc>
                        <a:spcAft>
                          <a:spcPts val="0"/>
                        </a:spcAft>
                      </a:pPr>
                      <a:r>
                        <a:rPr lang="en-US" sz="1600">
                          <a:effectLst/>
                        </a:rPr>
                        <a:t>Median length of stay [Q1; Q3]</a:t>
                      </a:r>
                      <a:endParaRPr lang="fr-BE" sz="16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600" dirty="0">
                          <a:effectLst/>
                        </a:rPr>
                        <a:t>6 [3-10]</a:t>
                      </a:r>
                      <a:endParaRPr lang="fr-BE" sz="1600" dirty="0">
                        <a:effectLst/>
                        <a:latin typeface="Calibri"/>
                        <a:ea typeface="Calibri"/>
                        <a:cs typeface="Times New Roman"/>
                      </a:endParaRPr>
                    </a:p>
                  </a:txBody>
                  <a:tcPr marL="35711" marR="35711" marT="0" marB="0"/>
                </a:tc>
                <a:extLst>
                  <a:ext uri="{0D108BD9-81ED-4DB2-BD59-A6C34878D82A}">
                    <a16:rowId xmlns:a16="http://schemas.microsoft.com/office/drawing/2014/main" val="10005"/>
                  </a:ext>
                </a:extLst>
              </a:tr>
              <a:tr h="100387">
                <a:tc>
                  <a:txBody>
                    <a:bodyPr/>
                    <a:lstStyle/>
                    <a:p>
                      <a:pPr>
                        <a:lnSpc>
                          <a:spcPct val="115000"/>
                        </a:lnSpc>
                        <a:spcAft>
                          <a:spcPts val="0"/>
                        </a:spcAft>
                      </a:pPr>
                      <a:r>
                        <a:rPr lang="en-US" sz="1600">
                          <a:effectLst/>
                        </a:rPr>
                        <a:t>Non elective admission </a:t>
                      </a:r>
                      <a:r>
                        <a:rPr lang="fr-BE" sz="1600">
                          <a:effectLst/>
                        </a:rPr>
                        <a:t>(%)</a:t>
                      </a:r>
                      <a:endParaRPr lang="fr-BE" sz="16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600" dirty="0">
                          <a:effectLst/>
                        </a:rPr>
                        <a:t>1208 (75.5)</a:t>
                      </a:r>
                      <a:endParaRPr lang="fr-BE" sz="1600" dirty="0">
                        <a:effectLst/>
                        <a:latin typeface="Calibri"/>
                        <a:ea typeface="Calibri"/>
                        <a:cs typeface="Times New Roman"/>
                      </a:endParaRPr>
                    </a:p>
                  </a:txBody>
                  <a:tcPr marL="35711" marR="35711" marT="0" marB="0"/>
                </a:tc>
                <a:extLst>
                  <a:ext uri="{0D108BD9-81ED-4DB2-BD59-A6C34878D82A}">
                    <a16:rowId xmlns:a16="http://schemas.microsoft.com/office/drawing/2014/main" val="10006"/>
                  </a:ext>
                </a:extLst>
              </a:tr>
              <a:tr h="501937">
                <a:tc>
                  <a:txBody>
                    <a:bodyPr/>
                    <a:lstStyle/>
                    <a:p>
                      <a:pPr>
                        <a:lnSpc>
                          <a:spcPct val="115000"/>
                        </a:lnSpc>
                        <a:spcAft>
                          <a:spcPts val="0"/>
                        </a:spcAft>
                      </a:pPr>
                      <a:r>
                        <a:rPr lang="en-US" sz="1600">
                          <a:effectLst/>
                        </a:rPr>
                        <a:t>Recruitment site, n (%)</a:t>
                      </a:r>
                      <a:endParaRPr lang="fr-BE" sz="1600">
                        <a:effectLst/>
                      </a:endParaRPr>
                    </a:p>
                    <a:p>
                      <a:pPr marL="342900" lvl="0" indent="-342900">
                        <a:lnSpc>
                          <a:spcPct val="115000"/>
                        </a:lnSpc>
                        <a:spcAft>
                          <a:spcPts val="0"/>
                        </a:spcAft>
                        <a:buFont typeface="Calibri"/>
                        <a:buChar char="-"/>
                      </a:pPr>
                      <a:r>
                        <a:rPr lang="en-US" sz="1600">
                          <a:effectLst/>
                        </a:rPr>
                        <a:t>Bern (Switzerland) </a:t>
                      </a:r>
                      <a:endParaRPr lang="fr-BE" sz="1600">
                        <a:effectLst/>
                      </a:endParaRPr>
                    </a:p>
                    <a:p>
                      <a:pPr marL="342900" lvl="0" indent="-342900">
                        <a:lnSpc>
                          <a:spcPct val="115000"/>
                        </a:lnSpc>
                        <a:spcAft>
                          <a:spcPts val="0"/>
                        </a:spcAft>
                        <a:buFont typeface="Calibri"/>
                        <a:buChar char="-"/>
                      </a:pPr>
                      <a:r>
                        <a:rPr lang="en-US" sz="1600">
                          <a:effectLst/>
                        </a:rPr>
                        <a:t>Louvain (Belgium) </a:t>
                      </a:r>
                      <a:endParaRPr lang="fr-BE" sz="1600">
                        <a:effectLst/>
                      </a:endParaRPr>
                    </a:p>
                    <a:p>
                      <a:pPr marL="342900" lvl="0" indent="-342900">
                        <a:lnSpc>
                          <a:spcPct val="115000"/>
                        </a:lnSpc>
                        <a:spcAft>
                          <a:spcPts val="0"/>
                        </a:spcAft>
                        <a:buFont typeface="Calibri"/>
                        <a:buChar char="-"/>
                      </a:pPr>
                      <a:r>
                        <a:rPr lang="en-US" sz="1600">
                          <a:effectLst/>
                        </a:rPr>
                        <a:t>Utrecht (the Netherlands) </a:t>
                      </a:r>
                      <a:endParaRPr lang="fr-BE" sz="1600">
                        <a:effectLst/>
                      </a:endParaRPr>
                    </a:p>
                    <a:p>
                      <a:pPr marL="342900" lvl="0" indent="-342900">
                        <a:lnSpc>
                          <a:spcPct val="115000"/>
                        </a:lnSpc>
                        <a:spcAft>
                          <a:spcPts val="0"/>
                        </a:spcAft>
                        <a:buFont typeface="Calibri"/>
                        <a:buChar char="-"/>
                      </a:pPr>
                      <a:r>
                        <a:rPr lang="en-US" sz="1600">
                          <a:effectLst/>
                        </a:rPr>
                        <a:t>Cork (Ireland)</a:t>
                      </a:r>
                      <a:endParaRPr lang="fr-BE" sz="16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600" dirty="0">
                          <a:effectLst/>
                        </a:rPr>
                        <a:t> </a:t>
                      </a:r>
                      <a:endParaRPr lang="fr-BE" sz="1600" dirty="0">
                        <a:effectLst/>
                      </a:endParaRPr>
                    </a:p>
                    <a:p>
                      <a:pPr algn="ctr">
                        <a:lnSpc>
                          <a:spcPct val="115000"/>
                        </a:lnSpc>
                        <a:spcAft>
                          <a:spcPts val="0"/>
                        </a:spcAft>
                      </a:pPr>
                      <a:r>
                        <a:rPr lang="en-US" sz="1600" dirty="0">
                          <a:effectLst/>
                        </a:rPr>
                        <a:t>696 (43.5)</a:t>
                      </a:r>
                      <a:endParaRPr lang="fr-BE" sz="1600" dirty="0">
                        <a:effectLst/>
                      </a:endParaRPr>
                    </a:p>
                    <a:p>
                      <a:pPr algn="ctr">
                        <a:lnSpc>
                          <a:spcPct val="115000"/>
                        </a:lnSpc>
                        <a:spcAft>
                          <a:spcPts val="0"/>
                        </a:spcAft>
                      </a:pPr>
                      <a:r>
                        <a:rPr lang="en-US" sz="1600" dirty="0">
                          <a:effectLst/>
                        </a:rPr>
                        <a:t>305 (19.1)</a:t>
                      </a:r>
                      <a:endParaRPr lang="fr-BE" sz="1600" dirty="0">
                        <a:effectLst/>
                      </a:endParaRPr>
                    </a:p>
                    <a:p>
                      <a:pPr algn="ctr">
                        <a:lnSpc>
                          <a:spcPct val="115000"/>
                        </a:lnSpc>
                        <a:spcAft>
                          <a:spcPts val="0"/>
                        </a:spcAft>
                      </a:pPr>
                      <a:r>
                        <a:rPr lang="en-US" sz="1600" dirty="0">
                          <a:effectLst/>
                        </a:rPr>
                        <a:t>318 (19.9)</a:t>
                      </a:r>
                      <a:endParaRPr lang="fr-BE" sz="1600" dirty="0">
                        <a:effectLst/>
                      </a:endParaRPr>
                    </a:p>
                    <a:p>
                      <a:pPr algn="ctr">
                        <a:lnSpc>
                          <a:spcPct val="115000"/>
                        </a:lnSpc>
                        <a:spcAft>
                          <a:spcPts val="0"/>
                        </a:spcAft>
                      </a:pPr>
                      <a:r>
                        <a:rPr lang="en-US" sz="1600" dirty="0">
                          <a:effectLst/>
                        </a:rPr>
                        <a:t>282 (17.6)</a:t>
                      </a:r>
                      <a:endParaRPr lang="fr-BE" sz="1600" dirty="0">
                        <a:effectLst/>
                        <a:latin typeface="Calibri"/>
                        <a:ea typeface="Calibri"/>
                        <a:cs typeface="Times New Roman"/>
                      </a:endParaRPr>
                    </a:p>
                  </a:txBody>
                  <a:tcPr marL="35711" marR="35711" marT="0" marB="0"/>
                </a:tc>
                <a:extLst>
                  <a:ext uri="{0D108BD9-81ED-4DB2-BD59-A6C34878D82A}">
                    <a16:rowId xmlns:a16="http://schemas.microsoft.com/office/drawing/2014/main" val="10007"/>
                  </a:ext>
                </a:extLst>
              </a:tr>
              <a:tr h="100387">
                <a:tc>
                  <a:txBody>
                    <a:bodyPr/>
                    <a:lstStyle/>
                    <a:p>
                      <a:pPr>
                        <a:lnSpc>
                          <a:spcPct val="115000"/>
                        </a:lnSpc>
                        <a:spcAft>
                          <a:spcPts val="0"/>
                        </a:spcAft>
                      </a:pPr>
                      <a:r>
                        <a:rPr lang="en-US" sz="1600" dirty="0">
                          <a:effectLst/>
                        </a:rPr>
                        <a:t>Intervention group </a:t>
                      </a:r>
                      <a:r>
                        <a:rPr lang="fr-BE" sz="1600" dirty="0">
                          <a:effectLst/>
                        </a:rPr>
                        <a:t>(%)</a:t>
                      </a:r>
                      <a:endParaRPr lang="fr-BE" sz="1600" dirty="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600">
                          <a:effectLst/>
                        </a:rPr>
                        <a:t>777 (48.5)</a:t>
                      </a:r>
                      <a:endParaRPr lang="fr-BE" sz="1600">
                        <a:effectLst/>
                        <a:latin typeface="Calibri"/>
                        <a:ea typeface="Calibri"/>
                        <a:cs typeface="Times New Roman"/>
                      </a:endParaRPr>
                    </a:p>
                  </a:txBody>
                  <a:tcPr marL="35711" marR="35711" marT="0" marB="0"/>
                </a:tc>
                <a:extLst>
                  <a:ext uri="{0D108BD9-81ED-4DB2-BD59-A6C34878D82A}">
                    <a16:rowId xmlns:a16="http://schemas.microsoft.com/office/drawing/2014/main" val="10008"/>
                  </a:ext>
                </a:extLst>
              </a:tr>
              <a:tr h="100387">
                <a:tc>
                  <a:txBody>
                    <a:bodyPr/>
                    <a:lstStyle/>
                    <a:p>
                      <a:pPr>
                        <a:lnSpc>
                          <a:spcPct val="115000"/>
                        </a:lnSpc>
                        <a:spcAft>
                          <a:spcPts val="0"/>
                        </a:spcAft>
                      </a:pPr>
                      <a:r>
                        <a:rPr lang="en-GB" sz="1600">
                          <a:effectLst/>
                        </a:rPr>
                        <a:t>Patient-reported outcome at baseline</a:t>
                      </a:r>
                      <a:endParaRPr lang="fr-BE" sz="1600">
                        <a:effectLst/>
                        <a:latin typeface="Calibri"/>
                        <a:ea typeface="Calibri"/>
                        <a:cs typeface="Times New Roman"/>
                      </a:endParaRPr>
                    </a:p>
                  </a:txBody>
                  <a:tcPr marL="35711" marR="35711" marT="0" marB="0"/>
                </a:tc>
                <a:tc>
                  <a:txBody>
                    <a:bodyPr/>
                    <a:lstStyle/>
                    <a:p>
                      <a:pPr>
                        <a:lnSpc>
                          <a:spcPct val="115000"/>
                        </a:lnSpc>
                        <a:spcAft>
                          <a:spcPts val="1000"/>
                        </a:spcAft>
                      </a:pPr>
                      <a:r>
                        <a:rPr lang="fr-BE" sz="1600">
                          <a:effectLst/>
                        </a:rPr>
                        <a:t> </a:t>
                      </a:r>
                      <a:endParaRPr lang="fr-BE" sz="1600">
                        <a:effectLst/>
                        <a:latin typeface="Calibri"/>
                        <a:ea typeface="Calibri"/>
                        <a:cs typeface="Times New Roman"/>
                      </a:endParaRPr>
                    </a:p>
                  </a:txBody>
                  <a:tcPr marL="0" marR="0" marT="0" marB="0" anchor="ctr"/>
                </a:tc>
                <a:extLst>
                  <a:ext uri="{0D108BD9-81ED-4DB2-BD59-A6C34878D82A}">
                    <a16:rowId xmlns:a16="http://schemas.microsoft.com/office/drawing/2014/main" val="10009"/>
                  </a:ext>
                </a:extLst>
              </a:tr>
              <a:tr h="501937">
                <a:tc>
                  <a:txBody>
                    <a:bodyPr/>
                    <a:lstStyle/>
                    <a:p>
                      <a:pPr>
                        <a:lnSpc>
                          <a:spcPct val="115000"/>
                        </a:lnSpc>
                        <a:spcAft>
                          <a:spcPts val="0"/>
                        </a:spcAft>
                      </a:pPr>
                      <a:r>
                        <a:rPr lang="en-GB" sz="1600" dirty="0">
                          <a:effectLst/>
                        </a:rPr>
                        <a:t>Depression/anxiety level</a:t>
                      </a:r>
                      <a:r>
                        <a:rPr lang="en-GB" sz="1600" baseline="30000" dirty="0">
                          <a:effectLst/>
                        </a:rPr>
                        <a:t>$$</a:t>
                      </a:r>
                      <a:r>
                        <a:rPr lang="en-GB" sz="1600" dirty="0">
                          <a:effectLst/>
                        </a:rPr>
                        <a:t>, n (%) </a:t>
                      </a:r>
                      <a:endParaRPr lang="fr-BE" sz="1600" dirty="0">
                        <a:effectLst/>
                      </a:endParaRPr>
                    </a:p>
                    <a:p>
                      <a:pPr marL="342900" lvl="0" indent="-342900">
                        <a:lnSpc>
                          <a:spcPct val="115000"/>
                        </a:lnSpc>
                        <a:spcAft>
                          <a:spcPts val="0"/>
                        </a:spcAft>
                        <a:buFont typeface="Calibri"/>
                        <a:buChar char="-"/>
                      </a:pPr>
                      <a:r>
                        <a:rPr lang="en-GB" sz="1600" dirty="0">
                          <a:effectLst/>
                        </a:rPr>
                        <a:t>No </a:t>
                      </a:r>
                      <a:endParaRPr lang="fr-BE" sz="1600" dirty="0">
                        <a:effectLst/>
                      </a:endParaRPr>
                    </a:p>
                    <a:p>
                      <a:pPr marL="342900" lvl="0" indent="-342900">
                        <a:lnSpc>
                          <a:spcPct val="115000"/>
                        </a:lnSpc>
                        <a:spcAft>
                          <a:spcPts val="0"/>
                        </a:spcAft>
                        <a:buFont typeface="Calibri"/>
                        <a:buChar char="-"/>
                      </a:pPr>
                      <a:r>
                        <a:rPr lang="en-GB" sz="1600" dirty="0">
                          <a:effectLst/>
                        </a:rPr>
                        <a:t>Slight </a:t>
                      </a:r>
                      <a:endParaRPr lang="fr-BE" sz="1600" dirty="0">
                        <a:effectLst/>
                      </a:endParaRPr>
                    </a:p>
                    <a:p>
                      <a:pPr marL="342900" lvl="0" indent="-342900">
                        <a:lnSpc>
                          <a:spcPct val="115000"/>
                        </a:lnSpc>
                        <a:spcAft>
                          <a:spcPts val="0"/>
                        </a:spcAft>
                        <a:buFont typeface="Calibri"/>
                        <a:buChar char="-"/>
                      </a:pPr>
                      <a:r>
                        <a:rPr lang="en-GB" sz="1600" dirty="0">
                          <a:effectLst/>
                        </a:rPr>
                        <a:t>Moderate  </a:t>
                      </a:r>
                      <a:endParaRPr lang="fr-BE" sz="1600" dirty="0">
                        <a:effectLst/>
                      </a:endParaRPr>
                    </a:p>
                    <a:p>
                      <a:pPr marL="342900" lvl="0" indent="-342900">
                        <a:lnSpc>
                          <a:spcPct val="115000"/>
                        </a:lnSpc>
                        <a:spcAft>
                          <a:spcPts val="0"/>
                        </a:spcAft>
                        <a:buFont typeface="Calibri"/>
                        <a:buChar char="-"/>
                      </a:pPr>
                      <a:r>
                        <a:rPr lang="en-US" sz="1600" dirty="0">
                          <a:effectLst/>
                        </a:rPr>
                        <a:t>Severe/ extreme</a:t>
                      </a:r>
                      <a:endParaRPr lang="fr-BE" sz="1600" dirty="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600" dirty="0">
                          <a:effectLst/>
                        </a:rPr>
                        <a:t> </a:t>
                      </a:r>
                      <a:endParaRPr lang="fr-BE" sz="1600" dirty="0">
                        <a:effectLst/>
                      </a:endParaRPr>
                    </a:p>
                    <a:p>
                      <a:pPr algn="ctr">
                        <a:lnSpc>
                          <a:spcPct val="115000"/>
                        </a:lnSpc>
                        <a:spcAft>
                          <a:spcPts val="0"/>
                        </a:spcAft>
                      </a:pPr>
                      <a:r>
                        <a:rPr lang="en-US" sz="1600" dirty="0">
                          <a:effectLst/>
                        </a:rPr>
                        <a:t>999 (62.9)</a:t>
                      </a:r>
                      <a:endParaRPr lang="fr-BE" sz="1600" dirty="0">
                        <a:effectLst/>
                      </a:endParaRPr>
                    </a:p>
                    <a:p>
                      <a:pPr algn="ctr">
                        <a:lnSpc>
                          <a:spcPct val="115000"/>
                        </a:lnSpc>
                        <a:spcAft>
                          <a:spcPts val="0"/>
                        </a:spcAft>
                      </a:pPr>
                      <a:r>
                        <a:rPr lang="en-US" sz="1600" dirty="0">
                          <a:effectLst/>
                        </a:rPr>
                        <a:t>264 (16.6)</a:t>
                      </a:r>
                      <a:endParaRPr lang="fr-BE" sz="1600" dirty="0">
                        <a:effectLst/>
                      </a:endParaRPr>
                    </a:p>
                    <a:p>
                      <a:pPr algn="ctr">
                        <a:lnSpc>
                          <a:spcPct val="115000"/>
                        </a:lnSpc>
                        <a:spcAft>
                          <a:spcPts val="0"/>
                        </a:spcAft>
                      </a:pPr>
                      <a:r>
                        <a:rPr lang="en-US" sz="1600" dirty="0">
                          <a:effectLst/>
                        </a:rPr>
                        <a:t>223 (14.1)</a:t>
                      </a:r>
                      <a:endParaRPr lang="fr-BE" sz="1600" dirty="0">
                        <a:effectLst/>
                      </a:endParaRPr>
                    </a:p>
                    <a:p>
                      <a:pPr algn="ctr">
                        <a:lnSpc>
                          <a:spcPct val="115000"/>
                        </a:lnSpc>
                        <a:spcAft>
                          <a:spcPts val="0"/>
                        </a:spcAft>
                      </a:pPr>
                      <a:r>
                        <a:rPr lang="en-US" sz="1600" dirty="0">
                          <a:effectLst/>
                        </a:rPr>
                        <a:t>101 (6.4)</a:t>
                      </a:r>
                      <a:endParaRPr lang="fr-BE" sz="1600" dirty="0">
                        <a:effectLst/>
                        <a:latin typeface="Calibri"/>
                        <a:ea typeface="Calibri"/>
                        <a:cs typeface="Times New Roman"/>
                      </a:endParaRPr>
                    </a:p>
                  </a:txBody>
                  <a:tcPr marL="35711" marR="35711" marT="0" marB="0"/>
                </a:tc>
                <a:extLst>
                  <a:ext uri="{0D108BD9-81ED-4DB2-BD59-A6C34878D82A}">
                    <a16:rowId xmlns:a16="http://schemas.microsoft.com/office/drawing/2014/main" val="10010"/>
                  </a:ext>
                </a:extLst>
              </a:tr>
            </a:tbl>
          </a:graphicData>
        </a:graphic>
      </p:graphicFrame>
      <p:sp>
        <p:nvSpPr>
          <p:cNvPr id="4" name="Espace réservé de la date 3">
            <a:extLst>
              <a:ext uri="{FF2B5EF4-FFF2-40B4-BE49-F238E27FC236}">
                <a16:creationId xmlns:a16="http://schemas.microsoft.com/office/drawing/2014/main" id="{6F40503A-1E57-F5DD-93B2-A71BD7216A30}"/>
              </a:ext>
            </a:extLst>
          </p:cNvPr>
          <p:cNvSpPr>
            <a:spLocks noGrp="1"/>
          </p:cNvSpPr>
          <p:nvPr>
            <p:ph type="dt" sz="half" idx="10"/>
          </p:nvPr>
        </p:nvSpPr>
        <p:spPr/>
        <p:txBody>
          <a:bodyPr/>
          <a:lstStyle/>
          <a:p>
            <a:r>
              <a:rPr lang="fr-FR"/>
              <a:t>07/09/2022</a:t>
            </a:r>
            <a:endParaRPr lang="en-US"/>
          </a:p>
        </p:txBody>
      </p:sp>
      <p:sp>
        <p:nvSpPr>
          <p:cNvPr id="5" name="Espace réservé du pied de page 4">
            <a:extLst>
              <a:ext uri="{FF2B5EF4-FFF2-40B4-BE49-F238E27FC236}">
                <a16:creationId xmlns:a16="http://schemas.microsoft.com/office/drawing/2014/main" id="{60D24C1C-7113-538D-38B9-5E5FD06D78EC}"/>
              </a:ext>
            </a:extLst>
          </p:cNvPr>
          <p:cNvSpPr>
            <a:spLocks noGrp="1"/>
          </p:cNvSpPr>
          <p:nvPr>
            <p:ph type="ftr" sz="quarter" idx="11"/>
          </p:nvPr>
        </p:nvSpPr>
        <p:spPr/>
        <p:txBody>
          <a:bodyPr/>
          <a:lstStyle/>
          <a:p>
            <a:r>
              <a:rPr lang="en-US"/>
              <a:t>ICOD- FX Sibille</a:t>
            </a:r>
          </a:p>
        </p:txBody>
      </p:sp>
      <p:sp>
        <p:nvSpPr>
          <p:cNvPr id="6" name="Espace réservé du numéro de diapositive 5">
            <a:extLst>
              <a:ext uri="{FF2B5EF4-FFF2-40B4-BE49-F238E27FC236}">
                <a16:creationId xmlns:a16="http://schemas.microsoft.com/office/drawing/2014/main" id="{E7175995-9E3E-6B76-C81F-145210009115}"/>
              </a:ext>
            </a:extLst>
          </p:cNvPr>
          <p:cNvSpPr>
            <a:spLocks noGrp="1"/>
          </p:cNvSpPr>
          <p:nvPr>
            <p:ph type="sldNum" sz="quarter" idx="12"/>
          </p:nvPr>
        </p:nvSpPr>
        <p:spPr/>
        <p:txBody>
          <a:bodyPr/>
          <a:lstStyle/>
          <a:p>
            <a:fld id="{AFBEC141-7E01-4DA9-A458-49B52FC67720}" type="slidenum">
              <a:rPr lang="en-US" smtClean="0"/>
              <a:t>14</a:t>
            </a:fld>
            <a:endParaRPr lang="en-US"/>
          </a:p>
        </p:txBody>
      </p:sp>
    </p:spTree>
    <p:extLst>
      <p:ext uri="{BB962C8B-B14F-4D97-AF65-F5344CB8AC3E}">
        <p14:creationId xmlns:p14="http://schemas.microsoft.com/office/powerpoint/2010/main" val="203381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4B2A9086-60AC-878C-2457-EB7D44FAA391}"/>
              </a:ext>
            </a:extLst>
          </p:cNvPr>
          <p:cNvSpPr>
            <a:spLocks noGrp="1"/>
          </p:cNvSpPr>
          <p:nvPr>
            <p:ph type="title"/>
          </p:nvPr>
        </p:nvSpPr>
        <p:spPr/>
        <p:txBody>
          <a:bodyPr/>
          <a:lstStyle/>
          <a:p>
            <a:endParaRPr lang="fr-BE"/>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1871204730"/>
              </p:ext>
            </p:extLst>
          </p:nvPr>
        </p:nvGraphicFramePr>
        <p:xfrm>
          <a:off x="395536" y="980728"/>
          <a:ext cx="8280920" cy="5066284"/>
        </p:xfrm>
        <a:graphic>
          <a:graphicData uri="http://schemas.openxmlformats.org/drawingml/2006/table">
            <a:tbl>
              <a:tblPr firstRow="1" firstCol="1" bandRow="1">
                <a:tableStyleId>{5C22544A-7EE6-4342-B048-85BDC9FD1C3A}</a:tableStyleId>
              </a:tblPr>
              <a:tblGrid>
                <a:gridCol w="5544616">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301162">
                <a:tc>
                  <a:txBody>
                    <a:bodyPr/>
                    <a:lstStyle/>
                    <a:p>
                      <a:pPr>
                        <a:lnSpc>
                          <a:spcPct val="115000"/>
                        </a:lnSpc>
                        <a:spcAft>
                          <a:spcPts val="0"/>
                        </a:spcAft>
                      </a:pPr>
                      <a:r>
                        <a:rPr lang="en-US" sz="1800" dirty="0">
                          <a:effectLst/>
                        </a:rPr>
                        <a:t> </a:t>
                      </a:r>
                      <a:endParaRPr lang="fr-BE" sz="1800" dirty="0">
                        <a:effectLst/>
                        <a:latin typeface="Calibri"/>
                        <a:ea typeface="Calibri"/>
                        <a:cs typeface="Times New Roman"/>
                      </a:endParaRPr>
                    </a:p>
                  </a:txBody>
                  <a:tcPr marL="35711" marR="35711" marT="0" marB="0"/>
                </a:tc>
                <a:tc>
                  <a:txBody>
                    <a:bodyPr/>
                    <a:lstStyle/>
                    <a:p>
                      <a:pPr algn="ctr">
                        <a:lnSpc>
                          <a:spcPct val="115000"/>
                        </a:lnSpc>
                        <a:spcBef>
                          <a:spcPts val="1000"/>
                        </a:spcBef>
                        <a:spcAft>
                          <a:spcPts val="0"/>
                        </a:spcAft>
                      </a:pPr>
                      <a:r>
                        <a:rPr lang="en-US" sz="1800" dirty="0">
                          <a:effectLst/>
                        </a:rPr>
                        <a:t>Total</a:t>
                      </a:r>
                      <a:endParaRPr lang="fr-BE" sz="1800" dirty="0">
                        <a:effectLst/>
                      </a:endParaRPr>
                    </a:p>
                    <a:p>
                      <a:pPr algn="ctr">
                        <a:lnSpc>
                          <a:spcPct val="115000"/>
                        </a:lnSpc>
                        <a:spcAft>
                          <a:spcPts val="0"/>
                        </a:spcAft>
                      </a:pPr>
                      <a:r>
                        <a:rPr lang="en-US" sz="1800" dirty="0">
                          <a:effectLst/>
                        </a:rPr>
                        <a:t>N=1601 (100%)</a:t>
                      </a:r>
                      <a:endParaRPr lang="fr-BE" sz="1800" dirty="0">
                        <a:effectLst/>
                        <a:latin typeface="Calibri"/>
                        <a:ea typeface="Calibri"/>
                        <a:cs typeface="Times New Roman"/>
                      </a:endParaRPr>
                    </a:p>
                  </a:txBody>
                  <a:tcPr marL="35711" marR="35711" marT="0" marB="0" anchor="ctr"/>
                </a:tc>
                <a:extLst>
                  <a:ext uri="{0D108BD9-81ED-4DB2-BD59-A6C34878D82A}">
                    <a16:rowId xmlns:a16="http://schemas.microsoft.com/office/drawing/2014/main" val="10000"/>
                  </a:ext>
                </a:extLst>
              </a:tr>
              <a:tr h="100387">
                <a:tc>
                  <a:txBody>
                    <a:bodyPr/>
                    <a:lstStyle/>
                    <a:p>
                      <a:pPr>
                        <a:lnSpc>
                          <a:spcPct val="115000"/>
                        </a:lnSpc>
                        <a:spcAft>
                          <a:spcPts val="0"/>
                        </a:spcAft>
                      </a:pPr>
                      <a:r>
                        <a:rPr lang="en-US" sz="1800" dirty="0">
                          <a:effectLst/>
                        </a:rPr>
                        <a:t>Comorbidities at baseline</a:t>
                      </a:r>
                      <a:endParaRPr lang="fr-BE" sz="1800" dirty="0">
                        <a:effectLst/>
                        <a:latin typeface="Calibri"/>
                        <a:ea typeface="Calibri"/>
                        <a:cs typeface="Times New Roman"/>
                      </a:endParaRPr>
                    </a:p>
                  </a:txBody>
                  <a:tcPr marL="35711" marR="35711" marT="0" marB="0"/>
                </a:tc>
                <a:tc>
                  <a:txBody>
                    <a:bodyPr/>
                    <a:lstStyle/>
                    <a:p>
                      <a:pPr>
                        <a:lnSpc>
                          <a:spcPct val="115000"/>
                        </a:lnSpc>
                        <a:spcAft>
                          <a:spcPts val="1000"/>
                        </a:spcAft>
                      </a:pPr>
                      <a:r>
                        <a:rPr lang="fr-BE" sz="1800">
                          <a:effectLst/>
                        </a:rPr>
                        <a:t> </a:t>
                      </a:r>
                      <a:endParaRPr lang="fr-BE" sz="18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100387">
                <a:tc>
                  <a:txBody>
                    <a:bodyPr/>
                    <a:lstStyle/>
                    <a:p>
                      <a:pPr>
                        <a:lnSpc>
                          <a:spcPct val="115000"/>
                        </a:lnSpc>
                        <a:spcAft>
                          <a:spcPts val="0"/>
                        </a:spcAft>
                      </a:pPr>
                      <a:r>
                        <a:rPr lang="en-US" sz="1800">
                          <a:effectLst/>
                        </a:rPr>
                        <a:t>Median Charlson Comorbidity Index </a:t>
                      </a:r>
                      <a:r>
                        <a:rPr lang="en-GB" sz="1800">
                          <a:effectLst/>
                        </a:rPr>
                        <a:t>[</a:t>
                      </a:r>
                      <a:r>
                        <a:rPr lang="en-US" sz="1800">
                          <a:effectLst/>
                        </a:rPr>
                        <a:t>Q1; Q3]</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6 [4;7]</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2"/>
                  </a:ext>
                </a:extLst>
              </a:tr>
              <a:tr h="100387">
                <a:tc>
                  <a:txBody>
                    <a:bodyPr/>
                    <a:lstStyle/>
                    <a:p>
                      <a:pPr>
                        <a:lnSpc>
                          <a:spcPct val="115000"/>
                        </a:lnSpc>
                        <a:spcAft>
                          <a:spcPts val="0"/>
                        </a:spcAft>
                      </a:pPr>
                      <a:r>
                        <a:rPr lang="en-US" sz="1800">
                          <a:effectLst/>
                        </a:rPr>
                        <a:t>Depression, n (</a:t>
                      </a:r>
                      <a:r>
                        <a:rPr lang="fr-BE" sz="1800">
                          <a:effectLst/>
                        </a:rPr>
                        <a:t>%)</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145 (9.1)</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3"/>
                  </a:ext>
                </a:extLst>
              </a:tr>
              <a:tr h="100387">
                <a:tc>
                  <a:txBody>
                    <a:bodyPr/>
                    <a:lstStyle/>
                    <a:p>
                      <a:pPr>
                        <a:lnSpc>
                          <a:spcPct val="115000"/>
                        </a:lnSpc>
                        <a:spcAft>
                          <a:spcPts val="0"/>
                        </a:spcAft>
                      </a:pPr>
                      <a:r>
                        <a:rPr lang="fr-BE" sz="1800">
                          <a:effectLst/>
                        </a:rPr>
                        <a:t>Major cognitive disorder, n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101 (6.3)</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4"/>
                  </a:ext>
                </a:extLst>
              </a:tr>
              <a:tr h="100387">
                <a:tc>
                  <a:txBody>
                    <a:bodyPr/>
                    <a:lstStyle/>
                    <a:p>
                      <a:pPr>
                        <a:lnSpc>
                          <a:spcPct val="115000"/>
                        </a:lnSpc>
                        <a:spcAft>
                          <a:spcPts val="0"/>
                        </a:spcAft>
                      </a:pPr>
                      <a:r>
                        <a:rPr lang="en-GB" sz="1800">
                          <a:effectLst/>
                        </a:rPr>
                        <a:t>Bipolar or psychotic disorder, n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15 (0.9)</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5"/>
                  </a:ext>
                </a:extLst>
              </a:tr>
              <a:tr h="100387">
                <a:tc>
                  <a:txBody>
                    <a:bodyPr/>
                    <a:lstStyle/>
                    <a:p>
                      <a:pPr>
                        <a:lnSpc>
                          <a:spcPct val="115000"/>
                        </a:lnSpc>
                        <a:spcAft>
                          <a:spcPts val="0"/>
                        </a:spcAft>
                      </a:pPr>
                      <a:r>
                        <a:rPr lang="en-US" sz="1800">
                          <a:effectLst/>
                        </a:rPr>
                        <a:t>Extrapyramidal syndrome, n </a:t>
                      </a:r>
                      <a:r>
                        <a:rPr lang="fr-BE" sz="1800">
                          <a:effectLst/>
                        </a:rPr>
                        <a:t>(%)</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125 (7.8)</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6"/>
                  </a:ext>
                </a:extLst>
              </a:tr>
              <a:tr h="100387">
                <a:tc>
                  <a:txBody>
                    <a:bodyPr/>
                    <a:lstStyle/>
                    <a:p>
                      <a:pPr>
                        <a:lnSpc>
                          <a:spcPct val="115000"/>
                        </a:lnSpc>
                        <a:spcAft>
                          <a:spcPts val="0"/>
                        </a:spcAft>
                      </a:pPr>
                      <a:r>
                        <a:rPr lang="en-GB" sz="1800">
                          <a:effectLst/>
                        </a:rPr>
                        <a:t>Fall(s) in the past 12 months </a:t>
                      </a:r>
                      <a:r>
                        <a:rPr lang="en-GB" sz="1800" baseline="30000">
                          <a:effectLst/>
                        </a:rPr>
                        <a:t>$$$</a:t>
                      </a:r>
                      <a:r>
                        <a:rPr lang="en-GB" sz="1800">
                          <a:effectLst/>
                        </a:rPr>
                        <a:t>, n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619 (38.8)</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7"/>
                  </a:ext>
                </a:extLst>
              </a:tr>
              <a:tr h="100387">
                <a:tc>
                  <a:txBody>
                    <a:bodyPr/>
                    <a:lstStyle/>
                    <a:p>
                      <a:pPr>
                        <a:lnSpc>
                          <a:spcPct val="115000"/>
                        </a:lnSpc>
                        <a:spcAft>
                          <a:spcPts val="0"/>
                        </a:spcAft>
                      </a:pPr>
                      <a:r>
                        <a:rPr lang="en-US" sz="1800">
                          <a:effectLst/>
                        </a:rPr>
                        <a:t>Major fracture</a:t>
                      </a:r>
                      <a:r>
                        <a:rPr lang="en-GB" sz="1800">
                          <a:effectLst/>
                        </a:rPr>
                        <a:t>, n (%)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345 (21.5)</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8"/>
                  </a:ext>
                </a:extLst>
              </a:tr>
              <a:tr h="100387">
                <a:tc>
                  <a:txBody>
                    <a:bodyPr/>
                    <a:lstStyle/>
                    <a:p>
                      <a:pPr>
                        <a:lnSpc>
                          <a:spcPct val="115000"/>
                        </a:lnSpc>
                        <a:spcAft>
                          <a:spcPts val="0"/>
                        </a:spcAft>
                      </a:pPr>
                      <a:r>
                        <a:rPr lang="en-US" sz="1800">
                          <a:effectLst/>
                        </a:rPr>
                        <a:t>COPD</a:t>
                      </a:r>
                      <a:r>
                        <a:rPr lang="en-GB" sz="1800">
                          <a:effectLst/>
                        </a:rPr>
                        <a:t>, n (%)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304 (19.0)</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9"/>
                  </a:ext>
                </a:extLst>
              </a:tr>
              <a:tr h="100387">
                <a:tc>
                  <a:txBody>
                    <a:bodyPr/>
                    <a:lstStyle/>
                    <a:p>
                      <a:pPr>
                        <a:lnSpc>
                          <a:spcPct val="115000"/>
                        </a:lnSpc>
                        <a:spcAft>
                          <a:spcPts val="0"/>
                        </a:spcAft>
                      </a:pPr>
                      <a:r>
                        <a:rPr lang="en-US" sz="1800">
                          <a:effectLst/>
                        </a:rPr>
                        <a:t>Diabetes</a:t>
                      </a:r>
                      <a:r>
                        <a:rPr lang="en-GB" sz="1800">
                          <a:effectLst/>
                        </a:rPr>
                        <a:t>, n (%)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509 (31.8)</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10"/>
                  </a:ext>
                </a:extLst>
              </a:tr>
              <a:tr h="100387">
                <a:tc>
                  <a:txBody>
                    <a:bodyPr/>
                    <a:lstStyle/>
                    <a:p>
                      <a:pPr>
                        <a:lnSpc>
                          <a:spcPct val="115000"/>
                        </a:lnSpc>
                        <a:spcAft>
                          <a:spcPts val="0"/>
                        </a:spcAft>
                      </a:pPr>
                      <a:r>
                        <a:rPr lang="en-US" sz="1800">
                          <a:effectLst/>
                        </a:rPr>
                        <a:t>Chronic kidney disease</a:t>
                      </a:r>
                      <a:r>
                        <a:rPr lang="en-GB" sz="1800">
                          <a:effectLst/>
                        </a:rPr>
                        <a:t>, n (%)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434 (27.1)</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11"/>
                  </a:ext>
                </a:extLst>
              </a:tr>
              <a:tr h="100387">
                <a:tc>
                  <a:txBody>
                    <a:bodyPr/>
                    <a:lstStyle/>
                    <a:p>
                      <a:pPr>
                        <a:lnSpc>
                          <a:spcPct val="115000"/>
                        </a:lnSpc>
                        <a:spcAft>
                          <a:spcPts val="0"/>
                        </a:spcAft>
                      </a:pPr>
                      <a:r>
                        <a:rPr lang="en-US" sz="1800">
                          <a:effectLst/>
                        </a:rPr>
                        <a:t>Chronic heart disease</a:t>
                      </a:r>
                      <a:r>
                        <a:rPr lang="en-GB" sz="1800">
                          <a:effectLst/>
                        </a:rPr>
                        <a:t>, n (%)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386 (24.1)</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12"/>
                  </a:ext>
                </a:extLst>
              </a:tr>
              <a:tr h="100387">
                <a:tc>
                  <a:txBody>
                    <a:bodyPr/>
                    <a:lstStyle/>
                    <a:p>
                      <a:pPr>
                        <a:lnSpc>
                          <a:spcPct val="115000"/>
                        </a:lnSpc>
                        <a:spcAft>
                          <a:spcPts val="0"/>
                        </a:spcAft>
                      </a:pPr>
                      <a:r>
                        <a:rPr lang="en-US" sz="1800">
                          <a:effectLst/>
                        </a:rPr>
                        <a:t>Chronic liver disease</a:t>
                      </a:r>
                      <a:r>
                        <a:rPr lang="en-GB" sz="1800">
                          <a:effectLst/>
                        </a:rPr>
                        <a:t>, n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69 (4.3)</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13"/>
                  </a:ext>
                </a:extLst>
              </a:tr>
              <a:tr h="100387">
                <a:tc>
                  <a:txBody>
                    <a:bodyPr/>
                    <a:lstStyle/>
                    <a:p>
                      <a:pPr>
                        <a:lnSpc>
                          <a:spcPct val="115000"/>
                        </a:lnSpc>
                        <a:spcAft>
                          <a:spcPts val="0"/>
                        </a:spcAft>
                      </a:pPr>
                      <a:r>
                        <a:rPr lang="en-US" sz="1800">
                          <a:effectLst/>
                        </a:rPr>
                        <a:t>Alcohol abuse </a:t>
                      </a:r>
                      <a:r>
                        <a:rPr lang="en-US" sz="1800" baseline="30000">
                          <a:effectLst/>
                        </a:rPr>
                        <a:t>$$$$</a:t>
                      </a:r>
                      <a:r>
                        <a:rPr lang="en-GB" sz="1800">
                          <a:effectLst/>
                        </a:rPr>
                        <a:t>, n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208 (13.1)</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14"/>
                  </a:ext>
                </a:extLst>
              </a:tr>
              <a:tr h="100387">
                <a:tc>
                  <a:txBody>
                    <a:bodyPr/>
                    <a:lstStyle/>
                    <a:p>
                      <a:pPr>
                        <a:lnSpc>
                          <a:spcPct val="115000"/>
                        </a:lnSpc>
                        <a:spcAft>
                          <a:spcPts val="0"/>
                        </a:spcAft>
                      </a:pPr>
                      <a:r>
                        <a:rPr lang="fr-BE" sz="1800">
                          <a:effectLst/>
                        </a:rPr>
                        <a:t>Tobacco use</a:t>
                      </a:r>
                      <a:r>
                        <a:rPr lang="en-GB" sz="1800">
                          <a:effectLst/>
                        </a:rPr>
                        <a:t>, n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dirty="0">
                          <a:effectLst/>
                        </a:rPr>
                        <a:t>129 (8.1)</a:t>
                      </a:r>
                      <a:endParaRPr lang="fr-BE" sz="1800" dirty="0">
                        <a:effectLst/>
                        <a:latin typeface="Calibri"/>
                        <a:ea typeface="Calibri"/>
                        <a:cs typeface="Times New Roman"/>
                      </a:endParaRPr>
                    </a:p>
                  </a:txBody>
                  <a:tcPr marL="35711" marR="35711" marT="0" marB="0"/>
                </a:tc>
                <a:extLst>
                  <a:ext uri="{0D108BD9-81ED-4DB2-BD59-A6C34878D82A}">
                    <a16:rowId xmlns:a16="http://schemas.microsoft.com/office/drawing/2014/main" val="10015"/>
                  </a:ext>
                </a:extLst>
              </a:tr>
            </a:tbl>
          </a:graphicData>
        </a:graphic>
      </p:graphicFrame>
      <p:sp>
        <p:nvSpPr>
          <p:cNvPr id="4" name="Espace réservé de la date 3">
            <a:extLst>
              <a:ext uri="{FF2B5EF4-FFF2-40B4-BE49-F238E27FC236}">
                <a16:creationId xmlns:a16="http://schemas.microsoft.com/office/drawing/2014/main" id="{6F40503A-1E57-F5DD-93B2-A71BD7216A30}"/>
              </a:ext>
            </a:extLst>
          </p:cNvPr>
          <p:cNvSpPr>
            <a:spLocks noGrp="1"/>
          </p:cNvSpPr>
          <p:nvPr>
            <p:ph type="dt" sz="half" idx="10"/>
          </p:nvPr>
        </p:nvSpPr>
        <p:spPr/>
        <p:txBody>
          <a:bodyPr/>
          <a:lstStyle/>
          <a:p>
            <a:r>
              <a:rPr lang="fr-FR"/>
              <a:t>07/09/2022</a:t>
            </a:r>
            <a:endParaRPr lang="en-US"/>
          </a:p>
        </p:txBody>
      </p:sp>
      <p:sp>
        <p:nvSpPr>
          <p:cNvPr id="5" name="Espace réservé du pied de page 4">
            <a:extLst>
              <a:ext uri="{FF2B5EF4-FFF2-40B4-BE49-F238E27FC236}">
                <a16:creationId xmlns:a16="http://schemas.microsoft.com/office/drawing/2014/main" id="{60D24C1C-7113-538D-38B9-5E5FD06D78EC}"/>
              </a:ext>
            </a:extLst>
          </p:cNvPr>
          <p:cNvSpPr>
            <a:spLocks noGrp="1"/>
          </p:cNvSpPr>
          <p:nvPr>
            <p:ph type="ftr" sz="quarter" idx="11"/>
          </p:nvPr>
        </p:nvSpPr>
        <p:spPr/>
        <p:txBody>
          <a:bodyPr/>
          <a:lstStyle/>
          <a:p>
            <a:r>
              <a:rPr lang="en-US"/>
              <a:t>ICOD- FX Sibille</a:t>
            </a:r>
          </a:p>
        </p:txBody>
      </p:sp>
      <p:sp>
        <p:nvSpPr>
          <p:cNvPr id="6" name="Espace réservé du numéro de diapositive 5">
            <a:extLst>
              <a:ext uri="{FF2B5EF4-FFF2-40B4-BE49-F238E27FC236}">
                <a16:creationId xmlns:a16="http://schemas.microsoft.com/office/drawing/2014/main" id="{E7175995-9E3E-6B76-C81F-145210009115}"/>
              </a:ext>
            </a:extLst>
          </p:cNvPr>
          <p:cNvSpPr>
            <a:spLocks noGrp="1"/>
          </p:cNvSpPr>
          <p:nvPr>
            <p:ph type="sldNum" sz="quarter" idx="12"/>
          </p:nvPr>
        </p:nvSpPr>
        <p:spPr/>
        <p:txBody>
          <a:bodyPr/>
          <a:lstStyle/>
          <a:p>
            <a:fld id="{AFBEC141-7E01-4DA9-A458-49B52FC67720}" type="slidenum">
              <a:rPr lang="en-US" smtClean="0"/>
              <a:t>15</a:t>
            </a:fld>
            <a:endParaRPr lang="en-US"/>
          </a:p>
        </p:txBody>
      </p:sp>
    </p:spTree>
    <p:extLst>
      <p:ext uri="{BB962C8B-B14F-4D97-AF65-F5344CB8AC3E}">
        <p14:creationId xmlns:p14="http://schemas.microsoft.com/office/powerpoint/2010/main" val="203381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4B2A9086-60AC-878C-2457-EB7D44FAA391}"/>
              </a:ext>
            </a:extLst>
          </p:cNvPr>
          <p:cNvSpPr>
            <a:spLocks noGrp="1"/>
          </p:cNvSpPr>
          <p:nvPr>
            <p:ph type="title"/>
          </p:nvPr>
        </p:nvSpPr>
        <p:spPr/>
        <p:txBody>
          <a:bodyPr/>
          <a:lstStyle/>
          <a:p>
            <a:endParaRPr lang="fr-BE"/>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93689734"/>
              </p:ext>
            </p:extLst>
          </p:nvPr>
        </p:nvGraphicFramePr>
        <p:xfrm>
          <a:off x="395536" y="1786488"/>
          <a:ext cx="8280920" cy="3006344"/>
        </p:xfrm>
        <a:graphic>
          <a:graphicData uri="http://schemas.openxmlformats.org/drawingml/2006/table">
            <a:tbl>
              <a:tblPr firstRow="1" firstCol="1" bandRow="1">
                <a:tableStyleId>{5C22544A-7EE6-4342-B048-85BDC9FD1C3A}</a:tableStyleId>
              </a:tblPr>
              <a:tblGrid>
                <a:gridCol w="5472608">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301162">
                <a:tc>
                  <a:txBody>
                    <a:bodyPr/>
                    <a:lstStyle/>
                    <a:p>
                      <a:pPr>
                        <a:lnSpc>
                          <a:spcPct val="115000"/>
                        </a:lnSpc>
                        <a:spcAft>
                          <a:spcPts val="0"/>
                        </a:spcAft>
                      </a:pPr>
                      <a:r>
                        <a:rPr lang="en-US" sz="1800" dirty="0">
                          <a:effectLst/>
                        </a:rPr>
                        <a:t> </a:t>
                      </a:r>
                      <a:endParaRPr lang="fr-BE" sz="1800" dirty="0">
                        <a:effectLst/>
                        <a:latin typeface="Calibri"/>
                        <a:ea typeface="Calibri"/>
                        <a:cs typeface="Times New Roman"/>
                      </a:endParaRPr>
                    </a:p>
                  </a:txBody>
                  <a:tcPr marL="35711" marR="35711" marT="0" marB="0"/>
                </a:tc>
                <a:tc>
                  <a:txBody>
                    <a:bodyPr/>
                    <a:lstStyle/>
                    <a:p>
                      <a:pPr algn="ctr">
                        <a:lnSpc>
                          <a:spcPct val="115000"/>
                        </a:lnSpc>
                        <a:spcBef>
                          <a:spcPts val="1000"/>
                        </a:spcBef>
                        <a:spcAft>
                          <a:spcPts val="0"/>
                        </a:spcAft>
                      </a:pPr>
                      <a:r>
                        <a:rPr lang="en-US" sz="1800">
                          <a:effectLst/>
                        </a:rPr>
                        <a:t>Total</a:t>
                      </a:r>
                      <a:endParaRPr lang="fr-BE" sz="1800">
                        <a:effectLst/>
                      </a:endParaRPr>
                    </a:p>
                    <a:p>
                      <a:pPr algn="ctr">
                        <a:lnSpc>
                          <a:spcPct val="115000"/>
                        </a:lnSpc>
                        <a:spcAft>
                          <a:spcPts val="0"/>
                        </a:spcAft>
                      </a:pPr>
                      <a:r>
                        <a:rPr lang="en-US" sz="1800">
                          <a:effectLst/>
                        </a:rPr>
                        <a:t>N=1601</a:t>
                      </a:r>
                      <a:endParaRPr lang="fr-BE" sz="1800">
                        <a:effectLst/>
                      </a:endParaRPr>
                    </a:p>
                    <a:p>
                      <a:pPr algn="ctr">
                        <a:lnSpc>
                          <a:spcPct val="115000"/>
                        </a:lnSpc>
                        <a:spcAft>
                          <a:spcPts val="0"/>
                        </a:spcAft>
                      </a:pPr>
                      <a:r>
                        <a:rPr lang="en-US" sz="1800">
                          <a:effectLst/>
                        </a:rPr>
                        <a:t>(100%)</a:t>
                      </a:r>
                      <a:endParaRPr lang="fr-BE" sz="1800">
                        <a:effectLst/>
                        <a:latin typeface="Calibri"/>
                        <a:ea typeface="Calibri"/>
                        <a:cs typeface="Times New Roman"/>
                      </a:endParaRPr>
                    </a:p>
                  </a:txBody>
                  <a:tcPr marL="35711" marR="35711" marT="0" marB="0" anchor="ctr"/>
                </a:tc>
                <a:extLst>
                  <a:ext uri="{0D108BD9-81ED-4DB2-BD59-A6C34878D82A}">
                    <a16:rowId xmlns:a16="http://schemas.microsoft.com/office/drawing/2014/main" val="10000"/>
                  </a:ext>
                </a:extLst>
              </a:tr>
              <a:tr h="107133">
                <a:tc>
                  <a:txBody>
                    <a:bodyPr/>
                    <a:lstStyle/>
                    <a:p>
                      <a:pPr>
                        <a:lnSpc>
                          <a:spcPct val="115000"/>
                        </a:lnSpc>
                        <a:spcAft>
                          <a:spcPts val="0"/>
                        </a:spcAft>
                      </a:pPr>
                      <a:r>
                        <a:rPr lang="en-US" sz="1800" dirty="0">
                          <a:effectLst/>
                        </a:rPr>
                        <a:t>Medications at baseline</a:t>
                      </a:r>
                      <a:r>
                        <a:rPr lang="en-US" sz="1800" baseline="30000" dirty="0">
                          <a:effectLst/>
                        </a:rPr>
                        <a:t>§</a:t>
                      </a:r>
                      <a:endParaRPr lang="fr-BE" sz="1800" dirty="0">
                        <a:effectLst/>
                        <a:latin typeface="Calibri"/>
                        <a:ea typeface="Calibri"/>
                        <a:cs typeface="Times New Roman"/>
                      </a:endParaRPr>
                    </a:p>
                  </a:txBody>
                  <a:tcPr marL="35711" marR="35711" marT="0" marB="0"/>
                </a:tc>
                <a:tc>
                  <a:txBody>
                    <a:bodyPr/>
                    <a:lstStyle/>
                    <a:p>
                      <a:pPr>
                        <a:lnSpc>
                          <a:spcPct val="115000"/>
                        </a:lnSpc>
                        <a:spcAft>
                          <a:spcPts val="1000"/>
                        </a:spcAft>
                      </a:pPr>
                      <a:r>
                        <a:rPr lang="fr-BE" sz="1800">
                          <a:effectLst/>
                        </a:rPr>
                        <a:t> </a:t>
                      </a:r>
                      <a:endParaRPr lang="fr-BE" sz="18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100387">
                <a:tc>
                  <a:txBody>
                    <a:bodyPr/>
                    <a:lstStyle/>
                    <a:p>
                      <a:pPr>
                        <a:lnSpc>
                          <a:spcPct val="115000"/>
                        </a:lnSpc>
                        <a:spcAft>
                          <a:spcPts val="0"/>
                        </a:spcAft>
                      </a:pPr>
                      <a:r>
                        <a:rPr lang="en-US" sz="1800">
                          <a:effectLst/>
                        </a:rPr>
                        <a:t>Median total number [Q1; Q3]</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10 [7;12]</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2"/>
                  </a:ext>
                </a:extLst>
              </a:tr>
              <a:tr h="100387">
                <a:tc>
                  <a:txBody>
                    <a:bodyPr/>
                    <a:lstStyle/>
                    <a:p>
                      <a:pPr>
                        <a:lnSpc>
                          <a:spcPct val="115000"/>
                        </a:lnSpc>
                        <a:spcAft>
                          <a:spcPts val="0"/>
                        </a:spcAft>
                      </a:pPr>
                      <a:r>
                        <a:rPr lang="en-US" sz="1800">
                          <a:effectLst/>
                        </a:rPr>
                        <a:t>BZRA use</a:t>
                      </a:r>
                      <a:r>
                        <a:rPr lang="en-GB" sz="1800">
                          <a:effectLst/>
                        </a:rPr>
                        <a:t>, n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398 (24.2)</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3"/>
                  </a:ext>
                </a:extLst>
              </a:tr>
              <a:tr h="100387">
                <a:tc>
                  <a:txBody>
                    <a:bodyPr/>
                    <a:lstStyle/>
                    <a:p>
                      <a:pPr>
                        <a:lnSpc>
                          <a:spcPct val="115000"/>
                        </a:lnSpc>
                        <a:spcAft>
                          <a:spcPts val="0"/>
                        </a:spcAft>
                      </a:pPr>
                      <a:r>
                        <a:rPr lang="en-US" sz="1800">
                          <a:effectLst/>
                        </a:rPr>
                        <a:t>Antidepressant use</a:t>
                      </a:r>
                      <a:r>
                        <a:rPr lang="en-GB" sz="1800">
                          <a:effectLst/>
                        </a:rPr>
                        <a:t>, n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376 (23.5)</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4"/>
                  </a:ext>
                </a:extLst>
              </a:tr>
              <a:tr h="100387">
                <a:tc>
                  <a:txBody>
                    <a:bodyPr/>
                    <a:lstStyle/>
                    <a:p>
                      <a:pPr>
                        <a:lnSpc>
                          <a:spcPct val="115000"/>
                        </a:lnSpc>
                        <a:spcAft>
                          <a:spcPts val="0"/>
                        </a:spcAft>
                      </a:pPr>
                      <a:r>
                        <a:rPr lang="en-US" sz="1800">
                          <a:effectLst/>
                        </a:rPr>
                        <a:t>Antipsychotic use</a:t>
                      </a:r>
                      <a:r>
                        <a:rPr lang="en-GB" sz="1800">
                          <a:effectLst/>
                        </a:rPr>
                        <a:t>, n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77 (4.8)</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5"/>
                  </a:ext>
                </a:extLst>
              </a:tr>
              <a:tr h="100387">
                <a:tc>
                  <a:txBody>
                    <a:bodyPr/>
                    <a:lstStyle/>
                    <a:p>
                      <a:pPr>
                        <a:lnSpc>
                          <a:spcPct val="115000"/>
                        </a:lnSpc>
                        <a:spcAft>
                          <a:spcPts val="0"/>
                        </a:spcAft>
                      </a:pPr>
                      <a:r>
                        <a:rPr lang="en-US" sz="1800">
                          <a:effectLst/>
                        </a:rPr>
                        <a:t>Antiepileptic use</a:t>
                      </a:r>
                      <a:r>
                        <a:rPr lang="en-GB" sz="1800">
                          <a:effectLst/>
                        </a:rPr>
                        <a:t>, n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a:effectLst/>
                        </a:rPr>
                        <a:t>216 (13.5)</a:t>
                      </a:r>
                      <a:endParaRPr lang="fr-BE" sz="1800">
                        <a:effectLst/>
                        <a:latin typeface="Calibri"/>
                        <a:ea typeface="Calibri"/>
                        <a:cs typeface="Times New Roman"/>
                      </a:endParaRPr>
                    </a:p>
                  </a:txBody>
                  <a:tcPr marL="35711" marR="35711" marT="0" marB="0"/>
                </a:tc>
                <a:extLst>
                  <a:ext uri="{0D108BD9-81ED-4DB2-BD59-A6C34878D82A}">
                    <a16:rowId xmlns:a16="http://schemas.microsoft.com/office/drawing/2014/main" val="10006"/>
                  </a:ext>
                </a:extLst>
              </a:tr>
              <a:tr h="100387">
                <a:tc>
                  <a:txBody>
                    <a:bodyPr/>
                    <a:lstStyle/>
                    <a:p>
                      <a:pPr>
                        <a:lnSpc>
                          <a:spcPct val="115000"/>
                        </a:lnSpc>
                        <a:spcAft>
                          <a:spcPts val="0"/>
                        </a:spcAft>
                      </a:pPr>
                      <a:r>
                        <a:rPr lang="en-US" sz="1800">
                          <a:effectLst/>
                        </a:rPr>
                        <a:t>Opioid use</a:t>
                      </a:r>
                      <a:r>
                        <a:rPr lang="en-GB" sz="1800">
                          <a:effectLst/>
                        </a:rPr>
                        <a:t>, n (%)</a:t>
                      </a:r>
                      <a:endParaRPr lang="fr-BE" sz="1800">
                        <a:effectLst/>
                        <a:latin typeface="Calibri"/>
                        <a:ea typeface="Calibri"/>
                        <a:cs typeface="Times New Roman"/>
                      </a:endParaRPr>
                    </a:p>
                  </a:txBody>
                  <a:tcPr marL="35711" marR="35711" marT="0" marB="0"/>
                </a:tc>
                <a:tc>
                  <a:txBody>
                    <a:bodyPr/>
                    <a:lstStyle/>
                    <a:p>
                      <a:pPr algn="ctr">
                        <a:lnSpc>
                          <a:spcPct val="115000"/>
                        </a:lnSpc>
                        <a:spcAft>
                          <a:spcPts val="0"/>
                        </a:spcAft>
                      </a:pPr>
                      <a:r>
                        <a:rPr lang="en-US" sz="1800" dirty="0">
                          <a:effectLst/>
                        </a:rPr>
                        <a:t>244 (15.2)</a:t>
                      </a:r>
                      <a:endParaRPr lang="fr-BE" sz="1800" dirty="0">
                        <a:effectLst/>
                        <a:latin typeface="Calibri"/>
                        <a:ea typeface="Calibri"/>
                        <a:cs typeface="Times New Roman"/>
                      </a:endParaRPr>
                    </a:p>
                  </a:txBody>
                  <a:tcPr marL="35711" marR="35711" marT="0" marB="0"/>
                </a:tc>
                <a:extLst>
                  <a:ext uri="{0D108BD9-81ED-4DB2-BD59-A6C34878D82A}">
                    <a16:rowId xmlns:a16="http://schemas.microsoft.com/office/drawing/2014/main" val="10007"/>
                  </a:ext>
                </a:extLst>
              </a:tr>
            </a:tbl>
          </a:graphicData>
        </a:graphic>
      </p:graphicFrame>
      <p:sp>
        <p:nvSpPr>
          <p:cNvPr id="4" name="Espace réservé de la date 3">
            <a:extLst>
              <a:ext uri="{FF2B5EF4-FFF2-40B4-BE49-F238E27FC236}">
                <a16:creationId xmlns:a16="http://schemas.microsoft.com/office/drawing/2014/main" id="{6F40503A-1E57-F5DD-93B2-A71BD7216A30}"/>
              </a:ext>
            </a:extLst>
          </p:cNvPr>
          <p:cNvSpPr>
            <a:spLocks noGrp="1"/>
          </p:cNvSpPr>
          <p:nvPr>
            <p:ph type="dt" sz="half" idx="10"/>
          </p:nvPr>
        </p:nvSpPr>
        <p:spPr/>
        <p:txBody>
          <a:bodyPr/>
          <a:lstStyle/>
          <a:p>
            <a:r>
              <a:rPr lang="fr-FR"/>
              <a:t>07/09/2022</a:t>
            </a:r>
            <a:endParaRPr lang="en-US"/>
          </a:p>
        </p:txBody>
      </p:sp>
      <p:sp>
        <p:nvSpPr>
          <p:cNvPr id="5" name="Espace réservé du pied de page 4">
            <a:extLst>
              <a:ext uri="{FF2B5EF4-FFF2-40B4-BE49-F238E27FC236}">
                <a16:creationId xmlns:a16="http://schemas.microsoft.com/office/drawing/2014/main" id="{60D24C1C-7113-538D-38B9-5E5FD06D78EC}"/>
              </a:ext>
            </a:extLst>
          </p:cNvPr>
          <p:cNvSpPr>
            <a:spLocks noGrp="1"/>
          </p:cNvSpPr>
          <p:nvPr>
            <p:ph type="ftr" sz="quarter" idx="11"/>
          </p:nvPr>
        </p:nvSpPr>
        <p:spPr/>
        <p:txBody>
          <a:bodyPr/>
          <a:lstStyle/>
          <a:p>
            <a:r>
              <a:rPr lang="en-US"/>
              <a:t>ICOD- FX Sibille</a:t>
            </a:r>
          </a:p>
        </p:txBody>
      </p:sp>
      <p:sp>
        <p:nvSpPr>
          <p:cNvPr id="6" name="Espace réservé du numéro de diapositive 5">
            <a:extLst>
              <a:ext uri="{FF2B5EF4-FFF2-40B4-BE49-F238E27FC236}">
                <a16:creationId xmlns:a16="http://schemas.microsoft.com/office/drawing/2014/main" id="{E7175995-9E3E-6B76-C81F-145210009115}"/>
              </a:ext>
            </a:extLst>
          </p:cNvPr>
          <p:cNvSpPr>
            <a:spLocks noGrp="1"/>
          </p:cNvSpPr>
          <p:nvPr>
            <p:ph type="sldNum" sz="quarter" idx="12"/>
          </p:nvPr>
        </p:nvSpPr>
        <p:spPr/>
        <p:txBody>
          <a:bodyPr/>
          <a:lstStyle/>
          <a:p>
            <a:fld id="{AFBEC141-7E01-4DA9-A458-49B52FC67720}" type="slidenum">
              <a:rPr lang="en-US" smtClean="0"/>
              <a:t>16</a:t>
            </a:fld>
            <a:endParaRPr lang="en-US"/>
          </a:p>
        </p:txBody>
      </p:sp>
    </p:spTree>
    <p:extLst>
      <p:ext uri="{BB962C8B-B14F-4D97-AF65-F5344CB8AC3E}">
        <p14:creationId xmlns:p14="http://schemas.microsoft.com/office/powerpoint/2010/main" val="350321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Factors associated with BZRA use at baseline  </a:t>
            </a:r>
            <a:br>
              <a:rPr lang="fr-BE" dirty="0"/>
            </a:br>
            <a:endParaRPr lang="fr-BE" dirty="0"/>
          </a:p>
        </p:txBody>
      </p:sp>
      <p:sp>
        <p:nvSpPr>
          <p:cNvPr id="3" name="Espace réservé du texte 2"/>
          <p:cNvSpPr>
            <a:spLocks noGrp="1"/>
          </p:cNvSpPr>
          <p:nvPr>
            <p:ph type="body" idx="1"/>
          </p:nvPr>
        </p:nvSpPr>
        <p:spPr/>
        <p:txBody>
          <a:bodyPr/>
          <a:lstStyle/>
          <a:p>
            <a:endParaRPr lang="fr-BE"/>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17</a:t>
            </a:fld>
            <a:endParaRPr lang="en-US"/>
          </a:p>
        </p:txBody>
      </p:sp>
    </p:spTree>
    <p:extLst>
      <p:ext uri="{BB962C8B-B14F-4D97-AF65-F5344CB8AC3E}">
        <p14:creationId xmlns:p14="http://schemas.microsoft.com/office/powerpoint/2010/main" val="342093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926117996"/>
              </p:ext>
            </p:extLst>
          </p:nvPr>
        </p:nvGraphicFramePr>
        <p:xfrm>
          <a:off x="539552" y="-27384"/>
          <a:ext cx="8136904" cy="6941566"/>
        </p:xfrm>
        <a:graphic>
          <a:graphicData uri="http://schemas.openxmlformats.org/drawingml/2006/table">
            <a:tbl>
              <a:tblPr firstRow="1" firstCol="1" bandRow="1">
                <a:tableStyleId>{5C22544A-7EE6-4342-B048-85BDC9FD1C3A}</a:tableStyleId>
              </a:tblPr>
              <a:tblGrid>
                <a:gridCol w="4078912">
                  <a:extLst>
                    <a:ext uri="{9D8B030D-6E8A-4147-A177-3AD203B41FA5}">
                      <a16:colId xmlns:a16="http://schemas.microsoft.com/office/drawing/2014/main" val="20000"/>
                    </a:ext>
                  </a:extLst>
                </a:gridCol>
                <a:gridCol w="2282332">
                  <a:extLst>
                    <a:ext uri="{9D8B030D-6E8A-4147-A177-3AD203B41FA5}">
                      <a16:colId xmlns:a16="http://schemas.microsoft.com/office/drawing/2014/main" val="20001"/>
                    </a:ext>
                  </a:extLst>
                </a:gridCol>
                <a:gridCol w="1775660">
                  <a:extLst>
                    <a:ext uri="{9D8B030D-6E8A-4147-A177-3AD203B41FA5}">
                      <a16:colId xmlns:a16="http://schemas.microsoft.com/office/drawing/2014/main" val="20002"/>
                    </a:ext>
                  </a:extLst>
                </a:gridCol>
              </a:tblGrid>
              <a:tr h="155019">
                <a:tc>
                  <a:txBody>
                    <a:bodyPr/>
                    <a:lstStyle/>
                    <a:p>
                      <a:pPr>
                        <a:lnSpc>
                          <a:spcPct val="115000"/>
                        </a:lnSpc>
                        <a:spcAft>
                          <a:spcPts val="0"/>
                        </a:spcAft>
                      </a:pPr>
                      <a:r>
                        <a:rPr lang="en-US" sz="1100" dirty="0">
                          <a:effectLst/>
                        </a:rPr>
                        <a:t> </a:t>
                      </a:r>
                      <a:endParaRPr lang="fr-BE" sz="1100" dirty="0">
                        <a:effectLst/>
                        <a:latin typeface="Calibri"/>
                        <a:ea typeface="Calibri"/>
                        <a:cs typeface="Times New Roman"/>
                      </a:endParaRPr>
                    </a:p>
                  </a:txBody>
                  <a:tcPr marL="42369" marR="42369" marT="0" marB="0"/>
                </a:tc>
                <a:tc gridSpan="2">
                  <a:txBody>
                    <a:bodyPr/>
                    <a:lstStyle/>
                    <a:p>
                      <a:pPr algn="ctr">
                        <a:lnSpc>
                          <a:spcPct val="115000"/>
                        </a:lnSpc>
                        <a:spcAft>
                          <a:spcPts val="0"/>
                        </a:spcAft>
                      </a:pPr>
                      <a:r>
                        <a:rPr lang="en-US" sz="1100">
                          <a:effectLst/>
                        </a:rPr>
                        <a:t>Univariate</a:t>
                      </a:r>
                      <a:endParaRPr lang="fr-BE" sz="1100">
                        <a:effectLst/>
                        <a:latin typeface="Calibri"/>
                        <a:ea typeface="Calibri"/>
                        <a:cs typeface="Times New Roman"/>
                      </a:endParaRPr>
                    </a:p>
                  </a:txBody>
                  <a:tcPr marL="42369" marR="42369" marT="0" marB="0" anchor="ctr"/>
                </a:tc>
                <a:tc hMerge="1">
                  <a:txBody>
                    <a:bodyPr/>
                    <a:lstStyle/>
                    <a:p>
                      <a:endParaRPr lang="fr-BE"/>
                    </a:p>
                  </a:txBody>
                  <a:tcPr/>
                </a:tc>
                <a:extLst>
                  <a:ext uri="{0D108BD9-81ED-4DB2-BD59-A6C34878D82A}">
                    <a16:rowId xmlns:a16="http://schemas.microsoft.com/office/drawing/2014/main" val="10000"/>
                  </a:ext>
                </a:extLst>
              </a:tr>
              <a:tr h="155019">
                <a:tc>
                  <a:txBody>
                    <a:bodyPr/>
                    <a:lstStyle/>
                    <a:p>
                      <a:pPr>
                        <a:lnSpc>
                          <a:spcPct val="115000"/>
                        </a:lnSpc>
                        <a:spcAft>
                          <a:spcPts val="0"/>
                        </a:spcAft>
                      </a:pPr>
                      <a:r>
                        <a:rPr lang="en-US" sz="1100">
                          <a:effectLst/>
                        </a:rPr>
                        <a:t> </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OR [95CI]</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pvalue</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01"/>
                  </a:ext>
                </a:extLst>
              </a:tr>
              <a:tr h="155019">
                <a:tc>
                  <a:txBody>
                    <a:bodyPr/>
                    <a:lstStyle/>
                    <a:p>
                      <a:pPr>
                        <a:lnSpc>
                          <a:spcPct val="115000"/>
                        </a:lnSpc>
                        <a:spcAft>
                          <a:spcPts val="0"/>
                        </a:spcAft>
                      </a:pPr>
                      <a:r>
                        <a:rPr lang="en-GB" sz="1100">
                          <a:effectLst/>
                        </a:rPr>
                        <a:t>General information</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02"/>
                  </a:ext>
                </a:extLst>
              </a:tr>
              <a:tr h="155019">
                <a:tc>
                  <a:txBody>
                    <a:bodyPr/>
                    <a:lstStyle/>
                    <a:p>
                      <a:pPr>
                        <a:lnSpc>
                          <a:spcPct val="115000"/>
                        </a:lnSpc>
                        <a:spcAft>
                          <a:spcPts val="0"/>
                        </a:spcAft>
                      </a:pPr>
                      <a:r>
                        <a:rPr lang="en-US" sz="1100">
                          <a:effectLst/>
                        </a:rPr>
                        <a:t>Age </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1.01 [0.99; 1.03]</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0.422</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03"/>
                  </a:ext>
                </a:extLst>
              </a:tr>
              <a:tr h="155019">
                <a:tc>
                  <a:txBody>
                    <a:bodyPr/>
                    <a:lstStyle/>
                    <a:p>
                      <a:pPr>
                        <a:lnSpc>
                          <a:spcPct val="115000"/>
                        </a:lnSpc>
                        <a:spcAft>
                          <a:spcPts val="0"/>
                        </a:spcAft>
                      </a:pPr>
                      <a:r>
                        <a:rPr lang="en-US" sz="1100">
                          <a:effectLst/>
                        </a:rPr>
                        <a:t>Male sex</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0.61 [0.48; 0.77]</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&lt;0.001</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04"/>
                  </a:ext>
                </a:extLst>
              </a:tr>
              <a:tr h="155019">
                <a:tc>
                  <a:txBody>
                    <a:bodyPr/>
                    <a:lstStyle/>
                    <a:p>
                      <a:pPr>
                        <a:lnSpc>
                          <a:spcPct val="115000"/>
                        </a:lnSpc>
                        <a:spcAft>
                          <a:spcPts val="0"/>
                        </a:spcAft>
                      </a:pPr>
                      <a:r>
                        <a:rPr lang="en-US" sz="1100">
                          <a:effectLst/>
                        </a:rPr>
                        <a:t>Not-independently living</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tabLst>
                          <a:tab pos="127000" algn="l"/>
                        </a:tabLst>
                      </a:pPr>
                      <a:r>
                        <a:rPr lang="en-US" sz="1100">
                          <a:effectLst/>
                        </a:rPr>
                        <a:t>1.74 [1.30; 2.31]</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&lt;0.001</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05"/>
                  </a:ext>
                </a:extLst>
              </a:tr>
              <a:tr h="155019">
                <a:tc>
                  <a:txBody>
                    <a:bodyPr/>
                    <a:lstStyle/>
                    <a:p>
                      <a:pPr>
                        <a:lnSpc>
                          <a:spcPct val="115000"/>
                        </a:lnSpc>
                        <a:spcAft>
                          <a:spcPts val="0"/>
                        </a:spcAft>
                      </a:pPr>
                      <a:r>
                        <a:rPr lang="en-US" sz="1100">
                          <a:effectLst/>
                        </a:rPr>
                        <a:t>Non elective admission</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1.16 [0.89; 1.54]</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0.284</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06"/>
                  </a:ext>
                </a:extLst>
              </a:tr>
              <a:tr h="155019">
                <a:tc>
                  <a:txBody>
                    <a:bodyPr/>
                    <a:lstStyle/>
                    <a:p>
                      <a:pPr>
                        <a:lnSpc>
                          <a:spcPct val="115000"/>
                        </a:lnSpc>
                        <a:spcAft>
                          <a:spcPts val="0"/>
                        </a:spcAft>
                      </a:pPr>
                      <a:r>
                        <a:rPr lang="en-US" sz="1100">
                          <a:effectLst/>
                        </a:rPr>
                        <a:t>Bern (Switzerland)</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07"/>
                  </a:ext>
                </a:extLst>
              </a:tr>
              <a:tr h="155019">
                <a:tc>
                  <a:txBody>
                    <a:bodyPr/>
                    <a:lstStyle/>
                    <a:p>
                      <a:pPr>
                        <a:lnSpc>
                          <a:spcPct val="115000"/>
                        </a:lnSpc>
                        <a:spcAft>
                          <a:spcPts val="0"/>
                        </a:spcAft>
                      </a:pPr>
                      <a:r>
                        <a:rPr lang="en-US" sz="1100">
                          <a:effectLst/>
                        </a:rPr>
                        <a:t>Louvain (Belgium)</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1.96 [1.44; 2.67]</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&lt;0.001</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08"/>
                  </a:ext>
                </a:extLst>
              </a:tr>
              <a:tr h="155019">
                <a:tc>
                  <a:txBody>
                    <a:bodyPr/>
                    <a:lstStyle/>
                    <a:p>
                      <a:pPr>
                        <a:lnSpc>
                          <a:spcPct val="115000"/>
                        </a:lnSpc>
                        <a:spcAft>
                          <a:spcPts val="0"/>
                        </a:spcAft>
                      </a:pPr>
                      <a:r>
                        <a:rPr lang="en-US" sz="1100">
                          <a:effectLst/>
                        </a:rPr>
                        <a:t>Utrecht (the Netherlands)</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1.30 [0.94; 1.78]</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0.115</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09"/>
                  </a:ext>
                </a:extLst>
              </a:tr>
              <a:tr h="155019">
                <a:tc>
                  <a:txBody>
                    <a:bodyPr/>
                    <a:lstStyle/>
                    <a:p>
                      <a:pPr>
                        <a:lnSpc>
                          <a:spcPct val="115000"/>
                        </a:lnSpc>
                        <a:spcAft>
                          <a:spcPts val="0"/>
                        </a:spcAft>
                      </a:pPr>
                      <a:r>
                        <a:rPr lang="en-US" sz="1100">
                          <a:effectLst/>
                        </a:rPr>
                        <a:t>Cork (Ireland)</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1.46 [1.05; 2.03]</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0.023</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10"/>
                  </a:ext>
                </a:extLst>
              </a:tr>
              <a:tr h="155019">
                <a:tc>
                  <a:txBody>
                    <a:bodyPr/>
                    <a:lstStyle/>
                    <a:p>
                      <a:pPr>
                        <a:lnSpc>
                          <a:spcPct val="115000"/>
                        </a:lnSpc>
                        <a:spcAft>
                          <a:spcPts val="0"/>
                        </a:spcAft>
                      </a:pPr>
                      <a:r>
                        <a:rPr lang="en-US" sz="1100">
                          <a:effectLst/>
                        </a:rPr>
                        <a:t>Patient-reported outcome</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11"/>
                  </a:ext>
                </a:extLst>
              </a:tr>
              <a:tr h="789041">
                <a:tc>
                  <a:txBody>
                    <a:bodyPr/>
                    <a:lstStyle/>
                    <a:p>
                      <a:pPr>
                        <a:lnSpc>
                          <a:spcPct val="115000"/>
                        </a:lnSpc>
                        <a:spcAft>
                          <a:spcPts val="0"/>
                        </a:spcAft>
                      </a:pPr>
                      <a:r>
                        <a:rPr lang="en-GB" sz="1100">
                          <a:effectLst/>
                        </a:rPr>
                        <a:t>Depression/Anxiety level</a:t>
                      </a:r>
                      <a:r>
                        <a:rPr lang="en-GB" sz="1100" baseline="30000">
                          <a:effectLst/>
                        </a:rPr>
                        <a:t> $</a:t>
                      </a:r>
                      <a:endParaRPr lang="fr-BE" sz="1100">
                        <a:effectLst/>
                      </a:endParaRPr>
                    </a:p>
                    <a:p>
                      <a:pPr marL="342900" lvl="0" indent="-342900">
                        <a:lnSpc>
                          <a:spcPct val="115000"/>
                        </a:lnSpc>
                        <a:spcAft>
                          <a:spcPts val="0"/>
                        </a:spcAft>
                        <a:buFont typeface="Calibri"/>
                        <a:buChar char="-"/>
                      </a:pPr>
                      <a:r>
                        <a:rPr lang="en-GB" sz="1100">
                          <a:effectLst/>
                        </a:rPr>
                        <a:t>No </a:t>
                      </a:r>
                      <a:endParaRPr lang="fr-BE" sz="1100">
                        <a:effectLst/>
                      </a:endParaRPr>
                    </a:p>
                    <a:p>
                      <a:pPr marL="342900" lvl="0" indent="-342900">
                        <a:lnSpc>
                          <a:spcPct val="115000"/>
                        </a:lnSpc>
                        <a:spcAft>
                          <a:spcPts val="0"/>
                        </a:spcAft>
                        <a:buFont typeface="Calibri"/>
                        <a:buChar char="-"/>
                      </a:pPr>
                      <a:r>
                        <a:rPr lang="en-GB" sz="1100">
                          <a:effectLst/>
                        </a:rPr>
                        <a:t>Slight </a:t>
                      </a:r>
                      <a:endParaRPr lang="fr-BE" sz="1100">
                        <a:effectLst/>
                      </a:endParaRPr>
                    </a:p>
                    <a:p>
                      <a:pPr marL="342900" lvl="0" indent="-342900">
                        <a:lnSpc>
                          <a:spcPct val="115000"/>
                        </a:lnSpc>
                        <a:spcAft>
                          <a:spcPts val="0"/>
                        </a:spcAft>
                        <a:buFont typeface="Calibri"/>
                        <a:buChar char="-"/>
                      </a:pPr>
                      <a:r>
                        <a:rPr lang="en-GB" sz="1100">
                          <a:effectLst/>
                        </a:rPr>
                        <a:t>Moderate</a:t>
                      </a:r>
                      <a:endParaRPr lang="fr-BE" sz="1100">
                        <a:effectLst/>
                      </a:endParaRPr>
                    </a:p>
                    <a:p>
                      <a:pPr marL="342900" lvl="0" indent="-342900">
                        <a:lnSpc>
                          <a:spcPct val="115000"/>
                        </a:lnSpc>
                        <a:spcAft>
                          <a:spcPts val="0"/>
                        </a:spcAft>
                        <a:buFont typeface="Calibri"/>
                        <a:buChar char="-"/>
                      </a:pPr>
                      <a:r>
                        <a:rPr lang="en-US" sz="1100">
                          <a:effectLst/>
                        </a:rPr>
                        <a:t>Severe/ extreme</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 </a:t>
                      </a:r>
                      <a:endParaRPr lang="fr-BE" sz="1100">
                        <a:effectLst/>
                      </a:endParaRPr>
                    </a:p>
                    <a:p>
                      <a:pPr algn="ctr">
                        <a:lnSpc>
                          <a:spcPct val="115000"/>
                        </a:lnSpc>
                        <a:spcAft>
                          <a:spcPts val="0"/>
                        </a:spcAft>
                      </a:pPr>
                      <a:r>
                        <a:rPr lang="en-US" sz="1100">
                          <a:effectLst/>
                        </a:rPr>
                        <a:t>1</a:t>
                      </a:r>
                      <a:endParaRPr lang="fr-BE" sz="1100">
                        <a:effectLst/>
                      </a:endParaRPr>
                    </a:p>
                    <a:p>
                      <a:pPr algn="ctr">
                        <a:lnSpc>
                          <a:spcPct val="115000"/>
                        </a:lnSpc>
                        <a:spcAft>
                          <a:spcPts val="0"/>
                        </a:spcAft>
                      </a:pPr>
                      <a:r>
                        <a:rPr lang="en-US" sz="1100">
                          <a:effectLst/>
                        </a:rPr>
                        <a:t>1.33 [0.95; 1.84]</a:t>
                      </a:r>
                      <a:endParaRPr lang="fr-BE" sz="1100">
                        <a:effectLst/>
                      </a:endParaRPr>
                    </a:p>
                    <a:p>
                      <a:pPr algn="ctr">
                        <a:lnSpc>
                          <a:spcPct val="115000"/>
                        </a:lnSpc>
                        <a:spcAft>
                          <a:spcPts val="0"/>
                        </a:spcAft>
                      </a:pPr>
                      <a:r>
                        <a:rPr lang="en-US" sz="1100">
                          <a:effectLst/>
                        </a:rPr>
                        <a:t>2.43 [1.76; 3.33]</a:t>
                      </a:r>
                      <a:endParaRPr lang="fr-BE" sz="1100">
                        <a:effectLst/>
                      </a:endParaRPr>
                    </a:p>
                    <a:p>
                      <a:pPr algn="ctr">
                        <a:lnSpc>
                          <a:spcPct val="115000"/>
                        </a:lnSpc>
                        <a:spcAft>
                          <a:spcPts val="0"/>
                        </a:spcAft>
                      </a:pPr>
                      <a:r>
                        <a:rPr lang="en-US" sz="1100">
                          <a:effectLst/>
                        </a:rPr>
                        <a:t>3.86 [2.52; 5.88]</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 </a:t>
                      </a:r>
                      <a:endParaRPr lang="fr-BE" sz="1100">
                        <a:effectLst/>
                      </a:endParaRPr>
                    </a:p>
                    <a:p>
                      <a:pPr algn="ctr">
                        <a:lnSpc>
                          <a:spcPct val="115000"/>
                        </a:lnSpc>
                        <a:spcAft>
                          <a:spcPts val="0"/>
                        </a:spcAft>
                      </a:pPr>
                      <a:r>
                        <a:rPr lang="en-US" sz="1100">
                          <a:effectLst/>
                        </a:rPr>
                        <a:t> </a:t>
                      </a:r>
                      <a:endParaRPr lang="fr-BE" sz="1100">
                        <a:effectLst/>
                      </a:endParaRPr>
                    </a:p>
                    <a:p>
                      <a:pPr algn="ctr">
                        <a:lnSpc>
                          <a:spcPct val="115000"/>
                        </a:lnSpc>
                        <a:spcAft>
                          <a:spcPts val="0"/>
                        </a:spcAft>
                      </a:pPr>
                      <a:r>
                        <a:rPr lang="en-US" sz="1100">
                          <a:effectLst/>
                        </a:rPr>
                        <a:t>0.077</a:t>
                      </a:r>
                      <a:endParaRPr lang="fr-BE" sz="1100">
                        <a:effectLst/>
                      </a:endParaRPr>
                    </a:p>
                    <a:p>
                      <a:pPr algn="ctr">
                        <a:lnSpc>
                          <a:spcPct val="115000"/>
                        </a:lnSpc>
                        <a:spcAft>
                          <a:spcPts val="0"/>
                        </a:spcAft>
                      </a:pPr>
                      <a:r>
                        <a:rPr lang="en-US" sz="1100">
                          <a:effectLst/>
                        </a:rPr>
                        <a:t>&lt;0.001</a:t>
                      </a:r>
                      <a:endParaRPr lang="fr-BE" sz="1100">
                        <a:effectLst/>
                      </a:endParaRPr>
                    </a:p>
                    <a:p>
                      <a:pPr algn="ctr">
                        <a:lnSpc>
                          <a:spcPct val="115000"/>
                        </a:lnSpc>
                        <a:spcAft>
                          <a:spcPts val="0"/>
                        </a:spcAft>
                      </a:pPr>
                      <a:r>
                        <a:rPr lang="en-US" sz="1100">
                          <a:effectLst/>
                        </a:rPr>
                        <a:t>&lt;0.001</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12"/>
                  </a:ext>
                </a:extLst>
              </a:tr>
              <a:tr h="155019">
                <a:tc>
                  <a:txBody>
                    <a:bodyPr/>
                    <a:lstStyle/>
                    <a:p>
                      <a:pPr>
                        <a:lnSpc>
                          <a:spcPct val="115000"/>
                        </a:lnSpc>
                        <a:spcAft>
                          <a:spcPts val="0"/>
                        </a:spcAft>
                      </a:pPr>
                      <a:r>
                        <a:rPr lang="en-US" sz="1100">
                          <a:effectLst/>
                        </a:rPr>
                        <a:t>Comorbidities at baseline</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13"/>
                  </a:ext>
                </a:extLst>
              </a:tr>
              <a:tr h="155019">
                <a:tc>
                  <a:txBody>
                    <a:bodyPr/>
                    <a:lstStyle/>
                    <a:p>
                      <a:pPr>
                        <a:lnSpc>
                          <a:spcPct val="115000"/>
                        </a:lnSpc>
                        <a:spcAft>
                          <a:spcPts val="0"/>
                        </a:spcAft>
                      </a:pPr>
                      <a:r>
                        <a:rPr lang="en-US" sz="1100">
                          <a:effectLst/>
                        </a:rPr>
                        <a:t>Charlson Comorbidity Index </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0.97 [0.92; 1.03]</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0.327</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14"/>
                  </a:ext>
                </a:extLst>
              </a:tr>
              <a:tr h="155019">
                <a:tc>
                  <a:txBody>
                    <a:bodyPr/>
                    <a:lstStyle/>
                    <a:p>
                      <a:pPr>
                        <a:lnSpc>
                          <a:spcPct val="115000"/>
                        </a:lnSpc>
                        <a:spcAft>
                          <a:spcPts val="0"/>
                        </a:spcAft>
                      </a:pPr>
                      <a:r>
                        <a:rPr lang="en-US" sz="1100">
                          <a:effectLst/>
                        </a:rPr>
                        <a:t>Depression </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2.92 [2.05; 4.14]</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&lt;0.001</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15"/>
                  </a:ext>
                </a:extLst>
              </a:tr>
              <a:tr h="155019">
                <a:tc>
                  <a:txBody>
                    <a:bodyPr/>
                    <a:lstStyle/>
                    <a:p>
                      <a:pPr>
                        <a:lnSpc>
                          <a:spcPct val="115000"/>
                        </a:lnSpc>
                        <a:spcAft>
                          <a:spcPts val="0"/>
                        </a:spcAft>
                      </a:pPr>
                      <a:r>
                        <a:rPr lang="en-GB" sz="1100">
                          <a:effectLst/>
                        </a:rPr>
                        <a:t>Dementia</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1.90 [1.23; 2.89]</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0.003</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16"/>
                  </a:ext>
                </a:extLst>
              </a:tr>
              <a:tr h="155019">
                <a:tc>
                  <a:txBody>
                    <a:bodyPr/>
                    <a:lstStyle/>
                    <a:p>
                      <a:pPr>
                        <a:lnSpc>
                          <a:spcPct val="115000"/>
                        </a:lnSpc>
                        <a:spcAft>
                          <a:spcPts val="0"/>
                        </a:spcAft>
                      </a:pPr>
                      <a:r>
                        <a:rPr lang="en-GB" sz="1100">
                          <a:effectLst/>
                        </a:rPr>
                        <a:t>Bipolar or psychotic disorder</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3.81 [1.36; 10.93]</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0.010</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17"/>
                  </a:ext>
                </a:extLst>
              </a:tr>
              <a:tr h="155019">
                <a:tc>
                  <a:txBody>
                    <a:bodyPr/>
                    <a:lstStyle/>
                    <a:p>
                      <a:pPr>
                        <a:lnSpc>
                          <a:spcPct val="115000"/>
                        </a:lnSpc>
                        <a:spcAft>
                          <a:spcPts val="0"/>
                        </a:spcAft>
                      </a:pPr>
                      <a:r>
                        <a:rPr lang="en-US" sz="1100">
                          <a:effectLst/>
                        </a:rPr>
                        <a:t>Extrapyramidal syndrome </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1.36 [0.90; 2.03]</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0.136</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18"/>
                  </a:ext>
                </a:extLst>
              </a:tr>
              <a:tr h="155019">
                <a:tc>
                  <a:txBody>
                    <a:bodyPr/>
                    <a:lstStyle/>
                    <a:p>
                      <a:pPr>
                        <a:lnSpc>
                          <a:spcPct val="115000"/>
                        </a:lnSpc>
                        <a:spcAft>
                          <a:spcPts val="0"/>
                        </a:spcAft>
                      </a:pPr>
                      <a:r>
                        <a:rPr lang="en-GB" sz="1100">
                          <a:effectLst/>
                        </a:rPr>
                        <a:t>Fall(s) in the past 12 months</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1.12 [0.88; 1.41]</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0.360</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19"/>
                  </a:ext>
                </a:extLst>
              </a:tr>
              <a:tr h="155019">
                <a:tc>
                  <a:txBody>
                    <a:bodyPr/>
                    <a:lstStyle/>
                    <a:p>
                      <a:pPr>
                        <a:lnSpc>
                          <a:spcPct val="115000"/>
                        </a:lnSpc>
                        <a:spcAft>
                          <a:spcPts val="0"/>
                        </a:spcAft>
                      </a:pPr>
                      <a:r>
                        <a:rPr lang="en-US" sz="1100">
                          <a:effectLst/>
                        </a:rPr>
                        <a:t>Major fracture</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1.05 [0.79; 1.38]</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0.730</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20"/>
                  </a:ext>
                </a:extLst>
              </a:tr>
              <a:tr h="155019">
                <a:tc>
                  <a:txBody>
                    <a:bodyPr/>
                    <a:lstStyle/>
                    <a:p>
                      <a:pPr>
                        <a:lnSpc>
                          <a:spcPct val="115000"/>
                        </a:lnSpc>
                        <a:spcAft>
                          <a:spcPts val="0"/>
                        </a:spcAft>
                      </a:pPr>
                      <a:r>
                        <a:rPr lang="en-US" sz="1100">
                          <a:effectLst/>
                        </a:rPr>
                        <a:t>COPD</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1.35 [1.02; 1.79]</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0.036</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21"/>
                  </a:ext>
                </a:extLst>
              </a:tr>
              <a:tr h="155019">
                <a:tc>
                  <a:txBody>
                    <a:bodyPr/>
                    <a:lstStyle/>
                    <a:p>
                      <a:pPr>
                        <a:lnSpc>
                          <a:spcPct val="115000"/>
                        </a:lnSpc>
                        <a:spcAft>
                          <a:spcPts val="0"/>
                        </a:spcAft>
                      </a:pPr>
                      <a:r>
                        <a:rPr lang="en-US" sz="1100">
                          <a:effectLst/>
                        </a:rPr>
                        <a:t>Diabetes mellitus</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0.77 [0.59; 0.99]</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0.044</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22"/>
                  </a:ext>
                </a:extLst>
              </a:tr>
              <a:tr h="155019">
                <a:tc>
                  <a:txBody>
                    <a:bodyPr/>
                    <a:lstStyle/>
                    <a:p>
                      <a:pPr>
                        <a:lnSpc>
                          <a:spcPct val="115000"/>
                        </a:lnSpc>
                        <a:spcAft>
                          <a:spcPts val="0"/>
                        </a:spcAft>
                      </a:pPr>
                      <a:r>
                        <a:rPr lang="en-US" sz="1100">
                          <a:effectLst/>
                        </a:rPr>
                        <a:t>Chronic kidney disease</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0.83 [0.63; 0.99]</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0.168</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23"/>
                  </a:ext>
                </a:extLst>
              </a:tr>
              <a:tr h="155019">
                <a:tc>
                  <a:txBody>
                    <a:bodyPr/>
                    <a:lstStyle/>
                    <a:p>
                      <a:pPr>
                        <a:lnSpc>
                          <a:spcPct val="115000"/>
                        </a:lnSpc>
                        <a:spcAft>
                          <a:spcPts val="0"/>
                        </a:spcAft>
                      </a:pPr>
                      <a:r>
                        <a:rPr lang="en-US" sz="1100">
                          <a:effectLst/>
                        </a:rPr>
                        <a:t>Chronic heart disease</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0.82 [0.62; 1.08]</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0.161</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24"/>
                  </a:ext>
                </a:extLst>
              </a:tr>
              <a:tr h="155019">
                <a:tc>
                  <a:txBody>
                    <a:bodyPr/>
                    <a:lstStyle/>
                    <a:p>
                      <a:pPr>
                        <a:lnSpc>
                          <a:spcPct val="115000"/>
                        </a:lnSpc>
                        <a:spcAft>
                          <a:spcPts val="0"/>
                        </a:spcAft>
                      </a:pPr>
                      <a:r>
                        <a:rPr lang="en-US" sz="1100">
                          <a:effectLst/>
                        </a:rPr>
                        <a:t>Chronic liver disease</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1.17 [0.66; 1.98]</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0.585</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25"/>
                  </a:ext>
                </a:extLst>
              </a:tr>
              <a:tr h="155019">
                <a:tc>
                  <a:txBody>
                    <a:bodyPr/>
                    <a:lstStyle/>
                    <a:p>
                      <a:pPr>
                        <a:lnSpc>
                          <a:spcPct val="115000"/>
                        </a:lnSpc>
                        <a:spcAft>
                          <a:spcPts val="0"/>
                        </a:spcAft>
                      </a:pPr>
                      <a:r>
                        <a:rPr lang="en-US" sz="1100">
                          <a:effectLst/>
                        </a:rPr>
                        <a:t>Alcohol abuse </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0.93 [0.65; 1.31]</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0.697</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26"/>
                  </a:ext>
                </a:extLst>
              </a:tr>
              <a:tr h="155019">
                <a:tc>
                  <a:txBody>
                    <a:bodyPr/>
                    <a:lstStyle/>
                    <a:p>
                      <a:pPr>
                        <a:lnSpc>
                          <a:spcPct val="115000"/>
                        </a:lnSpc>
                        <a:spcAft>
                          <a:spcPts val="0"/>
                        </a:spcAft>
                      </a:pPr>
                      <a:r>
                        <a:rPr lang="en-GB" sz="1100">
                          <a:effectLst/>
                        </a:rPr>
                        <a:t>Tobacco use</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1.47 [0.98; 2.17]</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0.056</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27"/>
                  </a:ext>
                </a:extLst>
              </a:tr>
              <a:tr h="155019">
                <a:tc>
                  <a:txBody>
                    <a:bodyPr/>
                    <a:lstStyle/>
                    <a:p>
                      <a:pPr>
                        <a:lnSpc>
                          <a:spcPct val="115000"/>
                        </a:lnSpc>
                        <a:spcAft>
                          <a:spcPts val="0"/>
                        </a:spcAft>
                      </a:pPr>
                      <a:r>
                        <a:rPr lang="en-US" sz="1100">
                          <a:effectLst/>
                        </a:rPr>
                        <a:t>Medications at baseline</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28"/>
                  </a:ext>
                </a:extLst>
              </a:tr>
              <a:tr h="155019">
                <a:tc>
                  <a:txBody>
                    <a:bodyPr/>
                    <a:lstStyle/>
                    <a:p>
                      <a:pPr>
                        <a:lnSpc>
                          <a:spcPct val="115000"/>
                        </a:lnSpc>
                        <a:spcAft>
                          <a:spcPts val="0"/>
                        </a:spcAft>
                      </a:pPr>
                      <a:r>
                        <a:rPr lang="en-US" sz="1100">
                          <a:effectLst/>
                        </a:rPr>
                        <a:t>Total number without BZRA</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1.04 [1.01; 1.06]</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0.006</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29"/>
                  </a:ext>
                </a:extLst>
              </a:tr>
              <a:tr h="155019">
                <a:tc>
                  <a:txBody>
                    <a:bodyPr/>
                    <a:lstStyle/>
                    <a:p>
                      <a:pPr>
                        <a:lnSpc>
                          <a:spcPct val="115000"/>
                        </a:lnSpc>
                        <a:spcAft>
                          <a:spcPts val="0"/>
                        </a:spcAft>
                      </a:pPr>
                      <a:r>
                        <a:rPr lang="en-US" sz="1100">
                          <a:effectLst/>
                        </a:rPr>
                        <a:t>Antidepressant use</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2.26 [1.75; 2.90]</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&lt;0.001</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30"/>
                  </a:ext>
                </a:extLst>
              </a:tr>
              <a:tr h="155019">
                <a:tc>
                  <a:txBody>
                    <a:bodyPr/>
                    <a:lstStyle/>
                    <a:p>
                      <a:pPr>
                        <a:lnSpc>
                          <a:spcPct val="115000"/>
                        </a:lnSpc>
                        <a:spcAft>
                          <a:spcPts val="0"/>
                        </a:spcAft>
                      </a:pPr>
                      <a:r>
                        <a:rPr lang="en-US" sz="1100">
                          <a:effectLst/>
                        </a:rPr>
                        <a:t>Antipsychotic use </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2.35 [1.53; 3.57]</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&lt;0.001</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31"/>
                  </a:ext>
                </a:extLst>
              </a:tr>
              <a:tr h="155019">
                <a:tc>
                  <a:txBody>
                    <a:bodyPr/>
                    <a:lstStyle/>
                    <a:p>
                      <a:pPr>
                        <a:lnSpc>
                          <a:spcPct val="115000"/>
                        </a:lnSpc>
                        <a:spcAft>
                          <a:spcPts val="0"/>
                        </a:spcAft>
                      </a:pPr>
                      <a:r>
                        <a:rPr lang="en-US" sz="1100">
                          <a:effectLst/>
                        </a:rPr>
                        <a:t>Antiepileptic use</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a:effectLst/>
                        </a:rPr>
                        <a:t>1.36 [0.99; 1.85]</a:t>
                      </a:r>
                      <a:endParaRPr lang="fr-BE" sz="11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a:effectLst/>
                        </a:rPr>
                        <a:t>0.053</a:t>
                      </a:r>
                      <a:endParaRPr lang="fr-BE" sz="1100">
                        <a:effectLst/>
                        <a:latin typeface="Calibri"/>
                        <a:ea typeface="Calibri"/>
                        <a:cs typeface="Times New Roman"/>
                      </a:endParaRPr>
                    </a:p>
                  </a:txBody>
                  <a:tcPr marL="42369" marR="42369" marT="0" marB="0" anchor="ctr"/>
                </a:tc>
                <a:extLst>
                  <a:ext uri="{0D108BD9-81ED-4DB2-BD59-A6C34878D82A}">
                    <a16:rowId xmlns:a16="http://schemas.microsoft.com/office/drawing/2014/main" val="10032"/>
                  </a:ext>
                </a:extLst>
              </a:tr>
              <a:tr h="155019">
                <a:tc>
                  <a:txBody>
                    <a:bodyPr/>
                    <a:lstStyle/>
                    <a:p>
                      <a:pPr>
                        <a:lnSpc>
                          <a:spcPct val="115000"/>
                        </a:lnSpc>
                        <a:spcAft>
                          <a:spcPts val="0"/>
                        </a:spcAft>
                      </a:pPr>
                      <a:r>
                        <a:rPr lang="en-US" sz="1100">
                          <a:effectLst/>
                        </a:rPr>
                        <a:t>Opioid use </a:t>
                      </a:r>
                      <a:endParaRPr lang="fr-BE" sz="11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100" dirty="0">
                          <a:effectLst/>
                        </a:rPr>
                        <a:t>1.87 [1.53; 2.48]</a:t>
                      </a:r>
                      <a:endParaRPr lang="fr-BE" sz="1100" dirty="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100" dirty="0">
                          <a:effectLst/>
                        </a:rPr>
                        <a:t>&lt;0.001</a:t>
                      </a:r>
                      <a:endParaRPr lang="fr-BE" sz="1100" dirty="0">
                        <a:effectLst/>
                        <a:latin typeface="Calibri"/>
                        <a:ea typeface="Calibri"/>
                        <a:cs typeface="Times New Roman"/>
                      </a:endParaRPr>
                    </a:p>
                  </a:txBody>
                  <a:tcPr marL="42369" marR="42369" marT="0" marB="0" anchor="ctr"/>
                </a:tc>
                <a:extLst>
                  <a:ext uri="{0D108BD9-81ED-4DB2-BD59-A6C34878D82A}">
                    <a16:rowId xmlns:a16="http://schemas.microsoft.com/office/drawing/2014/main" val="10033"/>
                  </a:ext>
                </a:extLst>
              </a:tr>
            </a:tbl>
          </a:graphicData>
        </a:graphic>
      </p:graphicFrame>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18</a:t>
            </a:fld>
            <a:endParaRPr lang="en-US"/>
          </a:p>
        </p:txBody>
      </p:sp>
    </p:spTree>
    <p:extLst>
      <p:ext uri="{BB962C8B-B14F-4D97-AF65-F5344CB8AC3E}">
        <p14:creationId xmlns:p14="http://schemas.microsoft.com/office/powerpoint/2010/main" val="110016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096303577"/>
              </p:ext>
            </p:extLst>
          </p:nvPr>
        </p:nvGraphicFramePr>
        <p:xfrm>
          <a:off x="467544" y="116632"/>
          <a:ext cx="6912769" cy="7191502"/>
        </p:xfrm>
        <a:graphic>
          <a:graphicData uri="http://schemas.openxmlformats.org/drawingml/2006/table">
            <a:tbl>
              <a:tblPr firstRow="1" firstCol="1" bandRow="1">
                <a:tableStyleId>{5C22544A-7EE6-4342-B048-85BDC9FD1C3A}</a:tableStyleId>
              </a:tblPr>
              <a:tblGrid>
                <a:gridCol w="3696499">
                  <a:extLst>
                    <a:ext uri="{9D8B030D-6E8A-4147-A177-3AD203B41FA5}">
                      <a16:colId xmlns:a16="http://schemas.microsoft.com/office/drawing/2014/main" val="20000"/>
                    </a:ext>
                  </a:extLst>
                </a:gridCol>
                <a:gridCol w="1916704">
                  <a:extLst>
                    <a:ext uri="{9D8B030D-6E8A-4147-A177-3AD203B41FA5}">
                      <a16:colId xmlns:a16="http://schemas.microsoft.com/office/drawing/2014/main" val="20001"/>
                    </a:ext>
                  </a:extLst>
                </a:gridCol>
                <a:gridCol w="1299566">
                  <a:extLst>
                    <a:ext uri="{9D8B030D-6E8A-4147-A177-3AD203B41FA5}">
                      <a16:colId xmlns:a16="http://schemas.microsoft.com/office/drawing/2014/main" val="20002"/>
                    </a:ext>
                  </a:extLst>
                </a:gridCol>
              </a:tblGrid>
              <a:tr h="155019">
                <a:tc>
                  <a:txBody>
                    <a:bodyPr/>
                    <a:lstStyle/>
                    <a:p>
                      <a:pPr>
                        <a:lnSpc>
                          <a:spcPct val="115000"/>
                        </a:lnSpc>
                        <a:spcAft>
                          <a:spcPts val="0"/>
                        </a:spcAft>
                      </a:pPr>
                      <a:r>
                        <a:rPr lang="en-US" sz="1600" dirty="0">
                          <a:effectLst/>
                        </a:rPr>
                        <a:t> </a:t>
                      </a:r>
                      <a:endParaRPr lang="fr-BE" sz="1600" dirty="0">
                        <a:effectLst/>
                        <a:latin typeface="Calibri"/>
                        <a:ea typeface="Calibri"/>
                        <a:cs typeface="Times New Roman"/>
                      </a:endParaRPr>
                    </a:p>
                  </a:txBody>
                  <a:tcPr marL="42369" marR="42369" marT="0" marB="0"/>
                </a:tc>
                <a:tc gridSpan="2">
                  <a:txBody>
                    <a:bodyPr/>
                    <a:lstStyle/>
                    <a:p>
                      <a:pPr algn="ctr">
                        <a:lnSpc>
                          <a:spcPct val="115000"/>
                        </a:lnSpc>
                        <a:spcAft>
                          <a:spcPts val="0"/>
                        </a:spcAft>
                      </a:pPr>
                      <a:r>
                        <a:rPr lang="en-US" sz="1600" dirty="0">
                          <a:effectLst/>
                        </a:rPr>
                        <a:t>Multivariable</a:t>
                      </a:r>
                      <a:endParaRPr lang="fr-BE" sz="1600" dirty="0">
                        <a:effectLst/>
                        <a:latin typeface="Calibri"/>
                        <a:ea typeface="Calibri"/>
                        <a:cs typeface="Times New Roman"/>
                      </a:endParaRPr>
                    </a:p>
                  </a:txBody>
                  <a:tcPr marL="42369" marR="42369" marT="0" marB="0" anchor="ctr"/>
                </a:tc>
                <a:tc hMerge="1">
                  <a:txBody>
                    <a:bodyPr/>
                    <a:lstStyle/>
                    <a:p>
                      <a:endParaRPr lang="fr-BE"/>
                    </a:p>
                  </a:txBody>
                  <a:tcPr/>
                </a:tc>
                <a:extLst>
                  <a:ext uri="{0D108BD9-81ED-4DB2-BD59-A6C34878D82A}">
                    <a16:rowId xmlns:a16="http://schemas.microsoft.com/office/drawing/2014/main" val="10000"/>
                  </a:ext>
                </a:extLst>
              </a:tr>
              <a:tr h="155019">
                <a:tc>
                  <a:txBody>
                    <a:bodyPr/>
                    <a:lstStyle/>
                    <a:p>
                      <a:pPr>
                        <a:lnSpc>
                          <a:spcPct val="115000"/>
                        </a:lnSpc>
                        <a:spcAft>
                          <a:spcPts val="0"/>
                        </a:spcAft>
                      </a:pPr>
                      <a:r>
                        <a:rPr lang="en-US" sz="1600">
                          <a:effectLst/>
                        </a:rPr>
                        <a:t> </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OR [95CI]</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pvalue</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01"/>
                  </a:ext>
                </a:extLst>
              </a:tr>
              <a:tr h="155019">
                <a:tc>
                  <a:txBody>
                    <a:bodyPr/>
                    <a:lstStyle/>
                    <a:p>
                      <a:pPr>
                        <a:lnSpc>
                          <a:spcPct val="115000"/>
                        </a:lnSpc>
                        <a:spcAft>
                          <a:spcPts val="0"/>
                        </a:spcAft>
                      </a:pPr>
                      <a:r>
                        <a:rPr lang="en-GB" sz="1600">
                          <a:effectLst/>
                        </a:rPr>
                        <a:t>General information</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 </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 </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02"/>
                  </a:ext>
                </a:extLst>
              </a:tr>
              <a:tr h="155019">
                <a:tc>
                  <a:txBody>
                    <a:bodyPr/>
                    <a:lstStyle/>
                    <a:p>
                      <a:pPr>
                        <a:lnSpc>
                          <a:spcPct val="115000"/>
                        </a:lnSpc>
                        <a:spcAft>
                          <a:spcPts val="0"/>
                        </a:spcAft>
                      </a:pPr>
                      <a:r>
                        <a:rPr lang="en-US" sz="1600" dirty="0">
                          <a:effectLst/>
                        </a:rPr>
                        <a:t>Male sex</a:t>
                      </a:r>
                      <a:endParaRPr lang="fr-BE" sz="1600" dirty="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0.66 [0.51; 0.85]</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0.001</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03"/>
                  </a:ext>
                </a:extLst>
              </a:tr>
              <a:tr h="155019">
                <a:tc>
                  <a:txBody>
                    <a:bodyPr/>
                    <a:lstStyle/>
                    <a:p>
                      <a:pPr>
                        <a:lnSpc>
                          <a:spcPct val="115000"/>
                        </a:lnSpc>
                        <a:spcAft>
                          <a:spcPts val="0"/>
                        </a:spcAft>
                      </a:pPr>
                      <a:r>
                        <a:rPr lang="en-US" sz="1600">
                          <a:effectLst/>
                        </a:rPr>
                        <a:t>Not-independently living</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1.10 [0.80; 1.51]</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0.565</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04"/>
                  </a:ext>
                </a:extLst>
              </a:tr>
              <a:tr h="155019">
                <a:tc>
                  <a:txBody>
                    <a:bodyPr/>
                    <a:lstStyle/>
                    <a:p>
                      <a:pPr>
                        <a:lnSpc>
                          <a:spcPct val="115000"/>
                        </a:lnSpc>
                        <a:spcAft>
                          <a:spcPts val="0"/>
                        </a:spcAft>
                      </a:pPr>
                      <a:r>
                        <a:rPr lang="en-US" sz="1600" dirty="0">
                          <a:effectLst/>
                        </a:rPr>
                        <a:t>Bern (Switzerland)</a:t>
                      </a:r>
                      <a:endParaRPr lang="fr-BE" sz="1600" dirty="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1</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 </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05"/>
                  </a:ext>
                </a:extLst>
              </a:tr>
              <a:tr h="155019">
                <a:tc>
                  <a:txBody>
                    <a:bodyPr/>
                    <a:lstStyle/>
                    <a:p>
                      <a:pPr>
                        <a:lnSpc>
                          <a:spcPct val="115000"/>
                        </a:lnSpc>
                        <a:spcAft>
                          <a:spcPts val="0"/>
                        </a:spcAft>
                      </a:pPr>
                      <a:r>
                        <a:rPr lang="en-US" sz="1600">
                          <a:effectLst/>
                        </a:rPr>
                        <a:t>Louvain (Belgium)</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2.64 [1.84; 3.78]</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&lt;0.001</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06"/>
                  </a:ext>
                </a:extLst>
              </a:tr>
              <a:tr h="155019">
                <a:tc>
                  <a:txBody>
                    <a:bodyPr/>
                    <a:lstStyle/>
                    <a:p>
                      <a:pPr>
                        <a:lnSpc>
                          <a:spcPct val="115000"/>
                        </a:lnSpc>
                        <a:spcAft>
                          <a:spcPts val="0"/>
                        </a:spcAft>
                      </a:pPr>
                      <a:r>
                        <a:rPr lang="en-US" sz="1600">
                          <a:effectLst/>
                        </a:rPr>
                        <a:t>Utrecht (the Netherlands)</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1.90 [1.32; 2.75]</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0.001</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07"/>
                  </a:ext>
                </a:extLst>
              </a:tr>
              <a:tr h="155019">
                <a:tc>
                  <a:txBody>
                    <a:bodyPr/>
                    <a:lstStyle/>
                    <a:p>
                      <a:pPr>
                        <a:lnSpc>
                          <a:spcPct val="115000"/>
                        </a:lnSpc>
                        <a:spcAft>
                          <a:spcPts val="0"/>
                        </a:spcAft>
                      </a:pPr>
                      <a:r>
                        <a:rPr lang="en-US" sz="1600">
                          <a:effectLst/>
                        </a:rPr>
                        <a:t>Cork (Ireland)</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1.88 [1.31; 2.70]</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0.001</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08"/>
                  </a:ext>
                </a:extLst>
              </a:tr>
              <a:tr h="155019">
                <a:tc>
                  <a:txBody>
                    <a:bodyPr/>
                    <a:lstStyle/>
                    <a:p>
                      <a:pPr>
                        <a:lnSpc>
                          <a:spcPct val="115000"/>
                        </a:lnSpc>
                        <a:spcAft>
                          <a:spcPts val="0"/>
                        </a:spcAft>
                      </a:pPr>
                      <a:r>
                        <a:rPr lang="en-US" sz="1600">
                          <a:effectLst/>
                        </a:rPr>
                        <a:t>Patient-reported outcome</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 </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 </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09"/>
                  </a:ext>
                </a:extLst>
              </a:tr>
              <a:tr h="789041">
                <a:tc>
                  <a:txBody>
                    <a:bodyPr/>
                    <a:lstStyle/>
                    <a:p>
                      <a:pPr>
                        <a:lnSpc>
                          <a:spcPct val="115000"/>
                        </a:lnSpc>
                        <a:spcAft>
                          <a:spcPts val="0"/>
                        </a:spcAft>
                      </a:pPr>
                      <a:r>
                        <a:rPr lang="en-GB" sz="1600">
                          <a:effectLst/>
                        </a:rPr>
                        <a:t>Depression/Anxiety level</a:t>
                      </a:r>
                      <a:r>
                        <a:rPr lang="en-GB" sz="1600" baseline="30000">
                          <a:effectLst/>
                        </a:rPr>
                        <a:t> $</a:t>
                      </a:r>
                      <a:endParaRPr lang="fr-BE" sz="1600">
                        <a:effectLst/>
                      </a:endParaRPr>
                    </a:p>
                    <a:p>
                      <a:pPr marL="342900" lvl="0" indent="-342900">
                        <a:lnSpc>
                          <a:spcPct val="115000"/>
                        </a:lnSpc>
                        <a:spcAft>
                          <a:spcPts val="0"/>
                        </a:spcAft>
                        <a:buFont typeface="Calibri"/>
                        <a:buChar char="-"/>
                      </a:pPr>
                      <a:r>
                        <a:rPr lang="en-GB" sz="1600">
                          <a:effectLst/>
                        </a:rPr>
                        <a:t>No </a:t>
                      </a:r>
                      <a:endParaRPr lang="fr-BE" sz="1600">
                        <a:effectLst/>
                      </a:endParaRPr>
                    </a:p>
                    <a:p>
                      <a:pPr marL="342900" lvl="0" indent="-342900">
                        <a:lnSpc>
                          <a:spcPct val="115000"/>
                        </a:lnSpc>
                        <a:spcAft>
                          <a:spcPts val="0"/>
                        </a:spcAft>
                        <a:buFont typeface="Calibri"/>
                        <a:buChar char="-"/>
                      </a:pPr>
                      <a:r>
                        <a:rPr lang="en-GB" sz="1600">
                          <a:effectLst/>
                        </a:rPr>
                        <a:t>Slight </a:t>
                      </a:r>
                      <a:endParaRPr lang="fr-BE" sz="1600">
                        <a:effectLst/>
                      </a:endParaRPr>
                    </a:p>
                    <a:p>
                      <a:pPr marL="342900" lvl="0" indent="-342900">
                        <a:lnSpc>
                          <a:spcPct val="115000"/>
                        </a:lnSpc>
                        <a:spcAft>
                          <a:spcPts val="0"/>
                        </a:spcAft>
                        <a:buFont typeface="Calibri"/>
                        <a:buChar char="-"/>
                      </a:pPr>
                      <a:r>
                        <a:rPr lang="en-GB" sz="1600">
                          <a:effectLst/>
                        </a:rPr>
                        <a:t>Moderate</a:t>
                      </a:r>
                      <a:endParaRPr lang="fr-BE" sz="1600">
                        <a:effectLst/>
                      </a:endParaRPr>
                    </a:p>
                    <a:p>
                      <a:pPr marL="342900" lvl="0" indent="-342900">
                        <a:lnSpc>
                          <a:spcPct val="115000"/>
                        </a:lnSpc>
                        <a:spcAft>
                          <a:spcPts val="0"/>
                        </a:spcAft>
                        <a:buFont typeface="Calibri"/>
                        <a:buChar char="-"/>
                      </a:pPr>
                      <a:r>
                        <a:rPr lang="en-US" sz="1600">
                          <a:effectLst/>
                        </a:rPr>
                        <a:t>Severe/ extreme</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 </a:t>
                      </a:r>
                      <a:endParaRPr lang="fr-BE" sz="1600">
                        <a:effectLst/>
                      </a:endParaRPr>
                    </a:p>
                    <a:p>
                      <a:pPr algn="ctr">
                        <a:lnSpc>
                          <a:spcPct val="115000"/>
                        </a:lnSpc>
                        <a:spcAft>
                          <a:spcPts val="0"/>
                        </a:spcAft>
                      </a:pPr>
                      <a:r>
                        <a:rPr lang="en-US" sz="1600">
                          <a:effectLst/>
                        </a:rPr>
                        <a:t>1</a:t>
                      </a:r>
                      <a:endParaRPr lang="fr-BE" sz="1600">
                        <a:effectLst/>
                      </a:endParaRPr>
                    </a:p>
                    <a:p>
                      <a:pPr algn="ctr">
                        <a:lnSpc>
                          <a:spcPct val="115000"/>
                        </a:lnSpc>
                        <a:spcAft>
                          <a:spcPts val="0"/>
                        </a:spcAft>
                      </a:pPr>
                      <a:r>
                        <a:rPr lang="en-US" sz="1600">
                          <a:effectLst/>
                        </a:rPr>
                        <a:t>0.98 [0.68; 1.38]</a:t>
                      </a:r>
                      <a:endParaRPr lang="fr-BE" sz="1600">
                        <a:effectLst/>
                      </a:endParaRPr>
                    </a:p>
                    <a:p>
                      <a:pPr algn="ctr">
                        <a:lnSpc>
                          <a:spcPct val="115000"/>
                        </a:lnSpc>
                        <a:spcAft>
                          <a:spcPts val="0"/>
                        </a:spcAft>
                      </a:pPr>
                      <a:r>
                        <a:rPr lang="en-US" sz="1600">
                          <a:effectLst/>
                        </a:rPr>
                        <a:t>1.54 [1.08; 2.18]</a:t>
                      </a:r>
                      <a:endParaRPr lang="fr-BE" sz="1600">
                        <a:effectLst/>
                      </a:endParaRPr>
                    </a:p>
                    <a:p>
                      <a:pPr algn="ctr">
                        <a:lnSpc>
                          <a:spcPct val="115000"/>
                        </a:lnSpc>
                        <a:spcAft>
                          <a:spcPts val="0"/>
                        </a:spcAft>
                      </a:pPr>
                      <a:r>
                        <a:rPr lang="en-US" sz="1600">
                          <a:effectLst/>
                        </a:rPr>
                        <a:t>2.45 [1.54; 3.89]</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 </a:t>
                      </a:r>
                      <a:endParaRPr lang="fr-BE" sz="1600">
                        <a:effectLst/>
                      </a:endParaRPr>
                    </a:p>
                    <a:p>
                      <a:pPr algn="ctr">
                        <a:lnSpc>
                          <a:spcPct val="115000"/>
                        </a:lnSpc>
                        <a:spcAft>
                          <a:spcPts val="0"/>
                        </a:spcAft>
                      </a:pPr>
                      <a:r>
                        <a:rPr lang="en-US" sz="1600">
                          <a:effectLst/>
                        </a:rPr>
                        <a:t> </a:t>
                      </a:r>
                      <a:endParaRPr lang="fr-BE" sz="1600">
                        <a:effectLst/>
                      </a:endParaRPr>
                    </a:p>
                    <a:p>
                      <a:pPr algn="ctr">
                        <a:lnSpc>
                          <a:spcPct val="115000"/>
                        </a:lnSpc>
                        <a:spcAft>
                          <a:spcPts val="0"/>
                        </a:spcAft>
                      </a:pPr>
                      <a:r>
                        <a:rPr lang="en-US" sz="1600">
                          <a:effectLst/>
                        </a:rPr>
                        <a:t>0.893</a:t>
                      </a:r>
                      <a:endParaRPr lang="fr-BE" sz="1600">
                        <a:effectLst/>
                      </a:endParaRPr>
                    </a:p>
                    <a:p>
                      <a:pPr algn="ctr">
                        <a:lnSpc>
                          <a:spcPct val="115000"/>
                        </a:lnSpc>
                        <a:spcAft>
                          <a:spcPts val="0"/>
                        </a:spcAft>
                      </a:pPr>
                      <a:r>
                        <a:rPr lang="en-US" sz="1600">
                          <a:effectLst/>
                        </a:rPr>
                        <a:t>&lt;0.001</a:t>
                      </a:r>
                      <a:endParaRPr lang="fr-BE" sz="1600">
                        <a:effectLst/>
                      </a:endParaRPr>
                    </a:p>
                    <a:p>
                      <a:pPr algn="ctr">
                        <a:lnSpc>
                          <a:spcPct val="115000"/>
                        </a:lnSpc>
                        <a:spcAft>
                          <a:spcPts val="0"/>
                        </a:spcAft>
                      </a:pPr>
                      <a:r>
                        <a:rPr lang="en-US" sz="1600">
                          <a:effectLst/>
                        </a:rPr>
                        <a:t>&lt;0.001</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10"/>
                  </a:ext>
                </a:extLst>
              </a:tr>
              <a:tr h="155019">
                <a:tc>
                  <a:txBody>
                    <a:bodyPr/>
                    <a:lstStyle/>
                    <a:p>
                      <a:pPr>
                        <a:lnSpc>
                          <a:spcPct val="115000"/>
                        </a:lnSpc>
                        <a:spcAft>
                          <a:spcPts val="0"/>
                        </a:spcAft>
                      </a:pPr>
                      <a:r>
                        <a:rPr lang="en-US" sz="1600">
                          <a:effectLst/>
                        </a:rPr>
                        <a:t>Comorbidities at baseline</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 </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 </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11"/>
                  </a:ext>
                </a:extLst>
              </a:tr>
              <a:tr h="155019">
                <a:tc>
                  <a:txBody>
                    <a:bodyPr/>
                    <a:lstStyle/>
                    <a:p>
                      <a:pPr>
                        <a:lnSpc>
                          <a:spcPct val="115000"/>
                        </a:lnSpc>
                        <a:spcAft>
                          <a:spcPts val="0"/>
                        </a:spcAft>
                      </a:pPr>
                      <a:r>
                        <a:rPr lang="en-US" sz="1600" dirty="0">
                          <a:effectLst/>
                        </a:rPr>
                        <a:t>Extrapyramidal syndrome </a:t>
                      </a:r>
                      <a:endParaRPr lang="fr-BE" sz="1600" dirty="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1.25 [0.79; 1.93]</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0.331</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12"/>
                  </a:ext>
                </a:extLst>
              </a:tr>
              <a:tr h="155019">
                <a:tc>
                  <a:txBody>
                    <a:bodyPr/>
                    <a:lstStyle/>
                    <a:p>
                      <a:pPr>
                        <a:lnSpc>
                          <a:spcPct val="115000"/>
                        </a:lnSpc>
                        <a:spcAft>
                          <a:spcPts val="0"/>
                        </a:spcAft>
                      </a:pPr>
                      <a:r>
                        <a:rPr lang="en-US" sz="1600" dirty="0">
                          <a:effectLst/>
                        </a:rPr>
                        <a:t>COPD</a:t>
                      </a:r>
                      <a:endParaRPr lang="fr-BE" sz="1600" dirty="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0.86 [0.61; 1.20]</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0.367</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13"/>
                  </a:ext>
                </a:extLst>
              </a:tr>
              <a:tr h="155019">
                <a:tc>
                  <a:txBody>
                    <a:bodyPr/>
                    <a:lstStyle/>
                    <a:p>
                      <a:pPr>
                        <a:lnSpc>
                          <a:spcPct val="115000"/>
                        </a:lnSpc>
                        <a:spcAft>
                          <a:spcPts val="0"/>
                        </a:spcAft>
                      </a:pPr>
                      <a:r>
                        <a:rPr lang="en-US" sz="1600">
                          <a:effectLst/>
                        </a:rPr>
                        <a:t>Diabetes mellitus</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0.60 [0.44; 0.80]</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&lt;0.001</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14"/>
                  </a:ext>
                </a:extLst>
              </a:tr>
              <a:tr h="155019">
                <a:tc>
                  <a:txBody>
                    <a:bodyPr/>
                    <a:lstStyle/>
                    <a:p>
                      <a:pPr>
                        <a:lnSpc>
                          <a:spcPct val="115000"/>
                        </a:lnSpc>
                        <a:spcAft>
                          <a:spcPts val="0"/>
                        </a:spcAft>
                      </a:pPr>
                      <a:r>
                        <a:rPr lang="en-US" sz="1600">
                          <a:effectLst/>
                        </a:rPr>
                        <a:t>Chronic kidney disease</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0.82 [0.60; 1.12]</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0.218</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15"/>
                  </a:ext>
                </a:extLst>
              </a:tr>
              <a:tr h="155019">
                <a:tc>
                  <a:txBody>
                    <a:bodyPr/>
                    <a:lstStyle/>
                    <a:p>
                      <a:pPr>
                        <a:lnSpc>
                          <a:spcPct val="115000"/>
                        </a:lnSpc>
                        <a:spcAft>
                          <a:spcPts val="0"/>
                        </a:spcAft>
                      </a:pPr>
                      <a:r>
                        <a:rPr lang="en-GB" sz="1600" dirty="0">
                          <a:effectLst/>
                        </a:rPr>
                        <a:t>Tobacco use</a:t>
                      </a:r>
                      <a:endParaRPr lang="fr-BE" sz="1600" dirty="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1.26 [0.79; 1.97]</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0.317</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16"/>
                  </a:ext>
                </a:extLst>
              </a:tr>
              <a:tr h="155019">
                <a:tc>
                  <a:txBody>
                    <a:bodyPr/>
                    <a:lstStyle/>
                    <a:p>
                      <a:pPr>
                        <a:lnSpc>
                          <a:spcPct val="115000"/>
                        </a:lnSpc>
                        <a:spcAft>
                          <a:spcPts val="0"/>
                        </a:spcAft>
                      </a:pPr>
                      <a:r>
                        <a:rPr lang="en-US" sz="1600">
                          <a:effectLst/>
                        </a:rPr>
                        <a:t>Medications at baseline</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 </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 </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17"/>
                  </a:ext>
                </a:extLst>
              </a:tr>
              <a:tr h="155019">
                <a:tc>
                  <a:txBody>
                    <a:bodyPr/>
                    <a:lstStyle/>
                    <a:p>
                      <a:pPr>
                        <a:lnSpc>
                          <a:spcPct val="115000"/>
                        </a:lnSpc>
                        <a:spcAft>
                          <a:spcPts val="0"/>
                        </a:spcAft>
                      </a:pPr>
                      <a:r>
                        <a:rPr lang="en-US" sz="1600">
                          <a:effectLst/>
                        </a:rPr>
                        <a:t>Total number without BZRA</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1.08 [1.05; 1.12]</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&lt;0.001</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18"/>
                  </a:ext>
                </a:extLst>
              </a:tr>
              <a:tr h="155019">
                <a:tc>
                  <a:txBody>
                    <a:bodyPr/>
                    <a:lstStyle/>
                    <a:p>
                      <a:pPr>
                        <a:lnSpc>
                          <a:spcPct val="115000"/>
                        </a:lnSpc>
                        <a:spcAft>
                          <a:spcPts val="0"/>
                        </a:spcAft>
                      </a:pPr>
                      <a:r>
                        <a:rPr lang="en-US" sz="1600">
                          <a:effectLst/>
                        </a:rPr>
                        <a:t>Antidepressant use</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1.74 [1.31; 2.31]</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&lt;0.001</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19"/>
                  </a:ext>
                </a:extLst>
              </a:tr>
              <a:tr h="155019">
                <a:tc>
                  <a:txBody>
                    <a:bodyPr/>
                    <a:lstStyle/>
                    <a:p>
                      <a:pPr>
                        <a:lnSpc>
                          <a:spcPct val="115000"/>
                        </a:lnSpc>
                        <a:spcAft>
                          <a:spcPts val="0"/>
                        </a:spcAft>
                      </a:pPr>
                      <a:r>
                        <a:rPr lang="en-US" sz="1600">
                          <a:effectLst/>
                        </a:rPr>
                        <a:t>Antipsychotic use </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1.55 [0.91; 2.62]</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0.104</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20"/>
                  </a:ext>
                </a:extLst>
              </a:tr>
              <a:tr h="155019">
                <a:tc>
                  <a:txBody>
                    <a:bodyPr/>
                    <a:lstStyle/>
                    <a:p>
                      <a:pPr>
                        <a:lnSpc>
                          <a:spcPct val="115000"/>
                        </a:lnSpc>
                        <a:spcAft>
                          <a:spcPts val="0"/>
                        </a:spcAft>
                      </a:pPr>
                      <a:r>
                        <a:rPr lang="en-US" sz="1600">
                          <a:effectLst/>
                        </a:rPr>
                        <a:t>Antiepileptic use</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1.46 [1.02; 2.07]</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a:effectLst/>
                        </a:rPr>
                        <a:t>0.035</a:t>
                      </a:r>
                      <a:endParaRPr lang="fr-BE" sz="1600">
                        <a:effectLst/>
                        <a:latin typeface="Calibri"/>
                        <a:ea typeface="Calibri"/>
                        <a:cs typeface="Times New Roman"/>
                      </a:endParaRPr>
                    </a:p>
                  </a:txBody>
                  <a:tcPr marL="42369" marR="42369" marT="0" marB="0" anchor="ctr"/>
                </a:tc>
                <a:extLst>
                  <a:ext uri="{0D108BD9-81ED-4DB2-BD59-A6C34878D82A}">
                    <a16:rowId xmlns:a16="http://schemas.microsoft.com/office/drawing/2014/main" val="10021"/>
                  </a:ext>
                </a:extLst>
              </a:tr>
              <a:tr h="155019">
                <a:tc>
                  <a:txBody>
                    <a:bodyPr/>
                    <a:lstStyle/>
                    <a:p>
                      <a:pPr>
                        <a:lnSpc>
                          <a:spcPct val="115000"/>
                        </a:lnSpc>
                        <a:spcAft>
                          <a:spcPts val="0"/>
                        </a:spcAft>
                      </a:pPr>
                      <a:r>
                        <a:rPr lang="en-US" sz="1600">
                          <a:effectLst/>
                        </a:rPr>
                        <a:t>Opioid use </a:t>
                      </a:r>
                      <a:endParaRPr lang="fr-BE" sz="1600">
                        <a:effectLst/>
                        <a:latin typeface="Calibri"/>
                        <a:ea typeface="Calibri"/>
                        <a:cs typeface="Times New Roman"/>
                      </a:endParaRPr>
                    </a:p>
                  </a:txBody>
                  <a:tcPr marL="42369" marR="42369" marT="0" marB="0"/>
                </a:tc>
                <a:tc>
                  <a:txBody>
                    <a:bodyPr/>
                    <a:lstStyle/>
                    <a:p>
                      <a:pPr algn="ctr">
                        <a:lnSpc>
                          <a:spcPct val="115000"/>
                        </a:lnSpc>
                        <a:spcAft>
                          <a:spcPts val="0"/>
                        </a:spcAft>
                      </a:pPr>
                      <a:r>
                        <a:rPr lang="en-US" sz="1600">
                          <a:effectLst/>
                        </a:rPr>
                        <a:t>1.18 [0.83; 1.65]</a:t>
                      </a:r>
                      <a:endParaRPr lang="fr-BE" sz="1600">
                        <a:effectLst/>
                        <a:latin typeface="Calibri"/>
                        <a:ea typeface="Calibri"/>
                        <a:cs typeface="Times New Roman"/>
                      </a:endParaRPr>
                    </a:p>
                  </a:txBody>
                  <a:tcPr marL="42369" marR="42369" marT="0" marB="0" anchor="ctr"/>
                </a:tc>
                <a:tc>
                  <a:txBody>
                    <a:bodyPr/>
                    <a:lstStyle/>
                    <a:p>
                      <a:pPr algn="ctr">
                        <a:lnSpc>
                          <a:spcPct val="115000"/>
                        </a:lnSpc>
                        <a:spcAft>
                          <a:spcPts val="0"/>
                        </a:spcAft>
                      </a:pPr>
                      <a:r>
                        <a:rPr lang="en-US" sz="1600" dirty="0">
                          <a:effectLst/>
                        </a:rPr>
                        <a:t>0.348</a:t>
                      </a:r>
                      <a:endParaRPr lang="fr-BE" sz="1600" dirty="0">
                        <a:effectLst/>
                        <a:latin typeface="Calibri"/>
                        <a:ea typeface="Calibri"/>
                        <a:cs typeface="Times New Roman"/>
                      </a:endParaRPr>
                    </a:p>
                  </a:txBody>
                  <a:tcPr marL="42369" marR="42369" marT="0" marB="0" anchor="ctr"/>
                </a:tc>
                <a:extLst>
                  <a:ext uri="{0D108BD9-81ED-4DB2-BD59-A6C34878D82A}">
                    <a16:rowId xmlns:a16="http://schemas.microsoft.com/office/drawing/2014/main" val="10022"/>
                  </a:ext>
                </a:extLst>
              </a:tr>
            </a:tbl>
          </a:graphicData>
        </a:graphic>
      </p:graphicFrame>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19</a:t>
            </a:fld>
            <a:endParaRPr lang="en-US"/>
          </a:p>
        </p:txBody>
      </p:sp>
    </p:spTree>
    <p:extLst>
      <p:ext uri="{BB962C8B-B14F-4D97-AF65-F5344CB8AC3E}">
        <p14:creationId xmlns:p14="http://schemas.microsoft.com/office/powerpoint/2010/main" val="396745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err="1">
                <a:solidFill>
                  <a:schemeClr val="tx2"/>
                </a:solidFill>
                <a:latin typeface="+mn-lt"/>
              </a:rPr>
              <a:t>Conflict</a:t>
            </a:r>
            <a:r>
              <a:rPr lang="fr-FR" sz="4000" b="1" dirty="0">
                <a:solidFill>
                  <a:schemeClr val="tx2"/>
                </a:solidFill>
                <a:latin typeface="+mn-lt"/>
              </a:rPr>
              <a:t> of </a:t>
            </a:r>
            <a:r>
              <a:rPr lang="fr-FR" sz="4000" b="1" dirty="0" err="1">
                <a:solidFill>
                  <a:schemeClr val="tx2"/>
                </a:solidFill>
                <a:latin typeface="+mn-lt"/>
              </a:rPr>
              <a:t>interest</a:t>
            </a:r>
            <a:r>
              <a:rPr lang="fr-FR" sz="4000" b="1" dirty="0">
                <a:solidFill>
                  <a:schemeClr val="tx2"/>
                </a:solidFill>
                <a:latin typeface="+mn-lt"/>
              </a:rPr>
              <a:t> </a:t>
            </a:r>
            <a:endParaRPr lang="fr-BE" sz="4000" b="1" dirty="0">
              <a:solidFill>
                <a:schemeClr val="tx2"/>
              </a:solidFill>
              <a:latin typeface="+mn-lt"/>
            </a:endParaRPr>
          </a:p>
        </p:txBody>
      </p:sp>
      <p:sp>
        <p:nvSpPr>
          <p:cNvPr id="3" name="Espace réservé du contenu 2"/>
          <p:cNvSpPr>
            <a:spLocks noGrp="1"/>
          </p:cNvSpPr>
          <p:nvPr>
            <p:ph idx="1"/>
          </p:nvPr>
        </p:nvSpPr>
        <p:spPr>
          <a:xfrm>
            <a:off x="457200" y="1600200"/>
            <a:ext cx="8229600" cy="4709120"/>
          </a:xfrm>
        </p:spPr>
        <p:txBody>
          <a:bodyPr>
            <a:noAutofit/>
          </a:bodyPr>
          <a:lstStyle/>
          <a:p>
            <a:pPr marL="0" indent="0" algn="ctr">
              <a:lnSpc>
                <a:spcPct val="150000"/>
              </a:lnSpc>
              <a:buNone/>
            </a:pPr>
            <a:r>
              <a:rPr lang="fr-BE" sz="2100" dirty="0"/>
              <a:t>FX Sibille: </a:t>
            </a:r>
            <a:r>
              <a:rPr lang="fr-BE" sz="2100" dirty="0" err="1"/>
              <a:t>Clinical</a:t>
            </a:r>
            <a:r>
              <a:rPr lang="fr-BE" sz="2100" dirty="0"/>
              <a:t> Master </a:t>
            </a:r>
            <a:r>
              <a:rPr lang="fr-BE" sz="2100" dirty="0" err="1"/>
              <a:t>Specialist</a:t>
            </a:r>
            <a:r>
              <a:rPr lang="fr-BE" sz="2100" dirty="0"/>
              <a:t> </a:t>
            </a:r>
            <a:r>
              <a:rPr lang="fr-BE" sz="2100" dirty="0" err="1"/>
              <a:t>Applicant</a:t>
            </a:r>
            <a:r>
              <a:rPr lang="fr-BE" sz="2100" dirty="0"/>
              <a:t> for a </a:t>
            </a:r>
            <a:r>
              <a:rPr lang="fr-BE" sz="2100" dirty="0" err="1"/>
              <a:t>Ph.D</a:t>
            </a:r>
            <a:r>
              <a:rPr lang="fr-BE" sz="2100" dirty="0"/>
              <a:t>. of the Fonds de la Recherche Scientifique – FNRS (</a:t>
            </a:r>
            <a:r>
              <a:rPr lang="fr-BE" sz="2100" dirty="0" err="1"/>
              <a:t>Belgium</a:t>
            </a:r>
            <a:r>
              <a:rPr lang="fr-BE" sz="2100" dirty="0"/>
              <a:t>)</a:t>
            </a:r>
          </a:p>
          <a:p>
            <a:pPr marL="0" indent="0" algn="ctr">
              <a:lnSpc>
                <a:spcPct val="150000"/>
              </a:lnSpc>
              <a:buNone/>
            </a:pPr>
            <a:r>
              <a:rPr lang="en-US" sz="2000" i="1" dirty="0"/>
              <a:t>This work is part of the project “OPERAM: </a:t>
            </a:r>
            <a:r>
              <a:rPr lang="en-US" sz="2000" i="1" dirty="0" err="1"/>
              <a:t>OPtimising</a:t>
            </a:r>
            <a:r>
              <a:rPr lang="en-US" sz="2000" i="1" dirty="0"/>
              <a:t> </a:t>
            </a:r>
            <a:r>
              <a:rPr lang="en-US" sz="2000" i="1" dirty="0" err="1"/>
              <a:t>thERapy</a:t>
            </a:r>
            <a:r>
              <a:rPr lang="en-US" sz="2000" i="1" dirty="0"/>
              <a:t> to prevent Avoidable hospital admissions in the </a:t>
            </a:r>
            <a:r>
              <a:rPr lang="en-US" sz="2000" i="1" dirty="0" err="1"/>
              <a:t>Multimorbid</a:t>
            </a:r>
            <a:r>
              <a:rPr lang="en-US" sz="2000" i="1" dirty="0"/>
              <a:t> elderly” supported by the European Union's Horizon 2020 research and innovation </a:t>
            </a:r>
            <a:r>
              <a:rPr lang="en-US" sz="2000" i="1" dirty="0" err="1"/>
              <a:t>programme</a:t>
            </a:r>
            <a:r>
              <a:rPr lang="en-US" sz="2000" i="1" dirty="0"/>
              <a:t> under the grant agreement No 6342388, and by the Swiss State Secretariat for Education, Research and Innovation (SERI) under contract number 15.0137. The opinions expressed and arguments employed herein are those of the authors and do not necessarily reflect the official views of the EC and the Swiss government.”</a:t>
            </a:r>
            <a:endParaRPr lang="fr-BE" sz="2000" dirty="0"/>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2</a:t>
            </a:fld>
            <a:endParaRPr lang="en-US"/>
          </a:p>
        </p:txBody>
      </p:sp>
    </p:spTree>
    <p:extLst>
      <p:ext uri="{BB962C8B-B14F-4D97-AF65-F5344CB8AC3E}">
        <p14:creationId xmlns:p14="http://schemas.microsoft.com/office/powerpoint/2010/main" val="2333343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Factors associated with BZRA cessation at 6-month follow-up</a:t>
            </a:r>
            <a:endParaRPr lang="fr-BE" dirty="0"/>
          </a:p>
        </p:txBody>
      </p:sp>
      <p:sp>
        <p:nvSpPr>
          <p:cNvPr id="3" name="Espace réservé du texte 2"/>
          <p:cNvSpPr>
            <a:spLocks noGrp="1"/>
          </p:cNvSpPr>
          <p:nvPr>
            <p:ph type="body" idx="1"/>
          </p:nvPr>
        </p:nvSpPr>
        <p:spPr/>
        <p:txBody>
          <a:bodyPr/>
          <a:lstStyle/>
          <a:p>
            <a:endParaRPr lang="fr-BE"/>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20</a:t>
            </a:fld>
            <a:endParaRPr lang="en-US"/>
          </a:p>
        </p:txBody>
      </p:sp>
    </p:spTree>
    <p:extLst>
      <p:ext uri="{BB962C8B-B14F-4D97-AF65-F5344CB8AC3E}">
        <p14:creationId xmlns:p14="http://schemas.microsoft.com/office/powerpoint/2010/main" val="70278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630383870"/>
              </p:ext>
            </p:extLst>
          </p:nvPr>
        </p:nvGraphicFramePr>
        <p:xfrm>
          <a:off x="755576" y="116632"/>
          <a:ext cx="7560842" cy="7304532"/>
        </p:xfrm>
        <a:graphic>
          <a:graphicData uri="http://schemas.openxmlformats.org/drawingml/2006/table">
            <a:tbl>
              <a:tblPr firstRow="1" firstCol="1" bandRow="1">
                <a:tableStyleId>{5C22544A-7EE6-4342-B048-85BDC9FD1C3A}</a:tableStyleId>
              </a:tblPr>
              <a:tblGrid>
                <a:gridCol w="3820106">
                  <a:extLst>
                    <a:ext uri="{9D8B030D-6E8A-4147-A177-3AD203B41FA5}">
                      <a16:colId xmlns:a16="http://schemas.microsoft.com/office/drawing/2014/main" val="20000"/>
                    </a:ext>
                  </a:extLst>
                </a:gridCol>
                <a:gridCol w="2410671">
                  <a:extLst>
                    <a:ext uri="{9D8B030D-6E8A-4147-A177-3AD203B41FA5}">
                      <a16:colId xmlns:a16="http://schemas.microsoft.com/office/drawing/2014/main" val="20001"/>
                    </a:ext>
                  </a:extLst>
                </a:gridCol>
                <a:gridCol w="1330065">
                  <a:extLst>
                    <a:ext uri="{9D8B030D-6E8A-4147-A177-3AD203B41FA5}">
                      <a16:colId xmlns:a16="http://schemas.microsoft.com/office/drawing/2014/main" val="20002"/>
                    </a:ext>
                  </a:extLst>
                </a:gridCol>
              </a:tblGrid>
              <a:tr h="147616">
                <a:tc>
                  <a:txBody>
                    <a:bodyPr/>
                    <a:lstStyle/>
                    <a:p>
                      <a:pPr>
                        <a:lnSpc>
                          <a:spcPct val="115000"/>
                        </a:lnSpc>
                        <a:spcAft>
                          <a:spcPts val="0"/>
                        </a:spcAft>
                      </a:pPr>
                      <a:r>
                        <a:rPr lang="en-US" sz="1100" dirty="0">
                          <a:effectLst/>
                        </a:rPr>
                        <a:t> </a:t>
                      </a:r>
                      <a:endParaRPr lang="fr-BE" sz="1100" dirty="0">
                        <a:effectLst/>
                        <a:latin typeface="Calibri"/>
                        <a:ea typeface="Calibri"/>
                        <a:cs typeface="Times New Roman"/>
                      </a:endParaRPr>
                    </a:p>
                  </a:txBody>
                  <a:tcPr marL="40251" marR="40251" marT="0" marB="0"/>
                </a:tc>
                <a:tc gridSpan="2">
                  <a:txBody>
                    <a:bodyPr/>
                    <a:lstStyle/>
                    <a:p>
                      <a:pPr algn="ctr">
                        <a:lnSpc>
                          <a:spcPct val="115000"/>
                        </a:lnSpc>
                        <a:spcAft>
                          <a:spcPts val="0"/>
                        </a:spcAft>
                      </a:pPr>
                      <a:r>
                        <a:rPr lang="en-US" sz="1100">
                          <a:effectLst/>
                        </a:rPr>
                        <a:t>Univariate analysis</a:t>
                      </a:r>
                      <a:endParaRPr lang="fr-BE" sz="1100">
                        <a:effectLst/>
                        <a:latin typeface="Calibri"/>
                        <a:ea typeface="Calibri"/>
                        <a:cs typeface="Times New Roman"/>
                      </a:endParaRPr>
                    </a:p>
                  </a:txBody>
                  <a:tcPr marL="40251" marR="40251" marT="0" marB="0"/>
                </a:tc>
                <a:tc hMerge="1">
                  <a:txBody>
                    <a:bodyPr/>
                    <a:lstStyle/>
                    <a:p>
                      <a:endParaRPr lang="fr-BE"/>
                    </a:p>
                  </a:txBody>
                  <a:tcPr/>
                </a:tc>
                <a:extLst>
                  <a:ext uri="{0D108BD9-81ED-4DB2-BD59-A6C34878D82A}">
                    <a16:rowId xmlns:a16="http://schemas.microsoft.com/office/drawing/2014/main" val="10000"/>
                  </a:ext>
                </a:extLst>
              </a:tr>
              <a:tr h="147616">
                <a:tc>
                  <a:txBody>
                    <a:bodyPr/>
                    <a:lstStyle/>
                    <a:p>
                      <a:pPr>
                        <a:lnSpc>
                          <a:spcPct val="115000"/>
                        </a:lnSpc>
                        <a:spcAft>
                          <a:spcPts val="0"/>
                        </a:spcAft>
                      </a:pPr>
                      <a:r>
                        <a:rPr lang="en-US" sz="1100">
                          <a:effectLst/>
                        </a:rPr>
                        <a:t>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OR [95CI]</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pvalue</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01"/>
                  </a:ext>
                </a:extLst>
              </a:tr>
              <a:tr h="147616">
                <a:tc>
                  <a:txBody>
                    <a:bodyPr/>
                    <a:lstStyle/>
                    <a:p>
                      <a:pPr>
                        <a:lnSpc>
                          <a:spcPct val="115000"/>
                        </a:lnSpc>
                        <a:spcAft>
                          <a:spcPts val="0"/>
                        </a:spcAft>
                      </a:pPr>
                      <a:r>
                        <a:rPr lang="en-GB" sz="1100">
                          <a:effectLst/>
                        </a:rPr>
                        <a:t>General information</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02"/>
                  </a:ext>
                </a:extLst>
              </a:tr>
              <a:tr h="147616">
                <a:tc>
                  <a:txBody>
                    <a:bodyPr/>
                    <a:lstStyle/>
                    <a:p>
                      <a:pPr>
                        <a:lnSpc>
                          <a:spcPct val="115000"/>
                        </a:lnSpc>
                        <a:spcAft>
                          <a:spcPts val="0"/>
                        </a:spcAft>
                      </a:pPr>
                      <a:r>
                        <a:rPr lang="en-US" sz="1100">
                          <a:effectLst/>
                        </a:rPr>
                        <a:t>Age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1.02 [0.99; 1.06]</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0.197</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03"/>
                  </a:ext>
                </a:extLst>
              </a:tr>
              <a:tr h="147616">
                <a:tc>
                  <a:txBody>
                    <a:bodyPr/>
                    <a:lstStyle/>
                    <a:p>
                      <a:pPr>
                        <a:lnSpc>
                          <a:spcPct val="115000"/>
                        </a:lnSpc>
                        <a:spcAft>
                          <a:spcPts val="0"/>
                        </a:spcAft>
                      </a:pPr>
                      <a:r>
                        <a:rPr lang="en-US" sz="1100">
                          <a:effectLst/>
                        </a:rPr>
                        <a:t>Male sex</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0.65 [0.42;1.01]</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0.055</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04"/>
                  </a:ext>
                </a:extLst>
              </a:tr>
              <a:tr h="147616">
                <a:tc>
                  <a:txBody>
                    <a:bodyPr/>
                    <a:lstStyle/>
                    <a:p>
                      <a:pPr>
                        <a:lnSpc>
                          <a:spcPct val="115000"/>
                        </a:lnSpc>
                        <a:spcAft>
                          <a:spcPts val="0"/>
                        </a:spcAft>
                      </a:pPr>
                      <a:r>
                        <a:rPr lang="en-US" sz="1100">
                          <a:effectLst/>
                        </a:rPr>
                        <a:t>Not-independently living</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1.70 [1.01; 2.77]</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0.038</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05"/>
                  </a:ext>
                </a:extLst>
              </a:tr>
              <a:tr h="147616">
                <a:tc>
                  <a:txBody>
                    <a:bodyPr/>
                    <a:lstStyle/>
                    <a:p>
                      <a:pPr>
                        <a:lnSpc>
                          <a:spcPct val="115000"/>
                        </a:lnSpc>
                        <a:spcAft>
                          <a:spcPts val="0"/>
                        </a:spcAft>
                      </a:pPr>
                      <a:r>
                        <a:rPr lang="en-US" sz="1100">
                          <a:effectLst/>
                        </a:rPr>
                        <a:t>Length of stay</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1.01 [0.98;1.04]</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0.337</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06"/>
                  </a:ext>
                </a:extLst>
              </a:tr>
              <a:tr h="147616">
                <a:tc>
                  <a:txBody>
                    <a:bodyPr/>
                    <a:lstStyle/>
                    <a:p>
                      <a:pPr>
                        <a:lnSpc>
                          <a:spcPct val="115000"/>
                        </a:lnSpc>
                        <a:spcAft>
                          <a:spcPts val="0"/>
                        </a:spcAft>
                      </a:pPr>
                      <a:r>
                        <a:rPr lang="en-US" sz="1100">
                          <a:effectLst/>
                        </a:rPr>
                        <a:t>Non elective admission</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1.01 [0.62;1.71]</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0.977</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07"/>
                  </a:ext>
                </a:extLst>
              </a:tr>
              <a:tr h="147616">
                <a:tc>
                  <a:txBody>
                    <a:bodyPr/>
                    <a:lstStyle/>
                    <a:p>
                      <a:pPr>
                        <a:lnSpc>
                          <a:spcPct val="115000"/>
                        </a:lnSpc>
                        <a:spcAft>
                          <a:spcPts val="0"/>
                        </a:spcAft>
                      </a:pPr>
                      <a:r>
                        <a:rPr lang="en-US" sz="1100">
                          <a:effectLst/>
                        </a:rPr>
                        <a:t>Bern (Switzerland)</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08"/>
                  </a:ext>
                </a:extLst>
              </a:tr>
              <a:tr h="147616">
                <a:tc>
                  <a:txBody>
                    <a:bodyPr/>
                    <a:lstStyle/>
                    <a:p>
                      <a:pPr>
                        <a:lnSpc>
                          <a:spcPct val="115000"/>
                        </a:lnSpc>
                        <a:spcAft>
                          <a:spcPts val="0"/>
                        </a:spcAft>
                      </a:pPr>
                      <a:r>
                        <a:rPr lang="en-US" sz="1100">
                          <a:effectLst/>
                        </a:rPr>
                        <a:t>Louvain (Belgium)</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0.99 [0.53; 1.77]</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0.964</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09"/>
                  </a:ext>
                </a:extLst>
              </a:tr>
              <a:tr h="147616">
                <a:tc>
                  <a:txBody>
                    <a:bodyPr/>
                    <a:lstStyle/>
                    <a:p>
                      <a:pPr>
                        <a:lnSpc>
                          <a:spcPct val="115000"/>
                        </a:lnSpc>
                        <a:spcAft>
                          <a:spcPts val="0"/>
                        </a:spcAft>
                      </a:pPr>
                      <a:r>
                        <a:rPr lang="en-US" sz="1100">
                          <a:effectLst/>
                        </a:rPr>
                        <a:t>Utrecht (the Netherlands)</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0.94 [0.50; 1.69]</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0.850</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10"/>
                  </a:ext>
                </a:extLst>
              </a:tr>
              <a:tr h="147616">
                <a:tc>
                  <a:txBody>
                    <a:bodyPr/>
                    <a:lstStyle/>
                    <a:p>
                      <a:pPr>
                        <a:lnSpc>
                          <a:spcPct val="115000"/>
                        </a:lnSpc>
                        <a:spcAft>
                          <a:spcPts val="0"/>
                        </a:spcAft>
                      </a:pPr>
                      <a:r>
                        <a:rPr lang="en-US" sz="1100">
                          <a:effectLst/>
                        </a:rPr>
                        <a:t>Cork (Ireland)</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1.14 [0.62; 2.03]</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0.659</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11"/>
                  </a:ext>
                </a:extLst>
              </a:tr>
              <a:tr h="147616">
                <a:tc>
                  <a:txBody>
                    <a:bodyPr/>
                    <a:lstStyle/>
                    <a:p>
                      <a:pPr>
                        <a:lnSpc>
                          <a:spcPct val="115000"/>
                        </a:lnSpc>
                        <a:spcAft>
                          <a:spcPts val="0"/>
                        </a:spcAft>
                      </a:pPr>
                      <a:r>
                        <a:rPr lang="en-US" sz="1100">
                          <a:effectLst/>
                        </a:rPr>
                        <a:t>Intervention arm</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1.43 [0.93; 2.23]</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0.109</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12"/>
                  </a:ext>
                </a:extLst>
              </a:tr>
              <a:tr h="147616">
                <a:tc>
                  <a:txBody>
                    <a:bodyPr/>
                    <a:lstStyle/>
                    <a:p>
                      <a:pPr>
                        <a:lnSpc>
                          <a:spcPct val="115000"/>
                        </a:lnSpc>
                        <a:spcAft>
                          <a:spcPts val="0"/>
                        </a:spcAft>
                      </a:pPr>
                      <a:r>
                        <a:rPr lang="en-US" sz="1100">
                          <a:effectLst/>
                        </a:rPr>
                        <a:t>Patient-reported outcome</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13"/>
                  </a:ext>
                </a:extLst>
              </a:tr>
              <a:tr h="829388">
                <a:tc>
                  <a:txBody>
                    <a:bodyPr/>
                    <a:lstStyle/>
                    <a:p>
                      <a:pPr>
                        <a:lnSpc>
                          <a:spcPct val="115000"/>
                        </a:lnSpc>
                        <a:spcAft>
                          <a:spcPts val="0"/>
                        </a:spcAft>
                      </a:pPr>
                      <a:r>
                        <a:rPr lang="en-GB" sz="1100">
                          <a:effectLst/>
                        </a:rPr>
                        <a:t>Depression/Anxiety level</a:t>
                      </a:r>
                      <a:r>
                        <a:rPr lang="en-GB" sz="1100" baseline="30000">
                          <a:effectLst/>
                        </a:rPr>
                        <a:t>$</a:t>
                      </a:r>
                      <a:endParaRPr lang="fr-BE" sz="1100">
                        <a:effectLst/>
                      </a:endParaRPr>
                    </a:p>
                    <a:p>
                      <a:pPr marL="342900" lvl="0" indent="-342900">
                        <a:lnSpc>
                          <a:spcPct val="115000"/>
                        </a:lnSpc>
                        <a:spcAft>
                          <a:spcPts val="0"/>
                        </a:spcAft>
                        <a:buFont typeface="Calibri"/>
                        <a:buChar char="-"/>
                      </a:pPr>
                      <a:r>
                        <a:rPr lang="en-GB" sz="1100">
                          <a:effectLst/>
                        </a:rPr>
                        <a:t>No</a:t>
                      </a:r>
                      <a:endParaRPr lang="fr-BE" sz="1100">
                        <a:effectLst/>
                      </a:endParaRPr>
                    </a:p>
                    <a:p>
                      <a:pPr marL="342900" lvl="0" indent="-342900">
                        <a:lnSpc>
                          <a:spcPct val="115000"/>
                        </a:lnSpc>
                        <a:spcAft>
                          <a:spcPts val="0"/>
                        </a:spcAft>
                        <a:buFont typeface="Calibri"/>
                        <a:buChar char="-"/>
                      </a:pPr>
                      <a:r>
                        <a:rPr lang="en-GB" sz="1100">
                          <a:effectLst/>
                        </a:rPr>
                        <a:t>Slightly </a:t>
                      </a:r>
                      <a:endParaRPr lang="fr-BE" sz="1100">
                        <a:effectLst/>
                      </a:endParaRPr>
                    </a:p>
                    <a:p>
                      <a:pPr marL="342900" lvl="0" indent="-342900">
                        <a:lnSpc>
                          <a:spcPct val="115000"/>
                        </a:lnSpc>
                        <a:spcAft>
                          <a:spcPts val="0"/>
                        </a:spcAft>
                        <a:buFont typeface="Calibri"/>
                        <a:buChar char="-"/>
                      </a:pPr>
                      <a:r>
                        <a:rPr lang="en-GB" sz="1100">
                          <a:effectLst/>
                        </a:rPr>
                        <a:t>Moderately </a:t>
                      </a:r>
                      <a:endParaRPr lang="fr-BE" sz="1100">
                        <a:effectLst/>
                      </a:endParaRPr>
                    </a:p>
                    <a:p>
                      <a:pPr marL="342900" lvl="0" indent="-342900">
                        <a:lnSpc>
                          <a:spcPct val="115000"/>
                        </a:lnSpc>
                        <a:spcAft>
                          <a:spcPts val="0"/>
                        </a:spcAft>
                        <a:buFont typeface="Calibri"/>
                        <a:buChar char="-"/>
                      </a:pPr>
                      <a:r>
                        <a:rPr lang="en-US" sz="1100">
                          <a:effectLst/>
                        </a:rPr>
                        <a:t>Severely/ extremely</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 </a:t>
                      </a:r>
                      <a:endParaRPr lang="fr-BE" sz="1100">
                        <a:effectLst/>
                      </a:endParaRPr>
                    </a:p>
                    <a:p>
                      <a:pPr algn="ctr">
                        <a:lnSpc>
                          <a:spcPct val="115000"/>
                        </a:lnSpc>
                        <a:spcAft>
                          <a:spcPts val="0"/>
                        </a:spcAft>
                      </a:pPr>
                      <a:r>
                        <a:rPr lang="en-US" sz="1100">
                          <a:effectLst/>
                        </a:rPr>
                        <a:t>1</a:t>
                      </a:r>
                      <a:endParaRPr lang="fr-BE" sz="1100">
                        <a:effectLst/>
                      </a:endParaRPr>
                    </a:p>
                    <a:p>
                      <a:pPr algn="ctr">
                        <a:lnSpc>
                          <a:spcPct val="115000"/>
                        </a:lnSpc>
                        <a:spcAft>
                          <a:spcPts val="0"/>
                        </a:spcAft>
                      </a:pPr>
                      <a:r>
                        <a:rPr lang="en-US" sz="1100">
                          <a:effectLst/>
                        </a:rPr>
                        <a:t>0.83 [0.42; 1.53]</a:t>
                      </a:r>
                      <a:endParaRPr lang="fr-BE" sz="1100">
                        <a:effectLst/>
                      </a:endParaRPr>
                    </a:p>
                    <a:p>
                      <a:pPr algn="ctr">
                        <a:lnSpc>
                          <a:spcPct val="115000"/>
                        </a:lnSpc>
                        <a:spcAft>
                          <a:spcPts val="0"/>
                        </a:spcAft>
                      </a:pPr>
                      <a:r>
                        <a:rPr lang="en-US" sz="1100">
                          <a:effectLst/>
                        </a:rPr>
                        <a:t>0.82 [0.39; 1.57]</a:t>
                      </a:r>
                      <a:endParaRPr lang="fr-BE" sz="1100">
                        <a:effectLst/>
                      </a:endParaRPr>
                    </a:p>
                    <a:p>
                      <a:pPr algn="ctr">
                        <a:lnSpc>
                          <a:spcPct val="115000"/>
                        </a:lnSpc>
                        <a:spcAft>
                          <a:spcPts val="0"/>
                        </a:spcAft>
                      </a:pPr>
                      <a:r>
                        <a:rPr lang="en-US" sz="1100">
                          <a:effectLst/>
                        </a:rPr>
                        <a:t>1.71 [0.77; 3.42]</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 </a:t>
                      </a:r>
                      <a:endParaRPr lang="fr-BE" sz="1100">
                        <a:effectLst/>
                      </a:endParaRPr>
                    </a:p>
                    <a:p>
                      <a:pPr algn="ctr">
                        <a:lnSpc>
                          <a:spcPct val="115000"/>
                        </a:lnSpc>
                        <a:spcAft>
                          <a:spcPts val="0"/>
                        </a:spcAft>
                      </a:pPr>
                      <a:r>
                        <a:rPr lang="en-US" sz="1100">
                          <a:effectLst/>
                        </a:rPr>
                        <a:t> </a:t>
                      </a:r>
                      <a:endParaRPr lang="fr-BE" sz="1100">
                        <a:effectLst/>
                      </a:endParaRPr>
                    </a:p>
                    <a:p>
                      <a:pPr algn="ctr">
                        <a:lnSpc>
                          <a:spcPct val="115000"/>
                        </a:lnSpc>
                        <a:spcAft>
                          <a:spcPts val="0"/>
                        </a:spcAft>
                      </a:pPr>
                      <a:r>
                        <a:rPr lang="en-US" sz="1100">
                          <a:effectLst/>
                        </a:rPr>
                        <a:t>0.577</a:t>
                      </a:r>
                      <a:endParaRPr lang="fr-BE" sz="1100">
                        <a:effectLst/>
                      </a:endParaRPr>
                    </a:p>
                    <a:p>
                      <a:pPr algn="ctr">
                        <a:lnSpc>
                          <a:spcPct val="115000"/>
                        </a:lnSpc>
                        <a:spcAft>
                          <a:spcPts val="0"/>
                        </a:spcAft>
                      </a:pPr>
                      <a:r>
                        <a:rPr lang="en-US" sz="1100">
                          <a:effectLst/>
                        </a:rPr>
                        <a:t>0.577</a:t>
                      </a:r>
                      <a:endParaRPr lang="fr-BE" sz="1100">
                        <a:effectLst/>
                      </a:endParaRPr>
                    </a:p>
                    <a:p>
                      <a:pPr algn="ctr">
                        <a:lnSpc>
                          <a:spcPct val="115000"/>
                        </a:lnSpc>
                        <a:spcAft>
                          <a:spcPts val="0"/>
                        </a:spcAft>
                      </a:pPr>
                      <a:r>
                        <a:rPr lang="en-US" sz="1100">
                          <a:effectLst/>
                        </a:rPr>
                        <a:t>0.153</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14"/>
                  </a:ext>
                </a:extLst>
              </a:tr>
              <a:tr h="147616">
                <a:tc>
                  <a:txBody>
                    <a:bodyPr/>
                    <a:lstStyle/>
                    <a:p>
                      <a:pPr>
                        <a:lnSpc>
                          <a:spcPct val="115000"/>
                        </a:lnSpc>
                        <a:spcAft>
                          <a:spcPts val="0"/>
                        </a:spcAft>
                      </a:pPr>
                      <a:r>
                        <a:rPr lang="en-US" sz="1100">
                          <a:effectLst/>
                        </a:rPr>
                        <a:t>Comorbidities at baseline</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15"/>
                  </a:ext>
                </a:extLst>
              </a:tr>
              <a:tr h="147616">
                <a:tc>
                  <a:txBody>
                    <a:bodyPr/>
                    <a:lstStyle/>
                    <a:p>
                      <a:pPr>
                        <a:lnSpc>
                          <a:spcPct val="115000"/>
                        </a:lnSpc>
                        <a:spcAft>
                          <a:spcPts val="0"/>
                        </a:spcAft>
                      </a:pPr>
                      <a:r>
                        <a:rPr lang="en-US" sz="1100">
                          <a:effectLst/>
                        </a:rPr>
                        <a:t>Charlson Comorbidity Index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0.97 [0.87; 1.07]</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0.545</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16"/>
                  </a:ext>
                </a:extLst>
              </a:tr>
              <a:tr h="147616">
                <a:tc>
                  <a:txBody>
                    <a:bodyPr/>
                    <a:lstStyle/>
                    <a:p>
                      <a:pPr>
                        <a:lnSpc>
                          <a:spcPct val="115000"/>
                        </a:lnSpc>
                        <a:spcAft>
                          <a:spcPts val="0"/>
                        </a:spcAft>
                      </a:pPr>
                      <a:r>
                        <a:rPr lang="en-US" sz="1100">
                          <a:effectLst/>
                        </a:rPr>
                        <a:t>Depression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2.05 [1.09; 3.64]</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0.019</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17"/>
                  </a:ext>
                </a:extLst>
              </a:tr>
              <a:tr h="147616">
                <a:tc>
                  <a:txBody>
                    <a:bodyPr/>
                    <a:lstStyle/>
                    <a:p>
                      <a:pPr>
                        <a:lnSpc>
                          <a:spcPct val="115000"/>
                        </a:lnSpc>
                        <a:spcAft>
                          <a:spcPts val="0"/>
                        </a:spcAft>
                      </a:pPr>
                      <a:r>
                        <a:rPr lang="en-GB" sz="1100">
                          <a:effectLst/>
                        </a:rPr>
                        <a:t>Dementia</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2.89 [1.48; 5.25]</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0.001</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18"/>
                  </a:ext>
                </a:extLst>
              </a:tr>
              <a:tr h="147616">
                <a:tc>
                  <a:txBody>
                    <a:bodyPr/>
                    <a:lstStyle/>
                    <a:p>
                      <a:pPr>
                        <a:lnSpc>
                          <a:spcPct val="115000"/>
                        </a:lnSpc>
                        <a:spcAft>
                          <a:spcPts val="0"/>
                        </a:spcAft>
                      </a:pPr>
                      <a:r>
                        <a:rPr lang="en-GB" sz="1100">
                          <a:effectLst/>
                        </a:rPr>
                        <a:t>Bipolar or psychotic disorder</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1.26 [0.07; 6.39]</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0.824</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19"/>
                  </a:ext>
                </a:extLst>
              </a:tr>
              <a:tr h="147616">
                <a:tc>
                  <a:txBody>
                    <a:bodyPr/>
                    <a:lstStyle/>
                    <a:p>
                      <a:pPr>
                        <a:lnSpc>
                          <a:spcPct val="115000"/>
                        </a:lnSpc>
                        <a:spcAft>
                          <a:spcPts val="0"/>
                        </a:spcAft>
                      </a:pPr>
                      <a:r>
                        <a:rPr lang="en-US" sz="1100">
                          <a:effectLst/>
                        </a:rPr>
                        <a:t>Extrapyramidal syndrome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1.60 [0.76; 3.04]</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0.178</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20"/>
                  </a:ext>
                </a:extLst>
              </a:tr>
              <a:tr h="147616">
                <a:tc>
                  <a:txBody>
                    <a:bodyPr/>
                    <a:lstStyle/>
                    <a:p>
                      <a:pPr>
                        <a:lnSpc>
                          <a:spcPct val="115000"/>
                        </a:lnSpc>
                        <a:spcAft>
                          <a:spcPts val="0"/>
                        </a:spcAft>
                      </a:pPr>
                      <a:r>
                        <a:rPr lang="en-GB" sz="1100">
                          <a:effectLst/>
                        </a:rPr>
                        <a:t>Fall(s) in the past 12 months</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1.97 [1.28; 3.07]</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0.002</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21"/>
                  </a:ext>
                </a:extLst>
              </a:tr>
              <a:tr h="147616">
                <a:tc>
                  <a:txBody>
                    <a:bodyPr/>
                    <a:lstStyle/>
                    <a:p>
                      <a:pPr>
                        <a:lnSpc>
                          <a:spcPct val="115000"/>
                        </a:lnSpc>
                        <a:spcAft>
                          <a:spcPts val="0"/>
                        </a:spcAft>
                      </a:pPr>
                      <a:r>
                        <a:rPr lang="en-US" sz="1100">
                          <a:effectLst/>
                        </a:rPr>
                        <a:t>Major fracture</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1.44 [0.87; 2.31]</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0.142</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22"/>
                  </a:ext>
                </a:extLst>
              </a:tr>
              <a:tr h="147616">
                <a:tc>
                  <a:txBody>
                    <a:bodyPr/>
                    <a:lstStyle/>
                    <a:p>
                      <a:pPr>
                        <a:lnSpc>
                          <a:spcPct val="115000"/>
                        </a:lnSpc>
                        <a:spcAft>
                          <a:spcPts val="0"/>
                        </a:spcAft>
                      </a:pPr>
                      <a:r>
                        <a:rPr lang="en-US" sz="1100">
                          <a:effectLst/>
                        </a:rPr>
                        <a:t>COPD</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0.42 [0.19; 0.83]</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0.022</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23"/>
                  </a:ext>
                </a:extLst>
              </a:tr>
              <a:tr h="147616">
                <a:tc>
                  <a:txBody>
                    <a:bodyPr/>
                    <a:lstStyle/>
                    <a:p>
                      <a:pPr>
                        <a:lnSpc>
                          <a:spcPct val="115000"/>
                        </a:lnSpc>
                        <a:spcAft>
                          <a:spcPts val="0"/>
                        </a:spcAft>
                      </a:pPr>
                      <a:r>
                        <a:rPr lang="en-US" sz="1100">
                          <a:effectLst/>
                        </a:rPr>
                        <a:t>Diabetes mellitus</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0.64 [0.37; 1.04]</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0.083</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24"/>
                  </a:ext>
                </a:extLst>
              </a:tr>
              <a:tr h="147616">
                <a:tc>
                  <a:txBody>
                    <a:bodyPr/>
                    <a:lstStyle/>
                    <a:p>
                      <a:pPr>
                        <a:lnSpc>
                          <a:spcPct val="115000"/>
                        </a:lnSpc>
                        <a:spcAft>
                          <a:spcPts val="0"/>
                        </a:spcAft>
                      </a:pPr>
                      <a:r>
                        <a:rPr lang="en-US" sz="1100">
                          <a:effectLst/>
                        </a:rPr>
                        <a:t>Chronic kidney disease</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0.86[0.51; 1.40]</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0.564</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25"/>
                  </a:ext>
                </a:extLst>
              </a:tr>
              <a:tr h="147616">
                <a:tc>
                  <a:txBody>
                    <a:bodyPr/>
                    <a:lstStyle/>
                    <a:p>
                      <a:pPr>
                        <a:lnSpc>
                          <a:spcPct val="115000"/>
                        </a:lnSpc>
                        <a:spcAft>
                          <a:spcPts val="0"/>
                        </a:spcAft>
                      </a:pPr>
                      <a:r>
                        <a:rPr lang="en-US" sz="1100">
                          <a:effectLst/>
                        </a:rPr>
                        <a:t>Chronic heart disease</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0.60 [0.32; 1.04]</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0.084</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26"/>
                  </a:ext>
                </a:extLst>
              </a:tr>
              <a:tr h="147616">
                <a:tc>
                  <a:txBody>
                    <a:bodyPr/>
                    <a:lstStyle/>
                    <a:p>
                      <a:pPr>
                        <a:lnSpc>
                          <a:spcPct val="115000"/>
                        </a:lnSpc>
                        <a:spcAft>
                          <a:spcPts val="0"/>
                        </a:spcAft>
                      </a:pPr>
                      <a:r>
                        <a:rPr lang="en-US" sz="1100">
                          <a:effectLst/>
                        </a:rPr>
                        <a:t>Chronic liver disease</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0.25 [0.01; 1.15]</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0.172</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27"/>
                  </a:ext>
                </a:extLst>
              </a:tr>
              <a:tr h="147616">
                <a:tc>
                  <a:txBody>
                    <a:bodyPr/>
                    <a:lstStyle/>
                    <a:p>
                      <a:pPr>
                        <a:lnSpc>
                          <a:spcPct val="115000"/>
                        </a:lnSpc>
                        <a:spcAft>
                          <a:spcPts val="0"/>
                        </a:spcAft>
                      </a:pPr>
                      <a:r>
                        <a:rPr lang="en-US" sz="1100">
                          <a:effectLst/>
                        </a:rPr>
                        <a:t>Alcohol abuse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0.58 [0.24; 1.18]</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0.169</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28"/>
                  </a:ext>
                </a:extLst>
              </a:tr>
              <a:tr h="147616">
                <a:tc>
                  <a:txBody>
                    <a:bodyPr/>
                    <a:lstStyle/>
                    <a:p>
                      <a:pPr>
                        <a:lnSpc>
                          <a:spcPct val="115000"/>
                        </a:lnSpc>
                        <a:spcAft>
                          <a:spcPts val="0"/>
                        </a:spcAft>
                      </a:pPr>
                      <a:r>
                        <a:rPr lang="en-GB" sz="1100">
                          <a:effectLst/>
                        </a:rPr>
                        <a:t>Tobacco use</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0.69 [0.24; 1.58]</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0.434</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29"/>
                  </a:ext>
                </a:extLst>
              </a:tr>
              <a:tr h="147616">
                <a:tc>
                  <a:txBody>
                    <a:bodyPr/>
                    <a:lstStyle/>
                    <a:p>
                      <a:pPr>
                        <a:lnSpc>
                          <a:spcPct val="115000"/>
                        </a:lnSpc>
                        <a:spcAft>
                          <a:spcPts val="0"/>
                        </a:spcAft>
                      </a:pPr>
                      <a:r>
                        <a:rPr lang="en-US" sz="1100">
                          <a:effectLst/>
                        </a:rPr>
                        <a:t>Medications at baseline</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 </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30"/>
                  </a:ext>
                </a:extLst>
              </a:tr>
              <a:tr h="147616">
                <a:tc>
                  <a:txBody>
                    <a:bodyPr/>
                    <a:lstStyle/>
                    <a:p>
                      <a:pPr>
                        <a:lnSpc>
                          <a:spcPct val="115000"/>
                        </a:lnSpc>
                        <a:spcAft>
                          <a:spcPts val="0"/>
                        </a:spcAft>
                      </a:pPr>
                      <a:r>
                        <a:rPr lang="en-US" sz="1100">
                          <a:effectLst/>
                        </a:rPr>
                        <a:t>Total number without BZRA</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1.00 [0.95; 1.05]</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0.952</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31"/>
                  </a:ext>
                </a:extLst>
              </a:tr>
              <a:tr h="147616">
                <a:tc>
                  <a:txBody>
                    <a:bodyPr/>
                    <a:lstStyle/>
                    <a:p>
                      <a:pPr>
                        <a:lnSpc>
                          <a:spcPct val="115000"/>
                        </a:lnSpc>
                        <a:spcAft>
                          <a:spcPts val="0"/>
                        </a:spcAft>
                      </a:pPr>
                      <a:r>
                        <a:rPr lang="en-US" sz="1100">
                          <a:effectLst/>
                        </a:rPr>
                        <a:t>Antidepressant use</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2.13 [1.34; 3.32]</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0.001</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32"/>
                  </a:ext>
                </a:extLst>
              </a:tr>
              <a:tr h="147616">
                <a:tc>
                  <a:txBody>
                    <a:bodyPr/>
                    <a:lstStyle/>
                    <a:p>
                      <a:pPr>
                        <a:lnSpc>
                          <a:spcPct val="115000"/>
                        </a:lnSpc>
                        <a:spcAft>
                          <a:spcPts val="0"/>
                        </a:spcAft>
                      </a:pPr>
                      <a:r>
                        <a:rPr lang="en-US" sz="1100">
                          <a:effectLst/>
                        </a:rPr>
                        <a:t>Antipsychotic use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0.96 [0.29; 2.40]</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0.944</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33"/>
                  </a:ext>
                </a:extLst>
              </a:tr>
              <a:tr h="147616">
                <a:tc>
                  <a:txBody>
                    <a:bodyPr/>
                    <a:lstStyle/>
                    <a:p>
                      <a:pPr>
                        <a:lnSpc>
                          <a:spcPct val="115000"/>
                        </a:lnSpc>
                        <a:spcAft>
                          <a:spcPts val="0"/>
                        </a:spcAft>
                      </a:pPr>
                      <a:r>
                        <a:rPr lang="en-US" sz="1100">
                          <a:effectLst/>
                        </a:rPr>
                        <a:t>Antiepileptic use</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1.76 [1.00; 2.96]</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0.040</a:t>
                      </a:r>
                      <a:endParaRPr lang="fr-BE" sz="1100">
                        <a:effectLst/>
                        <a:latin typeface="Calibri"/>
                        <a:ea typeface="Calibri"/>
                        <a:cs typeface="Times New Roman"/>
                      </a:endParaRPr>
                    </a:p>
                  </a:txBody>
                  <a:tcPr marL="40251" marR="40251" marT="0" marB="0"/>
                </a:tc>
                <a:extLst>
                  <a:ext uri="{0D108BD9-81ED-4DB2-BD59-A6C34878D82A}">
                    <a16:rowId xmlns:a16="http://schemas.microsoft.com/office/drawing/2014/main" val="10034"/>
                  </a:ext>
                </a:extLst>
              </a:tr>
              <a:tr h="147616">
                <a:tc>
                  <a:txBody>
                    <a:bodyPr/>
                    <a:lstStyle/>
                    <a:p>
                      <a:pPr>
                        <a:lnSpc>
                          <a:spcPct val="115000"/>
                        </a:lnSpc>
                        <a:spcAft>
                          <a:spcPts val="0"/>
                        </a:spcAft>
                      </a:pPr>
                      <a:r>
                        <a:rPr lang="en-US" sz="1100">
                          <a:effectLst/>
                        </a:rPr>
                        <a:t>Opioid use </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a:effectLst/>
                        </a:rPr>
                        <a:t>1.75 [1.01; 2.89]</a:t>
                      </a:r>
                      <a:endParaRPr lang="fr-BE" sz="11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100" dirty="0">
                          <a:effectLst/>
                        </a:rPr>
                        <a:t>0.036</a:t>
                      </a:r>
                      <a:endParaRPr lang="fr-BE" sz="1100" dirty="0">
                        <a:effectLst/>
                        <a:latin typeface="Calibri"/>
                        <a:ea typeface="Calibri"/>
                        <a:cs typeface="Times New Roman"/>
                      </a:endParaRPr>
                    </a:p>
                  </a:txBody>
                  <a:tcPr marL="40251" marR="40251" marT="0" marB="0"/>
                </a:tc>
                <a:extLst>
                  <a:ext uri="{0D108BD9-81ED-4DB2-BD59-A6C34878D82A}">
                    <a16:rowId xmlns:a16="http://schemas.microsoft.com/office/drawing/2014/main" val="10035"/>
                  </a:ext>
                </a:extLst>
              </a:tr>
            </a:tbl>
          </a:graphicData>
        </a:graphic>
      </p:graphicFrame>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21</a:t>
            </a:fld>
            <a:endParaRPr lang="en-US"/>
          </a:p>
        </p:txBody>
      </p:sp>
    </p:spTree>
    <p:extLst>
      <p:ext uri="{BB962C8B-B14F-4D97-AF65-F5344CB8AC3E}">
        <p14:creationId xmlns:p14="http://schemas.microsoft.com/office/powerpoint/2010/main" val="3924234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041999038"/>
              </p:ext>
            </p:extLst>
          </p:nvPr>
        </p:nvGraphicFramePr>
        <p:xfrm>
          <a:off x="899591" y="116632"/>
          <a:ext cx="7344817" cy="6293306"/>
        </p:xfrm>
        <a:graphic>
          <a:graphicData uri="http://schemas.openxmlformats.org/drawingml/2006/table">
            <a:tbl>
              <a:tblPr firstRow="1" firstCol="1" bandRow="1">
                <a:tableStyleId>{5C22544A-7EE6-4342-B048-85BDC9FD1C3A}</a:tableStyleId>
              </a:tblPr>
              <a:tblGrid>
                <a:gridCol w="3737305">
                  <a:extLst>
                    <a:ext uri="{9D8B030D-6E8A-4147-A177-3AD203B41FA5}">
                      <a16:colId xmlns:a16="http://schemas.microsoft.com/office/drawing/2014/main" val="20000"/>
                    </a:ext>
                  </a:extLst>
                </a:gridCol>
                <a:gridCol w="2001215">
                  <a:extLst>
                    <a:ext uri="{9D8B030D-6E8A-4147-A177-3AD203B41FA5}">
                      <a16:colId xmlns:a16="http://schemas.microsoft.com/office/drawing/2014/main" val="20001"/>
                    </a:ext>
                  </a:extLst>
                </a:gridCol>
                <a:gridCol w="1606297">
                  <a:extLst>
                    <a:ext uri="{9D8B030D-6E8A-4147-A177-3AD203B41FA5}">
                      <a16:colId xmlns:a16="http://schemas.microsoft.com/office/drawing/2014/main" val="20002"/>
                    </a:ext>
                  </a:extLst>
                </a:gridCol>
              </a:tblGrid>
              <a:tr h="113149">
                <a:tc>
                  <a:txBody>
                    <a:bodyPr/>
                    <a:lstStyle/>
                    <a:p>
                      <a:pPr>
                        <a:lnSpc>
                          <a:spcPct val="115000"/>
                        </a:lnSpc>
                        <a:spcAft>
                          <a:spcPts val="0"/>
                        </a:spcAft>
                      </a:pPr>
                      <a:r>
                        <a:rPr lang="en-US" sz="1400" dirty="0">
                          <a:effectLst/>
                        </a:rPr>
                        <a:t> </a:t>
                      </a:r>
                      <a:endParaRPr lang="fr-BE" sz="1400" dirty="0">
                        <a:effectLst/>
                        <a:latin typeface="Calibri"/>
                        <a:ea typeface="Calibri"/>
                        <a:cs typeface="Times New Roman"/>
                      </a:endParaRPr>
                    </a:p>
                  </a:txBody>
                  <a:tcPr marL="40251" marR="40251" marT="0" marB="0"/>
                </a:tc>
                <a:tc gridSpan="2">
                  <a:txBody>
                    <a:bodyPr/>
                    <a:lstStyle/>
                    <a:p>
                      <a:pPr algn="ctr">
                        <a:lnSpc>
                          <a:spcPct val="115000"/>
                        </a:lnSpc>
                        <a:spcAft>
                          <a:spcPts val="0"/>
                        </a:spcAft>
                      </a:pPr>
                      <a:r>
                        <a:rPr lang="en-US" sz="1400" dirty="0">
                          <a:effectLst/>
                        </a:rPr>
                        <a:t>Multivariable analysis</a:t>
                      </a:r>
                      <a:endParaRPr lang="fr-BE" sz="1400" dirty="0">
                        <a:effectLst/>
                        <a:latin typeface="Calibri"/>
                        <a:ea typeface="Calibri"/>
                        <a:cs typeface="Times New Roman"/>
                      </a:endParaRPr>
                    </a:p>
                  </a:txBody>
                  <a:tcPr marL="40251" marR="40251" marT="0" marB="0"/>
                </a:tc>
                <a:tc hMerge="1">
                  <a:txBody>
                    <a:bodyPr/>
                    <a:lstStyle/>
                    <a:p>
                      <a:endParaRPr lang="fr-BE"/>
                    </a:p>
                  </a:txBody>
                  <a:tcPr/>
                </a:tc>
                <a:extLst>
                  <a:ext uri="{0D108BD9-81ED-4DB2-BD59-A6C34878D82A}">
                    <a16:rowId xmlns:a16="http://schemas.microsoft.com/office/drawing/2014/main" val="10000"/>
                  </a:ext>
                </a:extLst>
              </a:tr>
              <a:tr h="113149">
                <a:tc>
                  <a:txBody>
                    <a:bodyPr/>
                    <a:lstStyle/>
                    <a:p>
                      <a:pPr>
                        <a:lnSpc>
                          <a:spcPct val="115000"/>
                        </a:lnSpc>
                        <a:spcAft>
                          <a:spcPts val="0"/>
                        </a:spcAft>
                      </a:pPr>
                      <a:r>
                        <a:rPr lang="en-US" sz="1400">
                          <a:effectLst/>
                        </a:rPr>
                        <a:t> </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OR [95CI]</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pvalue</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01"/>
                  </a:ext>
                </a:extLst>
              </a:tr>
              <a:tr h="113149">
                <a:tc>
                  <a:txBody>
                    <a:bodyPr/>
                    <a:lstStyle/>
                    <a:p>
                      <a:pPr>
                        <a:lnSpc>
                          <a:spcPct val="115000"/>
                        </a:lnSpc>
                        <a:spcAft>
                          <a:spcPts val="0"/>
                        </a:spcAft>
                      </a:pPr>
                      <a:r>
                        <a:rPr lang="en-GB" sz="1400">
                          <a:effectLst/>
                        </a:rPr>
                        <a:t>General information</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 </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 </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02"/>
                  </a:ext>
                </a:extLst>
              </a:tr>
              <a:tr h="113149">
                <a:tc>
                  <a:txBody>
                    <a:bodyPr/>
                    <a:lstStyle/>
                    <a:p>
                      <a:pPr>
                        <a:lnSpc>
                          <a:spcPct val="115000"/>
                        </a:lnSpc>
                        <a:spcAft>
                          <a:spcPts val="0"/>
                        </a:spcAft>
                      </a:pPr>
                      <a:r>
                        <a:rPr lang="en-US" sz="1400">
                          <a:effectLst/>
                        </a:rPr>
                        <a:t>Age </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1.00 [0.97; 1.04]</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0.807</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03"/>
                  </a:ext>
                </a:extLst>
              </a:tr>
              <a:tr h="113149">
                <a:tc>
                  <a:txBody>
                    <a:bodyPr/>
                    <a:lstStyle/>
                    <a:p>
                      <a:pPr>
                        <a:lnSpc>
                          <a:spcPct val="115000"/>
                        </a:lnSpc>
                        <a:spcAft>
                          <a:spcPts val="0"/>
                        </a:spcAft>
                      </a:pPr>
                      <a:r>
                        <a:rPr lang="en-US" sz="1400">
                          <a:effectLst/>
                        </a:rPr>
                        <a:t>Male sex</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0.87 [0.54; 1.40]</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0.557</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04"/>
                  </a:ext>
                </a:extLst>
              </a:tr>
              <a:tr h="113149">
                <a:tc>
                  <a:txBody>
                    <a:bodyPr/>
                    <a:lstStyle/>
                    <a:p>
                      <a:pPr>
                        <a:lnSpc>
                          <a:spcPct val="115000"/>
                        </a:lnSpc>
                        <a:spcAft>
                          <a:spcPts val="0"/>
                        </a:spcAft>
                      </a:pPr>
                      <a:r>
                        <a:rPr lang="en-US" sz="1400">
                          <a:effectLst/>
                        </a:rPr>
                        <a:t>Not-independently living</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1.36 [0.77; 2.33]</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0.270</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05"/>
                  </a:ext>
                </a:extLst>
              </a:tr>
              <a:tr h="113149">
                <a:tc>
                  <a:txBody>
                    <a:bodyPr/>
                    <a:lstStyle/>
                    <a:p>
                      <a:pPr>
                        <a:lnSpc>
                          <a:spcPct val="115000"/>
                        </a:lnSpc>
                        <a:spcAft>
                          <a:spcPts val="0"/>
                        </a:spcAft>
                      </a:pPr>
                      <a:r>
                        <a:rPr lang="en-US" sz="1400" dirty="0">
                          <a:effectLst/>
                        </a:rPr>
                        <a:t>Intervention arm</a:t>
                      </a:r>
                      <a:endParaRPr lang="fr-BE" sz="1400" dirty="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1.45 [0.93; 2.29]</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0.106</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06"/>
                  </a:ext>
                </a:extLst>
              </a:tr>
              <a:tr h="113149">
                <a:tc>
                  <a:txBody>
                    <a:bodyPr/>
                    <a:lstStyle/>
                    <a:p>
                      <a:pPr>
                        <a:lnSpc>
                          <a:spcPct val="115000"/>
                        </a:lnSpc>
                        <a:spcAft>
                          <a:spcPts val="0"/>
                        </a:spcAft>
                      </a:pPr>
                      <a:r>
                        <a:rPr lang="en-US" sz="1400">
                          <a:effectLst/>
                        </a:rPr>
                        <a:t>Patient-reported outcome</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 </a:t>
                      </a:r>
                      <a:endParaRPr lang="fr-BE" sz="1400">
                        <a:effectLst/>
                        <a:latin typeface="Calibri"/>
                        <a:ea typeface="Calibri"/>
                        <a:cs typeface="Times New Roman"/>
                      </a:endParaRPr>
                    </a:p>
                  </a:txBody>
                  <a:tcPr marL="40251" marR="40251" marT="0" marB="0"/>
                </a:tc>
                <a:tc>
                  <a:txBody>
                    <a:bodyPr/>
                    <a:lstStyle/>
                    <a:p>
                      <a:pPr>
                        <a:lnSpc>
                          <a:spcPct val="115000"/>
                        </a:lnSpc>
                        <a:spcAft>
                          <a:spcPts val="0"/>
                        </a:spcAft>
                      </a:pPr>
                      <a:r>
                        <a:rPr lang="en-US" sz="1400">
                          <a:effectLst/>
                        </a:rPr>
                        <a:t> </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07"/>
                  </a:ext>
                </a:extLst>
              </a:tr>
              <a:tr h="565745">
                <a:tc>
                  <a:txBody>
                    <a:bodyPr/>
                    <a:lstStyle/>
                    <a:p>
                      <a:pPr>
                        <a:lnSpc>
                          <a:spcPct val="115000"/>
                        </a:lnSpc>
                        <a:spcAft>
                          <a:spcPts val="0"/>
                        </a:spcAft>
                      </a:pPr>
                      <a:r>
                        <a:rPr lang="en-GB" sz="1400">
                          <a:effectLst/>
                        </a:rPr>
                        <a:t>Depression/Anxiety level</a:t>
                      </a:r>
                      <a:r>
                        <a:rPr lang="en-GB" sz="1400" baseline="30000">
                          <a:effectLst/>
                        </a:rPr>
                        <a:t>$</a:t>
                      </a:r>
                      <a:endParaRPr lang="fr-BE" sz="1400">
                        <a:effectLst/>
                      </a:endParaRPr>
                    </a:p>
                    <a:p>
                      <a:pPr marL="342900" lvl="0" indent="-342900">
                        <a:lnSpc>
                          <a:spcPct val="115000"/>
                        </a:lnSpc>
                        <a:spcAft>
                          <a:spcPts val="0"/>
                        </a:spcAft>
                        <a:buFont typeface="Calibri"/>
                        <a:buChar char="-"/>
                      </a:pPr>
                      <a:r>
                        <a:rPr lang="en-GB" sz="1400">
                          <a:effectLst/>
                        </a:rPr>
                        <a:t>No</a:t>
                      </a:r>
                      <a:endParaRPr lang="fr-BE" sz="1400">
                        <a:effectLst/>
                      </a:endParaRPr>
                    </a:p>
                    <a:p>
                      <a:pPr marL="342900" lvl="0" indent="-342900">
                        <a:lnSpc>
                          <a:spcPct val="115000"/>
                        </a:lnSpc>
                        <a:spcAft>
                          <a:spcPts val="0"/>
                        </a:spcAft>
                        <a:buFont typeface="Calibri"/>
                        <a:buChar char="-"/>
                      </a:pPr>
                      <a:r>
                        <a:rPr lang="en-GB" sz="1400">
                          <a:effectLst/>
                        </a:rPr>
                        <a:t>Slightly </a:t>
                      </a:r>
                      <a:endParaRPr lang="fr-BE" sz="1400">
                        <a:effectLst/>
                      </a:endParaRPr>
                    </a:p>
                    <a:p>
                      <a:pPr marL="342900" lvl="0" indent="-342900">
                        <a:lnSpc>
                          <a:spcPct val="115000"/>
                        </a:lnSpc>
                        <a:spcAft>
                          <a:spcPts val="0"/>
                        </a:spcAft>
                        <a:buFont typeface="Calibri"/>
                        <a:buChar char="-"/>
                      </a:pPr>
                      <a:r>
                        <a:rPr lang="en-GB" sz="1400">
                          <a:effectLst/>
                        </a:rPr>
                        <a:t>Moderately </a:t>
                      </a:r>
                      <a:endParaRPr lang="fr-BE" sz="1400">
                        <a:effectLst/>
                      </a:endParaRPr>
                    </a:p>
                    <a:p>
                      <a:pPr marL="342900" lvl="0" indent="-342900">
                        <a:lnSpc>
                          <a:spcPct val="115000"/>
                        </a:lnSpc>
                        <a:spcAft>
                          <a:spcPts val="0"/>
                        </a:spcAft>
                        <a:buFont typeface="Calibri"/>
                        <a:buChar char="-"/>
                      </a:pPr>
                      <a:r>
                        <a:rPr lang="en-US" sz="1400">
                          <a:effectLst/>
                        </a:rPr>
                        <a:t>Severely/ extremely</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 </a:t>
                      </a:r>
                      <a:endParaRPr lang="fr-BE" sz="1400">
                        <a:effectLst/>
                      </a:endParaRPr>
                    </a:p>
                    <a:p>
                      <a:pPr algn="ctr">
                        <a:lnSpc>
                          <a:spcPct val="115000"/>
                        </a:lnSpc>
                        <a:spcAft>
                          <a:spcPts val="0"/>
                        </a:spcAft>
                      </a:pPr>
                      <a:r>
                        <a:rPr lang="en-GB" sz="1400">
                          <a:effectLst/>
                        </a:rPr>
                        <a:t>1</a:t>
                      </a:r>
                      <a:endParaRPr lang="fr-BE" sz="1400">
                        <a:effectLst/>
                      </a:endParaRPr>
                    </a:p>
                    <a:p>
                      <a:pPr algn="ctr">
                        <a:lnSpc>
                          <a:spcPct val="115000"/>
                        </a:lnSpc>
                        <a:spcAft>
                          <a:spcPts val="0"/>
                        </a:spcAft>
                      </a:pPr>
                      <a:r>
                        <a:rPr lang="en-GB" sz="1400">
                          <a:effectLst/>
                        </a:rPr>
                        <a:t>0.70 [0.34; 1.30]</a:t>
                      </a:r>
                      <a:endParaRPr lang="fr-BE" sz="1400">
                        <a:effectLst/>
                      </a:endParaRPr>
                    </a:p>
                    <a:p>
                      <a:pPr algn="ctr">
                        <a:lnSpc>
                          <a:spcPct val="115000"/>
                        </a:lnSpc>
                        <a:spcAft>
                          <a:spcPts val="0"/>
                        </a:spcAft>
                      </a:pPr>
                      <a:r>
                        <a:rPr lang="en-GB" sz="1400">
                          <a:effectLst/>
                        </a:rPr>
                        <a:t>0.67 [0.31; 1.31]</a:t>
                      </a:r>
                      <a:endParaRPr lang="fr-BE" sz="1400">
                        <a:effectLst/>
                      </a:endParaRPr>
                    </a:p>
                    <a:p>
                      <a:pPr algn="ctr">
                        <a:lnSpc>
                          <a:spcPct val="115000"/>
                        </a:lnSpc>
                        <a:spcAft>
                          <a:spcPts val="0"/>
                        </a:spcAft>
                      </a:pPr>
                      <a:r>
                        <a:rPr lang="en-GB" sz="1400">
                          <a:effectLst/>
                        </a:rPr>
                        <a:t> 1.08 [0.46; 2.28]</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 </a:t>
                      </a:r>
                      <a:endParaRPr lang="fr-BE" sz="1400">
                        <a:effectLst/>
                      </a:endParaRPr>
                    </a:p>
                    <a:p>
                      <a:pPr algn="ctr">
                        <a:lnSpc>
                          <a:spcPct val="115000"/>
                        </a:lnSpc>
                        <a:spcAft>
                          <a:spcPts val="0"/>
                        </a:spcAft>
                      </a:pPr>
                      <a:r>
                        <a:rPr lang="en-GB" sz="1400">
                          <a:effectLst/>
                        </a:rPr>
                        <a:t> </a:t>
                      </a:r>
                      <a:endParaRPr lang="fr-BE" sz="1400">
                        <a:effectLst/>
                      </a:endParaRPr>
                    </a:p>
                    <a:p>
                      <a:pPr algn="ctr">
                        <a:lnSpc>
                          <a:spcPct val="115000"/>
                        </a:lnSpc>
                        <a:spcAft>
                          <a:spcPts val="0"/>
                        </a:spcAft>
                      </a:pPr>
                      <a:r>
                        <a:rPr lang="en-GB" sz="1400">
                          <a:effectLst/>
                        </a:rPr>
                        <a:t>0.280</a:t>
                      </a:r>
                      <a:endParaRPr lang="fr-BE" sz="1400">
                        <a:effectLst/>
                      </a:endParaRPr>
                    </a:p>
                    <a:p>
                      <a:pPr algn="ctr">
                        <a:lnSpc>
                          <a:spcPct val="115000"/>
                        </a:lnSpc>
                        <a:spcAft>
                          <a:spcPts val="0"/>
                        </a:spcAft>
                      </a:pPr>
                      <a:r>
                        <a:rPr lang="en-GB" sz="1400">
                          <a:effectLst/>
                        </a:rPr>
                        <a:t>0.267</a:t>
                      </a:r>
                      <a:endParaRPr lang="fr-BE" sz="1400">
                        <a:effectLst/>
                      </a:endParaRPr>
                    </a:p>
                    <a:p>
                      <a:pPr algn="ctr">
                        <a:lnSpc>
                          <a:spcPct val="115000"/>
                        </a:lnSpc>
                        <a:spcAft>
                          <a:spcPts val="0"/>
                        </a:spcAft>
                      </a:pPr>
                      <a:r>
                        <a:rPr lang="en-GB" sz="1400">
                          <a:effectLst/>
                        </a:rPr>
                        <a:t>0.844</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08"/>
                  </a:ext>
                </a:extLst>
              </a:tr>
              <a:tr h="113149">
                <a:tc>
                  <a:txBody>
                    <a:bodyPr/>
                    <a:lstStyle/>
                    <a:p>
                      <a:pPr>
                        <a:lnSpc>
                          <a:spcPct val="115000"/>
                        </a:lnSpc>
                        <a:spcAft>
                          <a:spcPts val="0"/>
                        </a:spcAft>
                      </a:pPr>
                      <a:r>
                        <a:rPr lang="en-US" sz="1400">
                          <a:effectLst/>
                        </a:rPr>
                        <a:t>Comorbidities at baseline</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 </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 </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09"/>
                  </a:ext>
                </a:extLst>
              </a:tr>
              <a:tr h="113149">
                <a:tc>
                  <a:txBody>
                    <a:bodyPr/>
                    <a:lstStyle/>
                    <a:p>
                      <a:pPr>
                        <a:lnSpc>
                          <a:spcPct val="115000"/>
                        </a:lnSpc>
                        <a:spcAft>
                          <a:spcPts val="0"/>
                        </a:spcAft>
                      </a:pPr>
                      <a:r>
                        <a:rPr lang="en-US" sz="1400" dirty="0">
                          <a:effectLst/>
                        </a:rPr>
                        <a:t>Extrapyramidal syndrome </a:t>
                      </a:r>
                      <a:endParaRPr lang="fr-BE" sz="1400" dirty="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1.06 [0.48;2.11] </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0.872</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10"/>
                  </a:ext>
                </a:extLst>
              </a:tr>
              <a:tr h="113149">
                <a:tc>
                  <a:txBody>
                    <a:bodyPr/>
                    <a:lstStyle/>
                    <a:p>
                      <a:pPr>
                        <a:lnSpc>
                          <a:spcPct val="115000"/>
                        </a:lnSpc>
                        <a:spcAft>
                          <a:spcPts val="0"/>
                        </a:spcAft>
                      </a:pPr>
                      <a:r>
                        <a:rPr lang="en-GB" sz="1400">
                          <a:effectLst/>
                        </a:rPr>
                        <a:t>Fall(s) in the past 12 months</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1.75 [1.10; 2.78]</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0.018</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11"/>
                  </a:ext>
                </a:extLst>
              </a:tr>
              <a:tr h="113149">
                <a:tc>
                  <a:txBody>
                    <a:bodyPr/>
                    <a:lstStyle/>
                    <a:p>
                      <a:pPr>
                        <a:lnSpc>
                          <a:spcPct val="115000"/>
                        </a:lnSpc>
                        <a:spcAft>
                          <a:spcPts val="0"/>
                        </a:spcAft>
                      </a:pPr>
                      <a:r>
                        <a:rPr lang="en-US" sz="1400">
                          <a:effectLst/>
                        </a:rPr>
                        <a:t>Major fracture</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1.09 [0.63; 1.82]</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0.755</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12"/>
                  </a:ext>
                </a:extLst>
              </a:tr>
              <a:tr h="113149">
                <a:tc>
                  <a:txBody>
                    <a:bodyPr/>
                    <a:lstStyle/>
                    <a:p>
                      <a:pPr>
                        <a:lnSpc>
                          <a:spcPct val="115000"/>
                        </a:lnSpc>
                        <a:spcAft>
                          <a:spcPts val="0"/>
                        </a:spcAft>
                      </a:pPr>
                      <a:r>
                        <a:rPr lang="en-US" sz="1400">
                          <a:effectLst/>
                        </a:rPr>
                        <a:t>COPD</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0.45 [0.20; 0.91]</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0.040</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13"/>
                  </a:ext>
                </a:extLst>
              </a:tr>
              <a:tr h="113149">
                <a:tc>
                  <a:txBody>
                    <a:bodyPr/>
                    <a:lstStyle/>
                    <a:p>
                      <a:pPr>
                        <a:lnSpc>
                          <a:spcPct val="115000"/>
                        </a:lnSpc>
                        <a:spcAft>
                          <a:spcPts val="0"/>
                        </a:spcAft>
                      </a:pPr>
                      <a:r>
                        <a:rPr lang="en-US" sz="1400">
                          <a:effectLst/>
                        </a:rPr>
                        <a:t>Diabetes mellitus</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0.62 [0.37; 1.05]</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0.088</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14"/>
                  </a:ext>
                </a:extLst>
              </a:tr>
              <a:tr h="113149">
                <a:tc>
                  <a:txBody>
                    <a:bodyPr/>
                    <a:lstStyle/>
                    <a:p>
                      <a:pPr>
                        <a:lnSpc>
                          <a:spcPct val="115000"/>
                        </a:lnSpc>
                        <a:spcAft>
                          <a:spcPts val="0"/>
                        </a:spcAft>
                      </a:pPr>
                      <a:r>
                        <a:rPr lang="en-US" sz="1400">
                          <a:effectLst/>
                        </a:rPr>
                        <a:t>Chronic kidney disease</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 </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 </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15"/>
                  </a:ext>
                </a:extLst>
              </a:tr>
              <a:tr h="113149">
                <a:tc>
                  <a:txBody>
                    <a:bodyPr/>
                    <a:lstStyle/>
                    <a:p>
                      <a:pPr>
                        <a:lnSpc>
                          <a:spcPct val="115000"/>
                        </a:lnSpc>
                        <a:spcAft>
                          <a:spcPts val="0"/>
                        </a:spcAft>
                      </a:pPr>
                      <a:r>
                        <a:rPr lang="en-US" sz="1400">
                          <a:effectLst/>
                        </a:rPr>
                        <a:t>Chronic heart disease</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0.66 [0.35; 1.17]</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0.178</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16"/>
                  </a:ext>
                </a:extLst>
              </a:tr>
              <a:tr h="113149">
                <a:tc>
                  <a:txBody>
                    <a:bodyPr/>
                    <a:lstStyle/>
                    <a:p>
                      <a:pPr>
                        <a:lnSpc>
                          <a:spcPct val="115000"/>
                        </a:lnSpc>
                        <a:spcAft>
                          <a:spcPts val="0"/>
                        </a:spcAft>
                      </a:pPr>
                      <a:r>
                        <a:rPr lang="en-US" sz="1400">
                          <a:effectLst/>
                        </a:rPr>
                        <a:t>Chronic liver disease</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0.27 [0.02; 1.27]</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0.199</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17"/>
                  </a:ext>
                </a:extLst>
              </a:tr>
              <a:tr h="113149">
                <a:tc>
                  <a:txBody>
                    <a:bodyPr/>
                    <a:lstStyle/>
                    <a:p>
                      <a:pPr>
                        <a:lnSpc>
                          <a:spcPct val="115000"/>
                        </a:lnSpc>
                        <a:spcAft>
                          <a:spcPts val="0"/>
                        </a:spcAft>
                      </a:pPr>
                      <a:r>
                        <a:rPr lang="en-US" sz="1400">
                          <a:effectLst/>
                        </a:rPr>
                        <a:t>Alcohol abuse </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0.71 [0.29; 1.51]</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0.414</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18"/>
                  </a:ext>
                </a:extLst>
              </a:tr>
              <a:tr h="113149">
                <a:tc>
                  <a:txBody>
                    <a:bodyPr/>
                    <a:lstStyle/>
                    <a:p>
                      <a:pPr>
                        <a:lnSpc>
                          <a:spcPct val="115000"/>
                        </a:lnSpc>
                        <a:spcAft>
                          <a:spcPts val="0"/>
                        </a:spcAft>
                      </a:pPr>
                      <a:r>
                        <a:rPr lang="en-US" sz="1400" dirty="0">
                          <a:effectLst/>
                        </a:rPr>
                        <a:t>Medications at baseline</a:t>
                      </a:r>
                      <a:endParaRPr lang="fr-BE" sz="1400" dirty="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a:effectLst/>
                        </a:rPr>
                        <a:t> </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US" sz="1400" dirty="0">
                          <a:effectLst/>
                        </a:rPr>
                        <a:t> </a:t>
                      </a:r>
                      <a:endParaRPr lang="fr-BE" sz="1400" dirty="0">
                        <a:effectLst/>
                        <a:latin typeface="Calibri"/>
                        <a:ea typeface="Calibri"/>
                        <a:cs typeface="Times New Roman"/>
                      </a:endParaRPr>
                    </a:p>
                  </a:txBody>
                  <a:tcPr marL="40251" marR="40251" marT="0" marB="0"/>
                </a:tc>
                <a:extLst>
                  <a:ext uri="{0D108BD9-81ED-4DB2-BD59-A6C34878D82A}">
                    <a16:rowId xmlns:a16="http://schemas.microsoft.com/office/drawing/2014/main" val="10019"/>
                  </a:ext>
                </a:extLst>
              </a:tr>
              <a:tr h="113149">
                <a:tc>
                  <a:txBody>
                    <a:bodyPr/>
                    <a:lstStyle/>
                    <a:p>
                      <a:pPr>
                        <a:lnSpc>
                          <a:spcPct val="115000"/>
                        </a:lnSpc>
                        <a:spcAft>
                          <a:spcPts val="0"/>
                        </a:spcAft>
                      </a:pPr>
                      <a:r>
                        <a:rPr lang="en-US" sz="1400" dirty="0">
                          <a:effectLst/>
                        </a:rPr>
                        <a:t>Antidepressant use</a:t>
                      </a:r>
                      <a:endParaRPr lang="fr-BE" sz="1400" dirty="0">
                        <a:effectLst/>
                        <a:latin typeface="Calibri"/>
                        <a:ea typeface="Calibri"/>
                        <a:cs typeface="Times New Roman"/>
                      </a:endParaRPr>
                    </a:p>
                  </a:txBody>
                  <a:tcPr marL="40251" marR="40251" marT="0" marB="0"/>
                </a:tc>
                <a:tc>
                  <a:txBody>
                    <a:bodyPr/>
                    <a:lstStyle/>
                    <a:p>
                      <a:pPr algn="ctr">
                        <a:lnSpc>
                          <a:spcPct val="115000"/>
                        </a:lnSpc>
                        <a:spcAft>
                          <a:spcPts val="0"/>
                        </a:spcAft>
                      </a:pPr>
                      <a:r>
                        <a:rPr lang="fr-BE" sz="1400">
                          <a:effectLst/>
                        </a:rPr>
                        <a:t>1.74 [1.06; 2.86]</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fr-BE" sz="1400">
                          <a:effectLst/>
                        </a:rPr>
                        <a:t>0.026</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20"/>
                  </a:ext>
                </a:extLst>
              </a:tr>
              <a:tr h="113149">
                <a:tc>
                  <a:txBody>
                    <a:bodyPr/>
                    <a:lstStyle/>
                    <a:p>
                      <a:pPr>
                        <a:lnSpc>
                          <a:spcPct val="115000"/>
                        </a:lnSpc>
                        <a:spcAft>
                          <a:spcPts val="0"/>
                        </a:spcAft>
                      </a:pPr>
                      <a:r>
                        <a:rPr lang="en-US" sz="1400" dirty="0">
                          <a:effectLst/>
                        </a:rPr>
                        <a:t>Antiepileptic use</a:t>
                      </a:r>
                      <a:endParaRPr lang="fr-BE" sz="1400" dirty="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1.46 [0.78; 2.59]</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0.217</a:t>
                      </a:r>
                      <a:endParaRPr lang="fr-BE" sz="1400">
                        <a:effectLst/>
                        <a:latin typeface="Calibri"/>
                        <a:ea typeface="Calibri"/>
                        <a:cs typeface="Times New Roman"/>
                      </a:endParaRPr>
                    </a:p>
                  </a:txBody>
                  <a:tcPr marL="40251" marR="40251" marT="0" marB="0"/>
                </a:tc>
                <a:extLst>
                  <a:ext uri="{0D108BD9-81ED-4DB2-BD59-A6C34878D82A}">
                    <a16:rowId xmlns:a16="http://schemas.microsoft.com/office/drawing/2014/main" val="10021"/>
                  </a:ext>
                </a:extLst>
              </a:tr>
              <a:tr h="113149">
                <a:tc>
                  <a:txBody>
                    <a:bodyPr/>
                    <a:lstStyle/>
                    <a:p>
                      <a:pPr>
                        <a:lnSpc>
                          <a:spcPct val="115000"/>
                        </a:lnSpc>
                        <a:spcAft>
                          <a:spcPts val="0"/>
                        </a:spcAft>
                      </a:pPr>
                      <a:r>
                        <a:rPr lang="en-US" sz="1400">
                          <a:effectLst/>
                        </a:rPr>
                        <a:t>Opioid use </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a:effectLst/>
                        </a:rPr>
                        <a:t>1.26 [0.69; 2.20]</a:t>
                      </a:r>
                      <a:endParaRPr lang="fr-BE" sz="1400">
                        <a:effectLst/>
                        <a:latin typeface="Calibri"/>
                        <a:ea typeface="Calibri"/>
                        <a:cs typeface="Times New Roman"/>
                      </a:endParaRPr>
                    </a:p>
                  </a:txBody>
                  <a:tcPr marL="40251" marR="40251" marT="0" marB="0"/>
                </a:tc>
                <a:tc>
                  <a:txBody>
                    <a:bodyPr/>
                    <a:lstStyle/>
                    <a:p>
                      <a:pPr algn="ctr">
                        <a:lnSpc>
                          <a:spcPct val="115000"/>
                        </a:lnSpc>
                        <a:spcAft>
                          <a:spcPts val="0"/>
                        </a:spcAft>
                      </a:pPr>
                      <a:r>
                        <a:rPr lang="en-GB" sz="1400" dirty="0">
                          <a:effectLst/>
                        </a:rPr>
                        <a:t>0.439</a:t>
                      </a:r>
                      <a:endParaRPr lang="fr-BE" sz="1400" dirty="0">
                        <a:effectLst/>
                        <a:latin typeface="Calibri"/>
                        <a:ea typeface="Calibri"/>
                        <a:cs typeface="Times New Roman"/>
                      </a:endParaRPr>
                    </a:p>
                  </a:txBody>
                  <a:tcPr marL="40251" marR="40251" marT="0" marB="0"/>
                </a:tc>
                <a:extLst>
                  <a:ext uri="{0D108BD9-81ED-4DB2-BD59-A6C34878D82A}">
                    <a16:rowId xmlns:a16="http://schemas.microsoft.com/office/drawing/2014/main" val="10022"/>
                  </a:ext>
                </a:extLst>
              </a:tr>
            </a:tbl>
          </a:graphicData>
        </a:graphic>
      </p:graphicFrame>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22</a:t>
            </a:fld>
            <a:endParaRPr lang="en-US"/>
          </a:p>
        </p:txBody>
      </p:sp>
    </p:spTree>
    <p:extLst>
      <p:ext uri="{BB962C8B-B14F-4D97-AF65-F5344CB8AC3E}">
        <p14:creationId xmlns:p14="http://schemas.microsoft.com/office/powerpoint/2010/main" val="379951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comparison BZRA users-non users at baseline</a:t>
            </a:r>
            <a:endParaRPr lang="fr-BE" dirty="0"/>
          </a:p>
        </p:txBody>
      </p:sp>
      <p:sp>
        <p:nvSpPr>
          <p:cNvPr id="3" name="Espace réservé du texte 2"/>
          <p:cNvSpPr>
            <a:spLocks noGrp="1"/>
          </p:cNvSpPr>
          <p:nvPr>
            <p:ph type="body" idx="1"/>
          </p:nvPr>
        </p:nvSpPr>
        <p:spPr/>
        <p:txBody>
          <a:bodyPr/>
          <a:lstStyle/>
          <a:p>
            <a:endParaRPr lang="fr-BE"/>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23</a:t>
            </a:fld>
            <a:endParaRPr lang="en-US"/>
          </a:p>
        </p:txBody>
      </p:sp>
    </p:spTree>
    <p:extLst>
      <p:ext uri="{BB962C8B-B14F-4D97-AF65-F5344CB8AC3E}">
        <p14:creationId xmlns:p14="http://schemas.microsoft.com/office/powerpoint/2010/main" val="2503469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852785500"/>
              </p:ext>
            </p:extLst>
          </p:nvPr>
        </p:nvGraphicFramePr>
        <p:xfrm>
          <a:off x="539552" y="188640"/>
          <a:ext cx="8064896" cy="5987542"/>
        </p:xfrm>
        <a:graphic>
          <a:graphicData uri="http://schemas.openxmlformats.org/drawingml/2006/table">
            <a:tbl>
              <a:tblPr firstRow="1" firstCol="1" bandRow="1">
                <a:tableStyleId>{5C22544A-7EE6-4342-B048-85BDC9FD1C3A}</a:tableStyleId>
              </a:tblPr>
              <a:tblGrid>
                <a:gridCol w="3627746">
                  <a:extLst>
                    <a:ext uri="{9D8B030D-6E8A-4147-A177-3AD203B41FA5}">
                      <a16:colId xmlns:a16="http://schemas.microsoft.com/office/drawing/2014/main" val="20000"/>
                    </a:ext>
                  </a:extLst>
                </a:gridCol>
                <a:gridCol w="1786838">
                  <a:extLst>
                    <a:ext uri="{9D8B030D-6E8A-4147-A177-3AD203B41FA5}">
                      <a16:colId xmlns:a16="http://schemas.microsoft.com/office/drawing/2014/main" val="20001"/>
                    </a:ext>
                  </a:extLst>
                </a:gridCol>
                <a:gridCol w="1741086">
                  <a:extLst>
                    <a:ext uri="{9D8B030D-6E8A-4147-A177-3AD203B41FA5}">
                      <a16:colId xmlns:a16="http://schemas.microsoft.com/office/drawing/2014/main" val="20002"/>
                    </a:ext>
                  </a:extLst>
                </a:gridCol>
                <a:gridCol w="909226">
                  <a:extLst>
                    <a:ext uri="{9D8B030D-6E8A-4147-A177-3AD203B41FA5}">
                      <a16:colId xmlns:a16="http://schemas.microsoft.com/office/drawing/2014/main" val="20003"/>
                    </a:ext>
                  </a:extLst>
                </a:gridCol>
              </a:tblGrid>
              <a:tr h="205726">
                <a:tc>
                  <a:txBody>
                    <a:bodyPr/>
                    <a:lstStyle/>
                    <a:p>
                      <a:pPr>
                        <a:lnSpc>
                          <a:spcPct val="115000"/>
                        </a:lnSpc>
                        <a:spcAft>
                          <a:spcPts val="0"/>
                        </a:spcAft>
                      </a:pPr>
                      <a:r>
                        <a:rPr lang="en-GB" sz="1600" dirty="0">
                          <a:effectLst/>
                        </a:rPr>
                        <a:t> </a:t>
                      </a:r>
                      <a:endParaRPr lang="fr-BE" sz="1600" dirty="0">
                        <a:effectLst/>
                        <a:latin typeface="Calibri"/>
                        <a:ea typeface="Calibri"/>
                        <a:cs typeface="Times New Roman"/>
                      </a:endParaRPr>
                    </a:p>
                  </a:txBody>
                  <a:tcPr marL="36592" marR="36592" marT="0" marB="0"/>
                </a:tc>
                <a:tc>
                  <a:txBody>
                    <a:bodyPr/>
                    <a:lstStyle/>
                    <a:p>
                      <a:pPr algn="ctr">
                        <a:lnSpc>
                          <a:spcPct val="115000"/>
                        </a:lnSpc>
                        <a:spcBef>
                          <a:spcPts val="1000"/>
                        </a:spcBef>
                        <a:spcAft>
                          <a:spcPts val="0"/>
                        </a:spcAft>
                      </a:pPr>
                      <a:r>
                        <a:rPr lang="en-GB" sz="1600">
                          <a:effectLst/>
                        </a:rPr>
                        <a:t>BZRA users</a:t>
                      </a:r>
                      <a:endParaRPr lang="fr-BE" sz="1600">
                        <a:effectLst/>
                      </a:endParaRPr>
                    </a:p>
                    <a:p>
                      <a:pPr algn="ctr">
                        <a:lnSpc>
                          <a:spcPct val="115000"/>
                        </a:lnSpc>
                        <a:spcAft>
                          <a:spcPts val="0"/>
                        </a:spcAft>
                      </a:pPr>
                      <a:r>
                        <a:rPr lang="en-GB" sz="1600">
                          <a:effectLst/>
                        </a:rPr>
                        <a:t>N= 374 (23.4%)</a:t>
                      </a:r>
                      <a:endParaRPr lang="fr-BE" sz="1600">
                        <a:effectLst/>
                        <a:latin typeface="Calibri"/>
                        <a:ea typeface="Calibri"/>
                        <a:cs typeface="Times New Roman"/>
                      </a:endParaRPr>
                    </a:p>
                  </a:txBody>
                  <a:tcPr marL="36592" marR="36592" marT="0" marB="0" anchor="ctr"/>
                </a:tc>
                <a:tc>
                  <a:txBody>
                    <a:bodyPr/>
                    <a:lstStyle/>
                    <a:p>
                      <a:pPr algn="ctr">
                        <a:lnSpc>
                          <a:spcPct val="115000"/>
                        </a:lnSpc>
                        <a:spcBef>
                          <a:spcPts val="1000"/>
                        </a:spcBef>
                        <a:spcAft>
                          <a:spcPts val="0"/>
                        </a:spcAft>
                      </a:pPr>
                      <a:r>
                        <a:rPr lang="en-GB" sz="1600">
                          <a:effectLst/>
                        </a:rPr>
                        <a:t>BZRA non users</a:t>
                      </a:r>
                      <a:endParaRPr lang="fr-BE" sz="1600">
                        <a:effectLst/>
                      </a:endParaRPr>
                    </a:p>
                    <a:p>
                      <a:pPr algn="ctr">
                        <a:lnSpc>
                          <a:spcPct val="115000"/>
                        </a:lnSpc>
                        <a:spcAft>
                          <a:spcPts val="0"/>
                        </a:spcAft>
                      </a:pPr>
                      <a:r>
                        <a:rPr lang="en-GB" sz="1600">
                          <a:effectLst/>
                        </a:rPr>
                        <a:t>N= 1223 (76.6%)</a:t>
                      </a:r>
                      <a:endParaRPr lang="fr-BE" sz="1600">
                        <a:effectLst/>
                        <a:latin typeface="Calibri"/>
                        <a:ea typeface="Calibri"/>
                        <a:cs typeface="Times New Roman"/>
                      </a:endParaRPr>
                    </a:p>
                  </a:txBody>
                  <a:tcPr marL="36592" marR="36592" marT="0" marB="0" anchor="ctr"/>
                </a:tc>
                <a:tc>
                  <a:txBody>
                    <a:bodyPr/>
                    <a:lstStyle/>
                    <a:p>
                      <a:pPr algn="ctr">
                        <a:lnSpc>
                          <a:spcPct val="115000"/>
                        </a:lnSpc>
                        <a:spcAft>
                          <a:spcPts val="0"/>
                        </a:spcAft>
                      </a:pPr>
                      <a:r>
                        <a:rPr lang="en-GB" sz="1600">
                          <a:effectLst/>
                        </a:rPr>
                        <a:t>p-value</a:t>
                      </a:r>
                      <a:endParaRPr lang="fr-BE" sz="1600">
                        <a:effectLst/>
                        <a:latin typeface="Calibri"/>
                        <a:ea typeface="Calibri"/>
                        <a:cs typeface="Times New Roman"/>
                      </a:endParaRPr>
                    </a:p>
                  </a:txBody>
                  <a:tcPr marL="36592" marR="36592" marT="0" marB="0" anchor="ctr"/>
                </a:tc>
                <a:extLst>
                  <a:ext uri="{0D108BD9-81ED-4DB2-BD59-A6C34878D82A}">
                    <a16:rowId xmlns:a16="http://schemas.microsoft.com/office/drawing/2014/main" val="10000"/>
                  </a:ext>
                </a:extLst>
              </a:tr>
              <a:tr h="102863">
                <a:tc>
                  <a:txBody>
                    <a:bodyPr/>
                    <a:lstStyle/>
                    <a:p>
                      <a:pPr>
                        <a:lnSpc>
                          <a:spcPct val="115000"/>
                        </a:lnSpc>
                        <a:spcAft>
                          <a:spcPts val="0"/>
                        </a:spcAft>
                      </a:pPr>
                      <a:r>
                        <a:rPr lang="en-GB" sz="1600">
                          <a:effectLst/>
                        </a:rPr>
                        <a:t>General information</a:t>
                      </a:r>
                      <a:endParaRPr lang="fr-BE" sz="1600">
                        <a:effectLst/>
                        <a:latin typeface="Calibri"/>
                        <a:ea typeface="Calibri"/>
                        <a:cs typeface="Times New Roman"/>
                      </a:endParaRPr>
                    </a:p>
                  </a:txBody>
                  <a:tcPr marL="36592" marR="36592" marT="0" marB="0" anchor="b"/>
                </a:tc>
                <a:tc>
                  <a:txBody>
                    <a:bodyPr/>
                    <a:lstStyle/>
                    <a:p>
                      <a:pPr algn="ctr">
                        <a:lnSpc>
                          <a:spcPct val="115000"/>
                        </a:lnSpc>
                        <a:spcAft>
                          <a:spcPts val="0"/>
                        </a:spcAft>
                      </a:pPr>
                      <a:r>
                        <a:rPr lang="en-GB" sz="1600">
                          <a:effectLst/>
                        </a:rPr>
                        <a:t>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latin typeface="Calibri"/>
                        <a:ea typeface="Calibri"/>
                        <a:cs typeface="Times New Roman"/>
                      </a:endParaRPr>
                    </a:p>
                  </a:txBody>
                  <a:tcPr marL="36592" marR="36592" marT="0" marB="0"/>
                </a:tc>
                <a:extLst>
                  <a:ext uri="{0D108BD9-81ED-4DB2-BD59-A6C34878D82A}">
                    <a16:rowId xmlns:a16="http://schemas.microsoft.com/office/drawing/2014/main" val="10001"/>
                  </a:ext>
                </a:extLst>
              </a:tr>
              <a:tr h="102863">
                <a:tc>
                  <a:txBody>
                    <a:bodyPr/>
                    <a:lstStyle/>
                    <a:p>
                      <a:pPr>
                        <a:lnSpc>
                          <a:spcPct val="115000"/>
                        </a:lnSpc>
                        <a:spcAft>
                          <a:spcPts val="0"/>
                        </a:spcAft>
                      </a:pPr>
                      <a:r>
                        <a:rPr lang="en-GB" sz="1600">
                          <a:effectLst/>
                        </a:rPr>
                        <a:t>Median age [Q1; Q3]</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79 [74;84]</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78 [74;83]</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0.351</a:t>
                      </a:r>
                      <a:endParaRPr lang="fr-BE" sz="1600">
                        <a:effectLst/>
                        <a:latin typeface="Calibri"/>
                        <a:ea typeface="Calibri"/>
                        <a:cs typeface="Times New Roman"/>
                      </a:endParaRPr>
                    </a:p>
                  </a:txBody>
                  <a:tcPr marL="36592" marR="36592" marT="0" marB="0"/>
                </a:tc>
                <a:extLst>
                  <a:ext uri="{0D108BD9-81ED-4DB2-BD59-A6C34878D82A}">
                    <a16:rowId xmlns:a16="http://schemas.microsoft.com/office/drawing/2014/main" val="10002"/>
                  </a:ext>
                </a:extLst>
              </a:tr>
              <a:tr h="102863">
                <a:tc>
                  <a:txBody>
                    <a:bodyPr/>
                    <a:lstStyle/>
                    <a:p>
                      <a:pPr>
                        <a:lnSpc>
                          <a:spcPct val="115000"/>
                        </a:lnSpc>
                        <a:spcAft>
                          <a:spcPts val="0"/>
                        </a:spcAft>
                      </a:pPr>
                      <a:r>
                        <a:rPr lang="en-GB" sz="1600">
                          <a:effectLst/>
                        </a:rPr>
                        <a:t>Male sex,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166 (43.9)</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721 (59.0)</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&lt;0.001</a:t>
                      </a:r>
                      <a:endParaRPr lang="fr-BE" sz="1600">
                        <a:effectLst/>
                        <a:latin typeface="Calibri"/>
                        <a:ea typeface="Calibri"/>
                        <a:cs typeface="Times New Roman"/>
                      </a:endParaRPr>
                    </a:p>
                  </a:txBody>
                  <a:tcPr marL="36592" marR="36592" marT="0" marB="0"/>
                </a:tc>
                <a:extLst>
                  <a:ext uri="{0D108BD9-81ED-4DB2-BD59-A6C34878D82A}">
                    <a16:rowId xmlns:a16="http://schemas.microsoft.com/office/drawing/2014/main" val="10003"/>
                  </a:ext>
                </a:extLst>
              </a:tr>
              <a:tr h="308588">
                <a:tc>
                  <a:txBody>
                    <a:bodyPr/>
                    <a:lstStyle/>
                    <a:p>
                      <a:pPr>
                        <a:lnSpc>
                          <a:spcPct val="115000"/>
                        </a:lnSpc>
                        <a:spcAft>
                          <a:spcPts val="0"/>
                        </a:spcAft>
                      </a:pPr>
                      <a:r>
                        <a:rPr lang="en-GB" sz="1600">
                          <a:effectLst/>
                        </a:rPr>
                        <a:t>Functional status:</a:t>
                      </a:r>
                      <a:endParaRPr lang="fr-BE" sz="1600">
                        <a:effectLst/>
                      </a:endParaRPr>
                    </a:p>
                    <a:p>
                      <a:pPr marL="342900" lvl="0" indent="-342900">
                        <a:lnSpc>
                          <a:spcPct val="115000"/>
                        </a:lnSpc>
                        <a:spcAft>
                          <a:spcPts val="0"/>
                        </a:spcAft>
                        <a:buFont typeface="Calibri"/>
                        <a:buChar char="-"/>
                      </a:pPr>
                      <a:r>
                        <a:rPr lang="en-GB" sz="1600">
                          <a:effectLst/>
                        </a:rPr>
                        <a:t>Median ADL score  [Q1; Q3]</a:t>
                      </a:r>
                      <a:endParaRPr lang="fr-BE" sz="1600">
                        <a:effectLst/>
                      </a:endParaRPr>
                    </a:p>
                    <a:p>
                      <a:pPr marL="342900" lvl="0" indent="-342900">
                        <a:lnSpc>
                          <a:spcPct val="115000"/>
                        </a:lnSpc>
                        <a:spcAft>
                          <a:spcPts val="0"/>
                        </a:spcAft>
                        <a:buFont typeface="Calibri"/>
                        <a:buChar char="-"/>
                      </a:pPr>
                      <a:r>
                        <a:rPr lang="en-GB" sz="1600">
                          <a:effectLst/>
                        </a:rPr>
                        <a:t>Not-independently living</a:t>
                      </a:r>
                      <a:r>
                        <a:rPr lang="en-GB" sz="1600" baseline="30000">
                          <a:effectLst/>
                        </a:rPr>
                        <a:t>$</a:t>
                      </a:r>
                      <a:r>
                        <a:rPr lang="en-GB" sz="1600">
                          <a:effectLst/>
                        </a:rPr>
                        <a:t>, n (%)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endParaRPr>
                    </a:p>
                    <a:p>
                      <a:pPr algn="ctr">
                        <a:lnSpc>
                          <a:spcPct val="115000"/>
                        </a:lnSpc>
                        <a:spcAft>
                          <a:spcPts val="0"/>
                        </a:spcAft>
                      </a:pPr>
                      <a:r>
                        <a:rPr lang="en-GB" sz="1600">
                          <a:effectLst/>
                        </a:rPr>
                        <a:t>5 [4;6]</a:t>
                      </a:r>
                      <a:endParaRPr lang="fr-BE" sz="1600">
                        <a:effectLst/>
                      </a:endParaRPr>
                    </a:p>
                    <a:p>
                      <a:pPr algn="ctr">
                        <a:lnSpc>
                          <a:spcPct val="115000"/>
                        </a:lnSpc>
                        <a:spcAft>
                          <a:spcPts val="0"/>
                        </a:spcAft>
                      </a:pPr>
                      <a:r>
                        <a:rPr lang="en-GB" sz="1600">
                          <a:effectLst/>
                        </a:rPr>
                        <a:t>95 (25.2)</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endParaRPr>
                    </a:p>
                    <a:p>
                      <a:pPr algn="ctr">
                        <a:lnSpc>
                          <a:spcPct val="115000"/>
                        </a:lnSpc>
                        <a:spcAft>
                          <a:spcPts val="0"/>
                        </a:spcAft>
                      </a:pPr>
                      <a:r>
                        <a:rPr lang="en-GB" sz="1600">
                          <a:effectLst/>
                        </a:rPr>
                        <a:t>5 [4;6]</a:t>
                      </a:r>
                      <a:endParaRPr lang="fr-BE" sz="1600">
                        <a:effectLst/>
                      </a:endParaRPr>
                    </a:p>
                    <a:p>
                      <a:pPr algn="ctr">
                        <a:lnSpc>
                          <a:spcPct val="115000"/>
                        </a:lnSpc>
                        <a:spcAft>
                          <a:spcPts val="0"/>
                        </a:spcAft>
                      </a:pPr>
                      <a:r>
                        <a:rPr lang="en-GB" sz="1600">
                          <a:effectLst/>
                        </a:rPr>
                        <a:t>181 (14.8)</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endParaRPr>
                    </a:p>
                    <a:p>
                      <a:pPr algn="ctr">
                        <a:lnSpc>
                          <a:spcPct val="115000"/>
                        </a:lnSpc>
                        <a:spcAft>
                          <a:spcPts val="0"/>
                        </a:spcAft>
                      </a:pPr>
                      <a:r>
                        <a:rPr lang="en-GB" sz="1600">
                          <a:effectLst/>
                        </a:rPr>
                        <a:t>0.062</a:t>
                      </a:r>
                      <a:endParaRPr lang="fr-BE" sz="1600">
                        <a:effectLst/>
                      </a:endParaRPr>
                    </a:p>
                    <a:p>
                      <a:pPr algn="ctr">
                        <a:lnSpc>
                          <a:spcPct val="115000"/>
                        </a:lnSpc>
                        <a:spcAft>
                          <a:spcPts val="0"/>
                        </a:spcAft>
                      </a:pPr>
                      <a:r>
                        <a:rPr lang="en-GB" sz="1600">
                          <a:effectLst/>
                        </a:rPr>
                        <a:t>&lt;0.001</a:t>
                      </a:r>
                      <a:endParaRPr lang="fr-BE" sz="1600">
                        <a:effectLst/>
                        <a:latin typeface="Calibri"/>
                        <a:ea typeface="Calibri"/>
                        <a:cs typeface="Times New Roman"/>
                      </a:endParaRPr>
                    </a:p>
                  </a:txBody>
                  <a:tcPr marL="36592" marR="36592" marT="0" marB="0"/>
                </a:tc>
                <a:extLst>
                  <a:ext uri="{0D108BD9-81ED-4DB2-BD59-A6C34878D82A}">
                    <a16:rowId xmlns:a16="http://schemas.microsoft.com/office/drawing/2014/main" val="10004"/>
                  </a:ext>
                </a:extLst>
              </a:tr>
              <a:tr h="102863">
                <a:tc>
                  <a:txBody>
                    <a:bodyPr/>
                    <a:lstStyle/>
                    <a:p>
                      <a:pPr>
                        <a:lnSpc>
                          <a:spcPct val="115000"/>
                        </a:lnSpc>
                        <a:spcAft>
                          <a:spcPts val="0"/>
                        </a:spcAft>
                      </a:pPr>
                      <a:r>
                        <a:rPr lang="en-GB" sz="1600">
                          <a:effectLst/>
                        </a:rPr>
                        <a:t>Median length of stay [Q1; Q3]</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6 [3-10]</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6 [3-10]</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0.634</a:t>
                      </a:r>
                      <a:endParaRPr lang="fr-BE" sz="1600">
                        <a:effectLst/>
                        <a:latin typeface="Calibri"/>
                        <a:ea typeface="Calibri"/>
                        <a:cs typeface="Times New Roman"/>
                      </a:endParaRPr>
                    </a:p>
                  </a:txBody>
                  <a:tcPr marL="36592" marR="36592" marT="0" marB="0"/>
                </a:tc>
                <a:extLst>
                  <a:ext uri="{0D108BD9-81ED-4DB2-BD59-A6C34878D82A}">
                    <a16:rowId xmlns:a16="http://schemas.microsoft.com/office/drawing/2014/main" val="10005"/>
                  </a:ext>
                </a:extLst>
              </a:tr>
              <a:tr h="102863">
                <a:tc>
                  <a:txBody>
                    <a:bodyPr/>
                    <a:lstStyle/>
                    <a:p>
                      <a:pPr>
                        <a:lnSpc>
                          <a:spcPct val="115000"/>
                        </a:lnSpc>
                        <a:spcAft>
                          <a:spcPts val="0"/>
                        </a:spcAft>
                      </a:pPr>
                      <a:r>
                        <a:rPr lang="en-GB" sz="1600">
                          <a:effectLst/>
                        </a:rPr>
                        <a:t>Non elective admission,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287 (75.9)</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921(75.3)</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0.838</a:t>
                      </a:r>
                      <a:endParaRPr lang="fr-BE" sz="1600">
                        <a:effectLst/>
                        <a:latin typeface="Calibri"/>
                        <a:ea typeface="Calibri"/>
                        <a:cs typeface="Times New Roman"/>
                      </a:endParaRPr>
                    </a:p>
                  </a:txBody>
                  <a:tcPr marL="36592" marR="36592" marT="0" marB="0"/>
                </a:tc>
                <a:extLst>
                  <a:ext uri="{0D108BD9-81ED-4DB2-BD59-A6C34878D82A}">
                    <a16:rowId xmlns:a16="http://schemas.microsoft.com/office/drawing/2014/main" val="10006"/>
                  </a:ext>
                </a:extLst>
              </a:tr>
              <a:tr h="514314">
                <a:tc>
                  <a:txBody>
                    <a:bodyPr/>
                    <a:lstStyle/>
                    <a:p>
                      <a:pPr>
                        <a:lnSpc>
                          <a:spcPct val="115000"/>
                        </a:lnSpc>
                        <a:spcAft>
                          <a:spcPts val="0"/>
                        </a:spcAft>
                      </a:pPr>
                      <a:r>
                        <a:rPr lang="en-GB" sz="1600">
                          <a:effectLst/>
                        </a:rPr>
                        <a:t>Recruitment site, n (%) </a:t>
                      </a:r>
                      <a:endParaRPr lang="fr-BE" sz="1600">
                        <a:effectLst/>
                      </a:endParaRPr>
                    </a:p>
                    <a:p>
                      <a:pPr marL="342900" lvl="0" indent="-342900">
                        <a:lnSpc>
                          <a:spcPct val="115000"/>
                        </a:lnSpc>
                        <a:spcAft>
                          <a:spcPts val="0"/>
                        </a:spcAft>
                        <a:buFont typeface="Calibri"/>
                        <a:buChar char="-"/>
                      </a:pPr>
                      <a:r>
                        <a:rPr lang="en-GB" sz="1600">
                          <a:effectLst/>
                        </a:rPr>
                        <a:t>Bern (Switzerland)</a:t>
                      </a:r>
                      <a:endParaRPr lang="fr-BE" sz="1600">
                        <a:effectLst/>
                      </a:endParaRPr>
                    </a:p>
                    <a:p>
                      <a:pPr marL="342900" lvl="0" indent="-342900">
                        <a:lnSpc>
                          <a:spcPct val="115000"/>
                        </a:lnSpc>
                        <a:spcAft>
                          <a:spcPts val="0"/>
                        </a:spcAft>
                        <a:buFont typeface="Calibri"/>
                        <a:buChar char="-"/>
                      </a:pPr>
                      <a:r>
                        <a:rPr lang="en-GB" sz="1600">
                          <a:effectLst/>
                        </a:rPr>
                        <a:t>Louvain (Belgium) </a:t>
                      </a:r>
                      <a:endParaRPr lang="fr-BE" sz="1600">
                        <a:effectLst/>
                      </a:endParaRPr>
                    </a:p>
                    <a:p>
                      <a:pPr marL="342900" lvl="0" indent="-342900">
                        <a:lnSpc>
                          <a:spcPct val="115000"/>
                        </a:lnSpc>
                        <a:spcAft>
                          <a:spcPts val="0"/>
                        </a:spcAft>
                        <a:buFont typeface="Calibri"/>
                        <a:buChar char="-"/>
                      </a:pPr>
                      <a:r>
                        <a:rPr lang="en-GB" sz="1600">
                          <a:effectLst/>
                        </a:rPr>
                        <a:t>Utrecht (the Netherlands) </a:t>
                      </a:r>
                      <a:endParaRPr lang="fr-BE" sz="1600">
                        <a:effectLst/>
                      </a:endParaRPr>
                    </a:p>
                    <a:p>
                      <a:pPr marL="342900" lvl="0" indent="-342900">
                        <a:lnSpc>
                          <a:spcPct val="115000"/>
                        </a:lnSpc>
                        <a:spcAft>
                          <a:spcPts val="0"/>
                        </a:spcAft>
                        <a:buFont typeface="Calibri"/>
                        <a:buChar char="-"/>
                      </a:pPr>
                      <a:r>
                        <a:rPr lang="en-GB" sz="1600">
                          <a:effectLst/>
                        </a:rPr>
                        <a:t>Cork (Ireland)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endParaRPr>
                    </a:p>
                    <a:p>
                      <a:pPr algn="ctr">
                        <a:lnSpc>
                          <a:spcPct val="115000"/>
                        </a:lnSpc>
                        <a:spcAft>
                          <a:spcPts val="0"/>
                        </a:spcAft>
                      </a:pPr>
                      <a:r>
                        <a:rPr lang="en-GB" sz="1600">
                          <a:effectLst/>
                        </a:rPr>
                        <a:t>121 (17.4)</a:t>
                      </a:r>
                      <a:endParaRPr lang="fr-BE" sz="1600">
                        <a:effectLst/>
                      </a:endParaRPr>
                    </a:p>
                    <a:p>
                      <a:pPr algn="ctr">
                        <a:lnSpc>
                          <a:spcPct val="115000"/>
                        </a:lnSpc>
                        <a:spcAft>
                          <a:spcPts val="0"/>
                        </a:spcAft>
                      </a:pPr>
                      <a:r>
                        <a:rPr lang="en-GB" sz="1600">
                          <a:effectLst/>
                        </a:rPr>
                        <a:t>99 (32.5)</a:t>
                      </a:r>
                      <a:endParaRPr lang="fr-BE" sz="1600">
                        <a:effectLst/>
                      </a:endParaRPr>
                    </a:p>
                    <a:p>
                      <a:pPr algn="ctr">
                        <a:lnSpc>
                          <a:spcPct val="115000"/>
                        </a:lnSpc>
                        <a:spcAft>
                          <a:spcPts val="0"/>
                        </a:spcAft>
                      </a:pPr>
                      <a:r>
                        <a:rPr lang="en-GB" sz="1600">
                          <a:effectLst/>
                        </a:rPr>
                        <a:t>79 (24.8)</a:t>
                      </a:r>
                      <a:endParaRPr lang="fr-BE" sz="1600">
                        <a:effectLst/>
                      </a:endParaRPr>
                    </a:p>
                    <a:p>
                      <a:pPr algn="ctr">
                        <a:lnSpc>
                          <a:spcPct val="115000"/>
                        </a:lnSpc>
                        <a:spcAft>
                          <a:spcPts val="0"/>
                        </a:spcAft>
                      </a:pPr>
                      <a:r>
                        <a:rPr lang="en-GB" sz="1600">
                          <a:effectLst/>
                        </a:rPr>
                        <a:t>79 (28.0)</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endParaRPr>
                    </a:p>
                    <a:p>
                      <a:pPr algn="ctr">
                        <a:lnSpc>
                          <a:spcPct val="115000"/>
                        </a:lnSpc>
                        <a:spcAft>
                          <a:spcPts val="0"/>
                        </a:spcAft>
                      </a:pPr>
                      <a:r>
                        <a:rPr lang="en-GB" sz="1600">
                          <a:effectLst/>
                        </a:rPr>
                        <a:t>575 (82.6)</a:t>
                      </a:r>
                      <a:endParaRPr lang="fr-BE" sz="1600">
                        <a:effectLst/>
                      </a:endParaRPr>
                    </a:p>
                    <a:p>
                      <a:pPr algn="ctr">
                        <a:lnSpc>
                          <a:spcPct val="115000"/>
                        </a:lnSpc>
                        <a:spcAft>
                          <a:spcPts val="0"/>
                        </a:spcAft>
                      </a:pPr>
                      <a:r>
                        <a:rPr lang="en-GB" sz="1600">
                          <a:effectLst/>
                        </a:rPr>
                        <a:t>206 (67.5)</a:t>
                      </a:r>
                      <a:endParaRPr lang="fr-BE" sz="1600">
                        <a:effectLst/>
                      </a:endParaRPr>
                    </a:p>
                    <a:p>
                      <a:pPr algn="ctr">
                        <a:lnSpc>
                          <a:spcPct val="115000"/>
                        </a:lnSpc>
                        <a:spcAft>
                          <a:spcPts val="0"/>
                        </a:spcAft>
                      </a:pPr>
                      <a:r>
                        <a:rPr lang="en-GB" sz="1600">
                          <a:effectLst/>
                        </a:rPr>
                        <a:t>239 (75.2)</a:t>
                      </a:r>
                      <a:endParaRPr lang="fr-BE" sz="1600">
                        <a:effectLst/>
                      </a:endParaRPr>
                    </a:p>
                    <a:p>
                      <a:pPr algn="ctr">
                        <a:lnSpc>
                          <a:spcPct val="115000"/>
                        </a:lnSpc>
                        <a:spcAft>
                          <a:spcPts val="0"/>
                        </a:spcAft>
                      </a:pPr>
                      <a:r>
                        <a:rPr lang="en-GB" sz="1600">
                          <a:effectLst/>
                        </a:rPr>
                        <a:t>203 (72.0)</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endParaRPr>
                    </a:p>
                    <a:p>
                      <a:pPr algn="ctr">
                        <a:lnSpc>
                          <a:spcPct val="115000"/>
                        </a:lnSpc>
                        <a:spcAft>
                          <a:spcPts val="0"/>
                        </a:spcAft>
                      </a:pPr>
                      <a:r>
                        <a:rPr lang="en-GB" sz="1600">
                          <a:effectLst/>
                        </a:rPr>
                        <a:t>&lt;0.001</a:t>
                      </a:r>
                      <a:endParaRPr lang="fr-BE" sz="1600">
                        <a:effectLst/>
                        <a:latin typeface="Calibri"/>
                        <a:ea typeface="Calibri"/>
                        <a:cs typeface="Times New Roman"/>
                      </a:endParaRPr>
                    </a:p>
                  </a:txBody>
                  <a:tcPr marL="36592" marR="36592" marT="0" marB="0"/>
                </a:tc>
                <a:extLst>
                  <a:ext uri="{0D108BD9-81ED-4DB2-BD59-A6C34878D82A}">
                    <a16:rowId xmlns:a16="http://schemas.microsoft.com/office/drawing/2014/main" val="10007"/>
                  </a:ext>
                </a:extLst>
              </a:tr>
              <a:tr h="102863">
                <a:tc>
                  <a:txBody>
                    <a:bodyPr/>
                    <a:lstStyle/>
                    <a:p>
                      <a:pPr>
                        <a:lnSpc>
                          <a:spcPct val="115000"/>
                        </a:lnSpc>
                        <a:spcAft>
                          <a:spcPts val="0"/>
                        </a:spcAft>
                      </a:pPr>
                      <a:r>
                        <a:rPr lang="en-GB" sz="1600">
                          <a:effectLst/>
                        </a:rPr>
                        <a:t>Intervention group,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172 (45.5)</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605 (49.5)</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0.195</a:t>
                      </a:r>
                      <a:endParaRPr lang="fr-BE" sz="1600">
                        <a:effectLst/>
                        <a:latin typeface="Calibri"/>
                        <a:ea typeface="Calibri"/>
                        <a:cs typeface="Times New Roman"/>
                      </a:endParaRPr>
                    </a:p>
                  </a:txBody>
                  <a:tcPr marL="36592" marR="36592" marT="0" marB="0"/>
                </a:tc>
                <a:extLst>
                  <a:ext uri="{0D108BD9-81ED-4DB2-BD59-A6C34878D82A}">
                    <a16:rowId xmlns:a16="http://schemas.microsoft.com/office/drawing/2014/main" val="10008"/>
                  </a:ext>
                </a:extLst>
              </a:tr>
              <a:tr h="102863">
                <a:tc>
                  <a:txBody>
                    <a:bodyPr/>
                    <a:lstStyle/>
                    <a:p>
                      <a:pPr>
                        <a:lnSpc>
                          <a:spcPct val="115000"/>
                        </a:lnSpc>
                        <a:spcAft>
                          <a:spcPts val="0"/>
                        </a:spcAft>
                      </a:pPr>
                      <a:r>
                        <a:rPr lang="en-GB" sz="1600">
                          <a:effectLst/>
                        </a:rPr>
                        <a:t>Patient reported outcome at baseline</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latin typeface="Calibri"/>
                        <a:ea typeface="Calibri"/>
                        <a:cs typeface="Times New Roman"/>
                      </a:endParaRPr>
                    </a:p>
                  </a:txBody>
                  <a:tcPr marL="36592" marR="36592" marT="0" marB="0"/>
                </a:tc>
                <a:extLst>
                  <a:ext uri="{0D108BD9-81ED-4DB2-BD59-A6C34878D82A}">
                    <a16:rowId xmlns:a16="http://schemas.microsoft.com/office/drawing/2014/main" val="10009"/>
                  </a:ext>
                </a:extLst>
              </a:tr>
              <a:tr h="514314">
                <a:tc>
                  <a:txBody>
                    <a:bodyPr/>
                    <a:lstStyle/>
                    <a:p>
                      <a:pPr>
                        <a:lnSpc>
                          <a:spcPct val="115000"/>
                        </a:lnSpc>
                        <a:spcAft>
                          <a:spcPts val="0"/>
                        </a:spcAft>
                      </a:pPr>
                      <a:r>
                        <a:rPr lang="en-GB" sz="1600">
                          <a:effectLst/>
                        </a:rPr>
                        <a:t>Depression/anxiety levels</a:t>
                      </a:r>
                      <a:r>
                        <a:rPr lang="en-GB" sz="1600" baseline="30000">
                          <a:effectLst/>
                        </a:rPr>
                        <a:t>$$</a:t>
                      </a:r>
                      <a:r>
                        <a:rPr lang="en-GB" sz="1600">
                          <a:effectLst/>
                        </a:rPr>
                        <a:t>, n (%)</a:t>
                      </a:r>
                      <a:endParaRPr lang="fr-BE" sz="1600">
                        <a:effectLst/>
                      </a:endParaRPr>
                    </a:p>
                    <a:p>
                      <a:pPr marL="342900" lvl="0" indent="-342900">
                        <a:lnSpc>
                          <a:spcPct val="115000"/>
                        </a:lnSpc>
                        <a:spcAft>
                          <a:spcPts val="0"/>
                        </a:spcAft>
                        <a:buFont typeface="Calibri"/>
                        <a:buChar char="-"/>
                      </a:pPr>
                      <a:r>
                        <a:rPr lang="en-GB" sz="1600">
                          <a:effectLst/>
                        </a:rPr>
                        <a:t>No</a:t>
                      </a:r>
                      <a:endParaRPr lang="fr-BE" sz="1600">
                        <a:effectLst/>
                      </a:endParaRPr>
                    </a:p>
                    <a:p>
                      <a:pPr marL="342900" lvl="0" indent="-342900">
                        <a:lnSpc>
                          <a:spcPct val="115000"/>
                        </a:lnSpc>
                        <a:spcAft>
                          <a:spcPts val="0"/>
                        </a:spcAft>
                        <a:buFont typeface="Calibri"/>
                        <a:buChar char="-"/>
                      </a:pPr>
                      <a:r>
                        <a:rPr lang="en-GB" sz="1600">
                          <a:effectLst/>
                        </a:rPr>
                        <a:t>Slight</a:t>
                      </a:r>
                      <a:endParaRPr lang="fr-BE" sz="1600">
                        <a:effectLst/>
                      </a:endParaRPr>
                    </a:p>
                    <a:p>
                      <a:pPr marL="342900" lvl="0" indent="-342900">
                        <a:lnSpc>
                          <a:spcPct val="115000"/>
                        </a:lnSpc>
                        <a:spcAft>
                          <a:spcPts val="0"/>
                        </a:spcAft>
                        <a:buFont typeface="Calibri"/>
                        <a:buChar char="-"/>
                      </a:pPr>
                      <a:r>
                        <a:rPr lang="en-GB" sz="1600">
                          <a:effectLst/>
                        </a:rPr>
                        <a:t>Moderate</a:t>
                      </a:r>
                      <a:endParaRPr lang="fr-BE" sz="1600">
                        <a:effectLst/>
                      </a:endParaRPr>
                    </a:p>
                    <a:p>
                      <a:pPr marL="342900" lvl="0" indent="-342900">
                        <a:lnSpc>
                          <a:spcPct val="115000"/>
                        </a:lnSpc>
                        <a:spcAft>
                          <a:spcPts val="0"/>
                        </a:spcAft>
                        <a:buFont typeface="Calibri"/>
                        <a:buChar char="-"/>
                      </a:pPr>
                      <a:r>
                        <a:rPr lang="en-GB" sz="1600">
                          <a:effectLst/>
                        </a:rPr>
                        <a:t>Severe/ extreme</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endParaRPr>
                    </a:p>
                    <a:p>
                      <a:pPr algn="ctr">
                        <a:lnSpc>
                          <a:spcPct val="115000"/>
                        </a:lnSpc>
                        <a:spcAft>
                          <a:spcPts val="0"/>
                        </a:spcAft>
                      </a:pPr>
                      <a:r>
                        <a:rPr lang="en-GB" sz="1600">
                          <a:effectLst/>
                        </a:rPr>
                        <a:t>195 (52.1)</a:t>
                      </a:r>
                      <a:endParaRPr lang="fr-BE" sz="1600">
                        <a:effectLst/>
                      </a:endParaRPr>
                    </a:p>
                    <a:p>
                      <a:pPr algn="ctr">
                        <a:lnSpc>
                          <a:spcPct val="115000"/>
                        </a:lnSpc>
                        <a:spcAft>
                          <a:spcPts val="0"/>
                        </a:spcAft>
                      </a:pPr>
                      <a:r>
                        <a:rPr lang="en-GB" sz="1600">
                          <a:effectLst/>
                        </a:rPr>
                        <a:t>58 (15.5)</a:t>
                      </a:r>
                      <a:endParaRPr lang="fr-BE" sz="1600">
                        <a:effectLst/>
                      </a:endParaRPr>
                    </a:p>
                    <a:p>
                      <a:pPr algn="ctr">
                        <a:lnSpc>
                          <a:spcPct val="115000"/>
                        </a:lnSpc>
                        <a:spcAft>
                          <a:spcPts val="0"/>
                        </a:spcAft>
                      </a:pPr>
                      <a:r>
                        <a:rPr lang="en-GB" sz="1600">
                          <a:effectLst/>
                        </a:rPr>
                        <a:t>73 (19.5)</a:t>
                      </a:r>
                      <a:endParaRPr lang="fr-BE" sz="1600">
                        <a:effectLst/>
                      </a:endParaRPr>
                    </a:p>
                    <a:p>
                      <a:pPr algn="ctr">
                        <a:lnSpc>
                          <a:spcPct val="115000"/>
                        </a:lnSpc>
                        <a:spcAft>
                          <a:spcPts val="0"/>
                        </a:spcAft>
                      </a:pPr>
                      <a:r>
                        <a:rPr lang="en-GB" sz="1600">
                          <a:effectLst/>
                        </a:rPr>
                        <a:t>48 (12.9)</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a:effectLst/>
                        </a:rPr>
                        <a:t> </a:t>
                      </a:r>
                      <a:endParaRPr lang="fr-BE" sz="1600">
                        <a:effectLst/>
                      </a:endParaRPr>
                    </a:p>
                    <a:p>
                      <a:pPr algn="ctr">
                        <a:lnSpc>
                          <a:spcPct val="115000"/>
                        </a:lnSpc>
                        <a:spcAft>
                          <a:spcPts val="0"/>
                        </a:spcAft>
                      </a:pPr>
                      <a:r>
                        <a:rPr lang="en-GB" sz="1600">
                          <a:effectLst/>
                        </a:rPr>
                        <a:t>804 (66.3)</a:t>
                      </a:r>
                      <a:endParaRPr lang="fr-BE" sz="1600">
                        <a:effectLst/>
                      </a:endParaRPr>
                    </a:p>
                    <a:p>
                      <a:pPr algn="ctr">
                        <a:lnSpc>
                          <a:spcPct val="115000"/>
                        </a:lnSpc>
                        <a:spcAft>
                          <a:spcPts val="0"/>
                        </a:spcAft>
                      </a:pPr>
                      <a:r>
                        <a:rPr lang="en-GB" sz="1600">
                          <a:effectLst/>
                        </a:rPr>
                        <a:t>206 (17.0)</a:t>
                      </a:r>
                      <a:endParaRPr lang="fr-BE" sz="1600">
                        <a:effectLst/>
                      </a:endParaRPr>
                    </a:p>
                    <a:p>
                      <a:pPr algn="ctr">
                        <a:lnSpc>
                          <a:spcPct val="115000"/>
                        </a:lnSpc>
                        <a:spcAft>
                          <a:spcPts val="0"/>
                        </a:spcAft>
                      </a:pPr>
                      <a:r>
                        <a:rPr lang="en-GB" sz="1600">
                          <a:effectLst/>
                        </a:rPr>
                        <a:t>150 (12.4)</a:t>
                      </a:r>
                      <a:endParaRPr lang="fr-BE" sz="1600">
                        <a:effectLst/>
                      </a:endParaRPr>
                    </a:p>
                    <a:p>
                      <a:pPr algn="ctr">
                        <a:lnSpc>
                          <a:spcPct val="115000"/>
                        </a:lnSpc>
                        <a:spcAft>
                          <a:spcPts val="0"/>
                        </a:spcAft>
                      </a:pPr>
                      <a:r>
                        <a:rPr lang="en-GB" sz="1600">
                          <a:effectLst/>
                        </a:rPr>
                        <a:t>53 (4.3)</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600" dirty="0">
                          <a:effectLst/>
                        </a:rPr>
                        <a:t> </a:t>
                      </a:r>
                      <a:endParaRPr lang="fr-BE" sz="1600" dirty="0">
                        <a:effectLst/>
                      </a:endParaRPr>
                    </a:p>
                    <a:p>
                      <a:pPr algn="ctr">
                        <a:lnSpc>
                          <a:spcPct val="115000"/>
                        </a:lnSpc>
                        <a:spcAft>
                          <a:spcPts val="0"/>
                        </a:spcAft>
                      </a:pPr>
                      <a:r>
                        <a:rPr lang="en-GB" sz="1600" dirty="0">
                          <a:effectLst/>
                        </a:rPr>
                        <a:t>&lt;0.001</a:t>
                      </a:r>
                      <a:endParaRPr lang="fr-BE" sz="1600" dirty="0">
                        <a:effectLst/>
                        <a:latin typeface="Calibri"/>
                        <a:ea typeface="Calibri"/>
                        <a:cs typeface="Times New Roman"/>
                      </a:endParaRPr>
                    </a:p>
                  </a:txBody>
                  <a:tcPr marL="36592" marR="36592" marT="0" marB="0"/>
                </a:tc>
                <a:extLst>
                  <a:ext uri="{0D108BD9-81ED-4DB2-BD59-A6C34878D82A}">
                    <a16:rowId xmlns:a16="http://schemas.microsoft.com/office/drawing/2014/main" val="10010"/>
                  </a:ext>
                </a:extLst>
              </a:tr>
            </a:tbl>
          </a:graphicData>
        </a:graphic>
      </p:graphicFrame>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24</a:t>
            </a:fld>
            <a:endParaRPr lang="en-US"/>
          </a:p>
        </p:txBody>
      </p:sp>
    </p:spTree>
    <p:extLst>
      <p:ext uri="{BB962C8B-B14F-4D97-AF65-F5344CB8AC3E}">
        <p14:creationId xmlns:p14="http://schemas.microsoft.com/office/powerpoint/2010/main" val="3690964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553167901"/>
              </p:ext>
            </p:extLst>
          </p:nvPr>
        </p:nvGraphicFramePr>
        <p:xfrm>
          <a:off x="539552" y="116632"/>
          <a:ext cx="7992888" cy="6460617"/>
        </p:xfrm>
        <a:graphic>
          <a:graphicData uri="http://schemas.openxmlformats.org/drawingml/2006/table">
            <a:tbl>
              <a:tblPr firstRow="1" firstCol="1" bandRow="1">
                <a:tableStyleId>{5C22544A-7EE6-4342-B048-85BDC9FD1C3A}</a:tableStyleId>
              </a:tblPr>
              <a:tblGrid>
                <a:gridCol w="3595356">
                  <a:extLst>
                    <a:ext uri="{9D8B030D-6E8A-4147-A177-3AD203B41FA5}">
                      <a16:colId xmlns:a16="http://schemas.microsoft.com/office/drawing/2014/main" val="20000"/>
                    </a:ext>
                  </a:extLst>
                </a:gridCol>
                <a:gridCol w="1770884">
                  <a:extLst>
                    <a:ext uri="{9D8B030D-6E8A-4147-A177-3AD203B41FA5}">
                      <a16:colId xmlns:a16="http://schemas.microsoft.com/office/drawing/2014/main" val="20001"/>
                    </a:ext>
                  </a:extLst>
                </a:gridCol>
                <a:gridCol w="1725540">
                  <a:extLst>
                    <a:ext uri="{9D8B030D-6E8A-4147-A177-3AD203B41FA5}">
                      <a16:colId xmlns:a16="http://schemas.microsoft.com/office/drawing/2014/main" val="20002"/>
                    </a:ext>
                  </a:extLst>
                </a:gridCol>
                <a:gridCol w="901108">
                  <a:extLst>
                    <a:ext uri="{9D8B030D-6E8A-4147-A177-3AD203B41FA5}">
                      <a16:colId xmlns:a16="http://schemas.microsoft.com/office/drawing/2014/main" val="20003"/>
                    </a:ext>
                  </a:extLst>
                </a:gridCol>
              </a:tblGrid>
              <a:tr h="205726">
                <a:tc>
                  <a:txBody>
                    <a:bodyPr/>
                    <a:lstStyle/>
                    <a:p>
                      <a:pPr>
                        <a:lnSpc>
                          <a:spcPct val="115000"/>
                        </a:lnSpc>
                        <a:spcAft>
                          <a:spcPts val="0"/>
                        </a:spcAft>
                      </a:pPr>
                      <a:r>
                        <a:rPr lang="en-GB" sz="1600" dirty="0">
                          <a:effectLst/>
                        </a:rPr>
                        <a:t> </a:t>
                      </a:r>
                      <a:endParaRPr lang="fr-BE" sz="1600" dirty="0">
                        <a:effectLst/>
                        <a:latin typeface="Calibri"/>
                        <a:ea typeface="Calibri"/>
                        <a:cs typeface="Times New Roman"/>
                      </a:endParaRPr>
                    </a:p>
                  </a:txBody>
                  <a:tcPr marL="36592" marR="36592" marT="0" marB="0"/>
                </a:tc>
                <a:tc>
                  <a:txBody>
                    <a:bodyPr/>
                    <a:lstStyle/>
                    <a:p>
                      <a:pPr algn="ctr">
                        <a:lnSpc>
                          <a:spcPct val="115000"/>
                        </a:lnSpc>
                        <a:spcBef>
                          <a:spcPts val="1000"/>
                        </a:spcBef>
                        <a:spcAft>
                          <a:spcPts val="0"/>
                        </a:spcAft>
                      </a:pPr>
                      <a:r>
                        <a:rPr lang="en-GB" sz="1100">
                          <a:effectLst/>
                        </a:rPr>
                        <a:t>BZRA users</a:t>
                      </a:r>
                      <a:endParaRPr lang="fr-BE" sz="1100">
                        <a:effectLst/>
                      </a:endParaRPr>
                    </a:p>
                    <a:p>
                      <a:pPr algn="ctr">
                        <a:lnSpc>
                          <a:spcPct val="115000"/>
                        </a:lnSpc>
                        <a:spcAft>
                          <a:spcPts val="0"/>
                        </a:spcAft>
                      </a:pPr>
                      <a:r>
                        <a:rPr lang="en-GB" sz="1100">
                          <a:effectLst/>
                        </a:rPr>
                        <a:t>N= 374 (23.4%)</a:t>
                      </a:r>
                      <a:endParaRPr lang="fr-BE" sz="1100">
                        <a:effectLst/>
                        <a:latin typeface="Calibri"/>
                        <a:ea typeface="Calibri"/>
                        <a:cs typeface="Times New Roman"/>
                      </a:endParaRPr>
                    </a:p>
                  </a:txBody>
                  <a:tcPr marL="36592" marR="36592" marT="0" marB="0" anchor="ctr"/>
                </a:tc>
                <a:tc>
                  <a:txBody>
                    <a:bodyPr/>
                    <a:lstStyle/>
                    <a:p>
                      <a:pPr algn="ctr">
                        <a:lnSpc>
                          <a:spcPct val="115000"/>
                        </a:lnSpc>
                        <a:spcBef>
                          <a:spcPts val="1000"/>
                        </a:spcBef>
                        <a:spcAft>
                          <a:spcPts val="0"/>
                        </a:spcAft>
                      </a:pPr>
                      <a:r>
                        <a:rPr lang="en-GB" sz="1100">
                          <a:effectLst/>
                        </a:rPr>
                        <a:t>BZRA non users</a:t>
                      </a:r>
                      <a:endParaRPr lang="fr-BE" sz="1100">
                        <a:effectLst/>
                      </a:endParaRPr>
                    </a:p>
                    <a:p>
                      <a:pPr algn="ctr">
                        <a:lnSpc>
                          <a:spcPct val="115000"/>
                        </a:lnSpc>
                        <a:spcAft>
                          <a:spcPts val="0"/>
                        </a:spcAft>
                      </a:pPr>
                      <a:r>
                        <a:rPr lang="en-GB" sz="1100">
                          <a:effectLst/>
                        </a:rPr>
                        <a:t>N= 1223 (76.6%)</a:t>
                      </a:r>
                      <a:endParaRPr lang="fr-BE" sz="1100">
                        <a:effectLst/>
                        <a:latin typeface="Calibri"/>
                        <a:ea typeface="Calibri"/>
                        <a:cs typeface="Times New Roman"/>
                      </a:endParaRPr>
                    </a:p>
                  </a:txBody>
                  <a:tcPr marL="36592" marR="36592" marT="0" marB="0" anchor="ctr"/>
                </a:tc>
                <a:tc>
                  <a:txBody>
                    <a:bodyPr/>
                    <a:lstStyle/>
                    <a:p>
                      <a:pPr algn="ctr">
                        <a:lnSpc>
                          <a:spcPct val="115000"/>
                        </a:lnSpc>
                        <a:spcAft>
                          <a:spcPts val="0"/>
                        </a:spcAft>
                      </a:pPr>
                      <a:r>
                        <a:rPr lang="en-GB" sz="1100">
                          <a:effectLst/>
                        </a:rPr>
                        <a:t>p-value</a:t>
                      </a:r>
                      <a:endParaRPr lang="fr-BE" sz="1100">
                        <a:effectLst/>
                        <a:latin typeface="Calibri"/>
                        <a:ea typeface="Calibri"/>
                        <a:cs typeface="Times New Roman"/>
                      </a:endParaRPr>
                    </a:p>
                  </a:txBody>
                  <a:tcPr marL="36592" marR="36592" marT="0" marB="0" anchor="ctr"/>
                </a:tc>
                <a:extLst>
                  <a:ext uri="{0D108BD9-81ED-4DB2-BD59-A6C34878D82A}">
                    <a16:rowId xmlns:a16="http://schemas.microsoft.com/office/drawing/2014/main" val="10000"/>
                  </a:ext>
                </a:extLst>
              </a:tr>
              <a:tr h="102863">
                <a:tc>
                  <a:txBody>
                    <a:bodyPr/>
                    <a:lstStyle/>
                    <a:p>
                      <a:pPr>
                        <a:lnSpc>
                          <a:spcPct val="115000"/>
                        </a:lnSpc>
                        <a:spcAft>
                          <a:spcPts val="0"/>
                        </a:spcAft>
                      </a:pPr>
                      <a:r>
                        <a:rPr lang="en-GB" sz="1600" dirty="0">
                          <a:effectLst/>
                        </a:rPr>
                        <a:t>Comorbidities at baseline</a:t>
                      </a:r>
                      <a:endParaRPr lang="fr-BE" sz="1600" dirty="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 </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 </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dirty="0">
                          <a:effectLst/>
                        </a:rPr>
                        <a:t> </a:t>
                      </a:r>
                      <a:endParaRPr lang="fr-BE" sz="1100" dirty="0">
                        <a:effectLst/>
                        <a:latin typeface="Calibri"/>
                        <a:ea typeface="Calibri"/>
                        <a:cs typeface="Times New Roman"/>
                      </a:endParaRPr>
                    </a:p>
                  </a:txBody>
                  <a:tcPr marL="36592" marR="36592" marT="0" marB="0"/>
                </a:tc>
                <a:extLst>
                  <a:ext uri="{0D108BD9-81ED-4DB2-BD59-A6C34878D82A}">
                    <a16:rowId xmlns:a16="http://schemas.microsoft.com/office/drawing/2014/main" val="10001"/>
                  </a:ext>
                </a:extLst>
              </a:tr>
              <a:tr h="102863">
                <a:tc>
                  <a:txBody>
                    <a:bodyPr/>
                    <a:lstStyle/>
                    <a:p>
                      <a:pPr>
                        <a:lnSpc>
                          <a:spcPct val="115000"/>
                        </a:lnSpc>
                        <a:spcAft>
                          <a:spcPts val="0"/>
                        </a:spcAft>
                      </a:pPr>
                      <a:r>
                        <a:rPr lang="en-GB" sz="1600">
                          <a:effectLst/>
                        </a:rPr>
                        <a:t>Median Charlson Comorbidity Index [Q1; Q3]</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5 [3; 7]</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5 [4; 6]</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0.012</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02"/>
                  </a:ext>
                </a:extLst>
              </a:tr>
              <a:tr h="168628">
                <a:tc>
                  <a:txBody>
                    <a:bodyPr/>
                    <a:lstStyle/>
                    <a:p>
                      <a:pPr>
                        <a:lnSpc>
                          <a:spcPct val="115000"/>
                        </a:lnSpc>
                        <a:spcAft>
                          <a:spcPts val="0"/>
                        </a:spcAft>
                      </a:pPr>
                      <a:r>
                        <a:rPr lang="en-GB" sz="1600">
                          <a:effectLst/>
                        </a:rPr>
                        <a:t>Depression,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68 (18.0)</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77 (6.3)</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&lt;0.001</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03"/>
                  </a:ext>
                </a:extLst>
              </a:tr>
              <a:tr h="102863">
                <a:tc>
                  <a:txBody>
                    <a:bodyPr/>
                    <a:lstStyle/>
                    <a:p>
                      <a:pPr>
                        <a:lnSpc>
                          <a:spcPct val="115000"/>
                        </a:lnSpc>
                        <a:spcAft>
                          <a:spcPts val="0"/>
                        </a:spcAft>
                      </a:pPr>
                      <a:r>
                        <a:rPr lang="en-GB" sz="1600">
                          <a:effectLst/>
                        </a:rPr>
                        <a:t>Major cognitive disorder,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33 (8.7)</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68 (5.6)</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0.030</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04"/>
                  </a:ext>
                </a:extLst>
              </a:tr>
              <a:tr h="102863">
                <a:tc>
                  <a:txBody>
                    <a:bodyPr/>
                    <a:lstStyle/>
                    <a:p>
                      <a:pPr>
                        <a:lnSpc>
                          <a:spcPct val="115000"/>
                        </a:lnSpc>
                        <a:spcAft>
                          <a:spcPts val="0"/>
                        </a:spcAft>
                      </a:pPr>
                      <a:r>
                        <a:rPr lang="en-GB" sz="1600">
                          <a:effectLst/>
                        </a:rPr>
                        <a:t>Bipolar or psychotic disorder,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8 (2.1)</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7 (0.6)</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0.012</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05"/>
                  </a:ext>
                </a:extLst>
              </a:tr>
              <a:tr h="102863">
                <a:tc>
                  <a:txBody>
                    <a:bodyPr/>
                    <a:lstStyle/>
                    <a:p>
                      <a:pPr>
                        <a:lnSpc>
                          <a:spcPct val="115000"/>
                        </a:lnSpc>
                        <a:spcAft>
                          <a:spcPts val="0"/>
                        </a:spcAft>
                      </a:pPr>
                      <a:r>
                        <a:rPr lang="en-GB" sz="1600">
                          <a:effectLst/>
                        </a:rPr>
                        <a:t>Delirium,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25 (6.2)</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74 (5.9)</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0.809</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06"/>
                  </a:ext>
                </a:extLst>
              </a:tr>
              <a:tr h="102863">
                <a:tc>
                  <a:txBody>
                    <a:bodyPr/>
                    <a:lstStyle/>
                    <a:p>
                      <a:pPr>
                        <a:lnSpc>
                          <a:spcPct val="115000"/>
                        </a:lnSpc>
                        <a:spcAft>
                          <a:spcPts val="0"/>
                        </a:spcAft>
                      </a:pPr>
                      <a:r>
                        <a:rPr lang="en-GB" sz="1600">
                          <a:effectLst/>
                        </a:rPr>
                        <a:t>Extrapyramidal syndrome,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38 (10.1)</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87 (7.1)</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0.079</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07"/>
                  </a:ext>
                </a:extLst>
              </a:tr>
              <a:tr h="102863">
                <a:tc>
                  <a:txBody>
                    <a:bodyPr/>
                    <a:lstStyle/>
                    <a:p>
                      <a:pPr>
                        <a:lnSpc>
                          <a:spcPct val="115000"/>
                        </a:lnSpc>
                        <a:spcAft>
                          <a:spcPts val="0"/>
                        </a:spcAft>
                      </a:pPr>
                      <a:r>
                        <a:rPr lang="en-GB" sz="1600">
                          <a:effectLst/>
                        </a:rPr>
                        <a:t>Fall(s) in the past 12 months</a:t>
                      </a:r>
                      <a:r>
                        <a:rPr lang="en-GB" sz="1600" baseline="30000">
                          <a:effectLst/>
                        </a:rPr>
                        <a:t>$$$</a:t>
                      </a:r>
                      <a:r>
                        <a:rPr lang="en-GB" sz="1600">
                          <a:effectLst/>
                        </a:rPr>
                        <a:t>,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164 (43.4)</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455 (37.4)</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0.040</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08"/>
                  </a:ext>
                </a:extLst>
              </a:tr>
              <a:tr h="102863">
                <a:tc>
                  <a:txBody>
                    <a:bodyPr/>
                    <a:lstStyle/>
                    <a:p>
                      <a:pPr>
                        <a:lnSpc>
                          <a:spcPct val="115000"/>
                        </a:lnSpc>
                        <a:spcAft>
                          <a:spcPts val="0"/>
                        </a:spcAft>
                      </a:pPr>
                      <a:r>
                        <a:rPr lang="en-GB" sz="1600">
                          <a:effectLst/>
                        </a:rPr>
                        <a:t>Major fracture,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85 (22.5)</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260 (21.3)</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0.617</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09"/>
                  </a:ext>
                </a:extLst>
              </a:tr>
              <a:tr h="102863">
                <a:tc>
                  <a:txBody>
                    <a:bodyPr/>
                    <a:lstStyle/>
                    <a:p>
                      <a:pPr>
                        <a:lnSpc>
                          <a:spcPct val="115000"/>
                        </a:lnSpc>
                        <a:spcAft>
                          <a:spcPts val="0"/>
                        </a:spcAft>
                      </a:pPr>
                      <a:r>
                        <a:rPr lang="en-GB" sz="1600">
                          <a:effectLst/>
                        </a:rPr>
                        <a:t>COPD,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72 (19.0)</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232 (19.0)</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0.999</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10"/>
                  </a:ext>
                </a:extLst>
              </a:tr>
              <a:tr h="102863">
                <a:tc>
                  <a:txBody>
                    <a:bodyPr/>
                    <a:lstStyle/>
                    <a:p>
                      <a:pPr>
                        <a:lnSpc>
                          <a:spcPct val="115000"/>
                        </a:lnSpc>
                        <a:spcAft>
                          <a:spcPts val="0"/>
                        </a:spcAft>
                      </a:pPr>
                      <a:r>
                        <a:rPr lang="en-GB" sz="1600">
                          <a:effectLst/>
                        </a:rPr>
                        <a:t>Diabetes,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96 (25.4)</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413 (33.8)</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0.002</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11"/>
                  </a:ext>
                </a:extLst>
              </a:tr>
              <a:tr h="102863">
                <a:tc>
                  <a:txBody>
                    <a:bodyPr/>
                    <a:lstStyle/>
                    <a:p>
                      <a:pPr>
                        <a:lnSpc>
                          <a:spcPct val="115000"/>
                        </a:lnSpc>
                        <a:spcAft>
                          <a:spcPts val="0"/>
                        </a:spcAft>
                      </a:pPr>
                      <a:r>
                        <a:rPr lang="en-GB" sz="1600" dirty="0">
                          <a:effectLst/>
                        </a:rPr>
                        <a:t>Chronic kidney disease, n (%)</a:t>
                      </a:r>
                      <a:endParaRPr lang="fr-BE" sz="1600" dirty="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82 (21.7)</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352 (28.8)</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0.007</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12"/>
                  </a:ext>
                </a:extLst>
              </a:tr>
              <a:tr h="102863">
                <a:tc>
                  <a:txBody>
                    <a:bodyPr/>
                    <a:lstStyle/>
                    <a:p>
                      <a:pPr>
                        <a:lnSpc>
                          <a:spcPct val="115000"/>
                        </a:lnSpc>
                        <a:spcAft>
                          <a:spcPts val="0"/>
                        </a:spcAft>
                      </a:pPr>
                      <a:r>
                        <a:rPr lang="en-GB" sz="1600">
                          <a:effectLst/>
                        </a:rPr>
                        <a:t>Chronic heart disease,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76 (20.1)</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310 (25.3)</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0.039</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13"/>
                  </a:ext>
                </a:extLst>
              </a:tr>
              <a:tr h="102863">
                <a:tc>
                  <a:txBody>
                    <a:bodyPr/>
                    <a:lstStyle/>
                    <a:p>
                      <a:pPr>
                        <a:lnSpc>
                          <a:spcPct val="115000"/>
                        </a:lnSpc>
                        <a:spcAft>
                          <a:spcPts val="0"/>
                        </a:spcAft>
                      </a:pPr>
                      <a:r>
                        <a:rPr lang="en-GB" sz="1600">
                          <a:effectLst/>
                        </a:rPr>
                        <a:t>Chronic Liver disease,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14 (3.7)</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55 (4.5)</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0.565</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14"/>
                  </a:ext>
                </a:extLst>
              </a:tr>
              <a:tr h="102863">
                <a:tc>
                  <a:txBody>
                    <a:bodyPr/>
                    <a:lstStyle/>
                    <a:p>
                      <a:pPr>
                        <a:lnSpc>
                          <a:spcPct val="115000"/>
                        </a:lnSpc>
                        <a:spcAft>
                          <a:spcPts val="0"/>
                        </a:spcAft>
                      </a:pPr>
                      <a:r>
                        <a:rPr lang="en-GB" sz="1600">
                          <a:effectLst/>
                        </a:rPr>
                        <a:t>Alcohol abuse </a:t>
                      </a:r>
                      <a:r>
                        <a:rPr lang="en-GB" sz="1600" baseline="30000">
                          <a:effectLst/>
                        </a:rPr>
                        <a:t>$$$$</a:t>
                      </a:r>
                      <a:r>
                        <a:rPr lang="en-GB" sz="1600">
                          <a:effectLst/>
                        </a:rPr>
                        <a:t>,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43 (11.4)</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165 (13.6)</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0.295</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15"/>
                  </a:ext>
                </a:extLst>
              </a:tr>
              <a:tr h="102863">
                <a:tc>
                  <a:txBody>
                    <a:bodyPr/>
                    <a:lstStyle/>
                    <a:p>
                      <a:pPr>
                        <a:lnSpc>
                          <a:spcPct val="115000"/>
                        </a:lnSpc>
                        <a:spcAft>
                          <a:spcPts val="0"/>
                        </a:spcAft>
                      </a:pPr>
                      <a:r>
                        <a:rPr lang="en-GB" sz="1600">
                          <a:effectLst/>
                        </a:rPr>
                        <a:t>Tobacco use,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36 (9.5)</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93 (7.6)</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0.235</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16"/>
                  </a:ext>
                </a:extLst>
              </a:tr>
              <a:tr h="102863">
                <a:tc>
                  <a:txBody>
                    <a:bodyPr/>
                    <a:lstStyle/>
                    <a:p>
                      <a:pPr>
                        <a:lnSpc>
                          <a:spcPct val="115000"/>
                        </a:lnSpc>
                        <a:spcAft>
                          <a:spcPts val="0"/>
                        </a:spcAft>
                      </a:pPr>
                      <a:r>
                        <a:rPr lang="en-GB" sz="1600">
                          <a:effectLst/>
                        </a:rPr>
                        <a:t>Medications at baseline</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 </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 </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 </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17"/>
                  </a:ext>
                </a:extLst>
              </a:tr>
              <a:tr h="102863">
                <a:tc>
                  <a:txBody>
                    <a:bodyPr/>
                    <a:lstStyle/>
                    <a:p>
                      <a:pPr>
                        <a:lnSpc>
                          <a:spcPct val="115000"/>
                        </a:lnSpc>
                        <a:spcAft>
                          <a:spcPts val="0"/>
                        </a:spcAft>
                      </a:pPr>
                      <a:r>
                        <a:rPr lang="en-GB" sz="1600">
                          <a:effectLst/>
                        </a:rPr>
                        <a:t>Median total number [Q1; Q3]</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10 [8; 14]</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9 [7; 12]</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&lt;0.001</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18"/>
                  </a:ext>
                </a:extLst>
              </a:tr>
              <a:tr h="102863">
                <a:tc>
                  <a:txBody>
                    <a:bodyPr/>
                    <a:lstStyle/>
                    <a:p>
                      <a:pPr>
                        <a:lnSpc>
                          <a:spcPct val="115000"/>
                        </a:lnSpc>
                        <a:spcAft>
                          <a:spcPts val="0"/>
                        </a:spcAft>
                      </a:pPr>
                      <a:r>
                        <a:rPr lang="en-GB" sz="1600">
                          <a:effectLst/>
                        </a:rPr>
                        <a:t>Antidepressant use,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144 (38.1)</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232 (19.0)</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&lt;0.001</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19"/>
                  </a:ext>
                </a:extLst>
              </a:tr>
              <a:tr h="102863">
                <a:tc>
                  <a:txBody>
                    <a:bodyPr/>
                    <a:lstStyle/>
                    <a:p>
                      <a:pPr>
                        <a:lnSpc>
                          <a:spcPct val="115000"/>
                        </a:lnSpc>
                        <a:spcAft>
                          <a:spcPts val="0"/>
                        </a:spcAft>
                      </a:pPr>
                      <a:r>
                        <a:rPr lang="en-GB" sz="1600">
                          <a:effectLst/>
                        </a:rPr>
                        <a:t>Antipsychotic use,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31 (8.2)</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46 (3.8)</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&lt;0.001</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20"/>
                  </a:ext>
                </a:extLst>
              </a:tr>
              <a:tr h="102863">
                <a:tc>
                  <a:txBody>
                    <a:bodyPr/>
                    <a:lstStyle/>
                    <a:p>
                      <a:pPr>
                        <a:lnSpc>
                          <a:spcPct val="115000"/>
                        </a:lnSpc>
                        <a:spcAft>
                          <a:spcPts val="0"/>
                        </a:spcAft>
                      </a:pPr>
                      <a:r>
                        <a:rPr lang="en-GB" sz="1600">
                          <a:effectLst/>
                        </a:rPr>
                        <a:t>Antiepileptic use, n (%)</a:t>
                      </a:r>
                      <a:endParaRPr lang="fr-BE" sz="16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73 (19.3)</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143 (11.7)</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&lt;0.001</a:t>
                      </a:r>
                      <a:endParaRPr lang="fr-BE" sz="1100">
                        <a:effectLst/>
                        <a:latin typeface="Calibri"/>
                        <a:ea typeface="Calibri"/>
                        <a:cs typeface="Times New Roman"/>
                      </a:endParaRPr>
                    </a:p>
                  </a:txBody>
                  <a:tcPr marL="36592" marR="36592" marT="0" marB="0"/>
                </a:tc>
                <a:extLst>
                  <a:ext uri="{0D108BD9-81ED-4DB2-BD59-A6C34878D82A}">
                    <a16:rowId xmlns:a16="http://schemas.microsoft.com/office/drawing/2014/main" val="10021"/>
                  </a:ext>
                </a:extLst>
              </a:tr>
              <a:tr h="102863">
                <a:tc>
                  <a:txBody>
                    <a:bodyPr/>
                    <a:lstStyle/>
                    <a:p>
                      <a:pPr>
                        <a:lnSpc>
                          <a:spcPct val="115000"/>
                        </a:lnSpc>
                        <a:spcAft>
                          <a:spcPts val="0"/>
                        </a:spcAft>
                      </a:pPr>
                      <a:r>
                        <a:rPr lang="en-GB" sz="1600" dirty="0">
                          <a:effectLst/>
                        </a:rPr>
                        <a:t>Opioids use, n (%)</a:t>
                      </a:r>
                      <a:endParaRPr lang="fr-BE" sz="1600" dirty="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84 (22.2)</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a:effectLst/>
                        </a:rPr>
                        <a:t>160 (13.1)</a:t>
                      </a:r>
                      <a:endParaRPr lang="fr-BE" sz="1100">
                        <a:effectLst/>
                        <a:latin typeface="Calibri"/>
                        <a:ea typeface="Calibri"/>
                        <a:cs typeface="Times New Roman"/>
                      </a:endParaRPr>
                    </a:p>
                  </a:txBody>
                  <a:tcPr marL="36592" marR="36592" marT="0" marB="0"/>
                </a:tc>
                <a:tc>
                  <a:txBody>
                    <a:bodyPr/>
                    <a:lstStyle/>
                    <a:p>
                      <a:pPr algn="ctr">
                        <a:lnSpc>
                          <a:spcPct val="115000"/>
                        </a:lnSpc>
                        <a:spcAft>
                          <a:spcPts val="0"/>
                        </a:spcAft>
                      </a:pPr>
                      <a:r>
                        <a:rPr lang="en-GB" sz="1100" dirty="0">
                          <a:effectLst/>
                        </a:rPr>
                        <a:t>&lt;0.001</a:t>
                      </a:r>
                      <a:endParaRPr lang="fr-BE" sz="1100" dirty="0">
                        <a:effectLst/>
                        <a:latin typeface="Calibri"/>
                        <a:ea typeface="Calibri"/>
                        <a:cs typeface="Times New Roman"/>
                      </a:endParaRPr>
                    </a:p>
                  </a:txBody>
                  <a:tcPr marL="36592" marR="36592" marT="0" marB="0"/>
                </a:tc>
                <a:extLst>
                  <a:ext uri="{0D108BD9-81ED-4DB2-BD59-A6C34878D82A}">
                    <a16:rowId xmlns:a16="http://schemas.microsoft.com/office/drawing/2014/main" val="10022"/>
                  </a:ext>
                </a:extLst>
              </a:tr>
            </a:tbl>
          </a:graphicData>
        </a:graphic>
      </p:graphicFrame>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25</a:t>
            </a:fld>
            <a:endParaRPr lang="en-US"/>
          </a:p>
        </p:txBody>
      </p:sp>
    </p:spTree>
    <p:extLst>
      <p:ext uri="{BB962C8B-B14F-4D97-AF65-F5344CB8AC3E}">
        <p14:creationId xmlns:p14="http://schemas.microsoft.com/office/powerpoint/2010/main" val="2416755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err="1">
                <a:solidFill>
                  <a:schemeClr val="tx2"/>
                </a:solidFill>
              </a:rPr>
              <a:t>Results</a:t>
            </a:r>
            <a:br>
              <a:rPr lang="fr-BE" b="1" dirty="0">
                <a:solidFill>
                  <a:schemeClr val="tx2"/>
                </a:solidFill>
              </a:rPr>
            </a:br>
            <a:r>
              <a:rPr lang="en-GB" dirty="0">
                <a:solidFill>
                  <a:schemeClr val="tx2"/>
                </a:solidFill>
              </a:rPr>
              <a:t>BZRA users over time across countries</a:t>
            </a:r>
            <a:endParaRPr lang="fr-BE" dirty="0"/>
          </a:p>
        </p:txBody>
      </p:sp>
      <p:sp>
        <p:nvSpPr>
          <p:cNvPr id="4" name="Espace réservé de la date 3"/>
          <p:cNvSpPr>
            <a:spLocks noGrp="1"/>
          </p:cNvSpPr>
          <p:nvPr>
            <p:ph type="dt" sz="half" idx="10"/>
          </p:nvPr>
        </p:nvSpPr>
        <p:spPr/>
        <p:txBody>
          <a:bodyPr/>
          <a:lstStyle/>
          <a:p>
            <a:r>
              <a:rPr lang="fr-FR"/>
              <a:t>30/03/2022</a:t>
            </a:r>
            <a:endParaRPr lang="en-US"/>
          </a:p>
        </p:txBody>
      </p:sp>
      <p:sp>
        <p:nvSpPr>
          <p:cNvPr id="5" name="Espace réservé du pied de page 4"/>
          <p:cNvSpPr>
            <a:spLocks noGrp="1"/>
          </p:cNvSpPr>
          <p:nvPr>
            <p:ph type="ftr" sz="quarter" idx="11"/>
          </p:nvPr>
        </p:nvSpPr>
        <p:spPr/>
        <p:txBody>
          <a:bodyPr/>
          <a:lstStyle/>
          <a:p>
            <a:r>
              <a:rPr lang="en-US"/>
              <a:t>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26</a:t>
            </a:fld>
            <a:endParaRPr lang="en-US"/>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031653181"/>
              </p:ext>
            </p:extLst>
          </p:nvPr>
        </p:nvGraphicFramePr>
        <p:xfrm>
          <a:off x="323528" y="1556792"/>
          <a:ext cx="8568952" cy="4819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7156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7136292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27</a:t>
            </a:fld>
            <a:endParaRPr lang="en-US"/>
          </a:p>
        </p:txBody>
      </p:sp>
    </p:spTree>
    <p:extLst>
      <p:ext uri="{BB962C8B-B14F-4D97-AF65-F5344CB8AC3E}">
        <p14:creationId xmlns:p14="http://schemas.microsoft.com/office/powerpoint/2010/main" val="2421626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BZRA use at </a:t>
            </a:r>
            <a:r>
              <a:rPr lang="fr-FR" dirty="0" err="1"/>
              <a:t>baseline</a:t>
            </a:r>
            <a:r>
              <a:rPr lang="fr-FR" dirty="0"/>
              <a:t>: trial sites</a:t>
            </a:r>
            <a:endParaRPr lang="fr-BE"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4393871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28</a:t>
            </a:fld>
            <a:endParaRPr lang="en-US"/>
          </a:p>
        </p:txBody>
      </p:sp>
    </p:spTree>
    <p:extLst>
      <p:ext uri="{BB962C8B-B14F-4D97-AF65-F5344CB8AC3E}">
        <p14:creationId xmlns:p14="http://schemas.microsoft.com/office/powerpoint/2010/main" val="3453211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a:extLst>
              <a:ext uri="{FF2B5EF4-FFF2-40B4-BE49-F238E27FC236}">
                <a16:creationId xmlns:a16="http://schemas.microsoft.com/office/drawing/2014/main" id="{74CB6C24-F655-B247-DCC3-BA6B54219457}"/>
              </a:ext>
            </a:extLst>
          </p:cNvPr>
          <p:cNvGraphicFramePr>
            <a:graphicFrameLocks noGrp="1"/>
          </p:cNvGraphicFramePr>
          <p:nvPr>
            <p:ph idx="1"/>
            <p:extLst>
              <p:ext uri="{D42A27DB-BD31-4B8C-83A1-F6EECF244321}">
                <p14:modId xmlns:p14="http://schemas.microsoft.com/office/powerpoint/2010/main" val="1379264588"/>
              </p:ext>
            </p:extLst>
          </p:nvPr>
        </p:nvGraphicFramePr>
        <p:xfrm>
          <a:off x="457200" y="274637"/>
          <a:ext cx="8229600" cy="644683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e la date 3">
            <a:extLst>
              <a:ext uri="{FF2B5EF4-FFF2-40B4-BE49-F238E27FC236}">
                <a16:creationId xmlns:a16="http://schemas.microsoft.com/office/drawing/2014/main" id="{6B7202A4-77EA-2B45-0B33-2C2CE3BE04D8}"/>
              </a:ext>
            </a:extLst>
          </p:cNvPr>
          <p:cNvSpPr>
            <a:spLocks noGrp="1"/>
          </p:cNvSpPr>
          <p:nvPr>
            <p:ph type="dt" sz="half" idx="10"/>
          </p:nvPr>
        </p:nvSpPr>
        <p:spPr/>
        <p:txBody>
          <a:bodyPr/>
          <a:lstStyle/>
          <a:p>
            <a:r>
              <a:rPr lang="fr-FR"/>
              <a:t>07/09/2022</a:t>
            </a:r>
            <a:endParaRPr lang="en-US"/>
          </a:p>
        </p:txBody>
      </p:sp>
      <p:sp>
        <p:nvSpPr>
          <p:cNvPr id="5" name="Espace réservé du pied de page 4">
            <a:extLst>
              <a:ext uri="{FF2B5EF4-FFF2-40B4-BE49-F238E27FC236}">
                <a16:creationId xmlns:a16="http://schemas.microsoft.com/office/drawing/2014/main" id="{A92C5A48-E667-4230-36C6-D44FCBD63CF8}"/>
              </a:ext>
            </a:extLst>
          </p:cNvPr>
          <p:cNvSpPr>
            <a:spLocks noGrp="1"/>
          </p:cNvSpPr>
          <p:nvPr>
            <p:ph type="ftr" sz="quarter" idx="11"/>
          </p:nvPr>
        </p:nvSpPr>
        <p:spPr/>
        <p:txBody>
          <a:bodyPr/>
          <a:lstStyle/>
          <a:p>
            <a:r>
              <a:rPr lang="en-US"/>
              <a:t>ICOD- FX Sibille</a:t>
            </a:r>
          </a:p>
        </p:txBody>
      </p:sp>
      <p:sp>
        <p:nvSpPr>
          <p:cNvPr id="6" name="Espace réservé du numéro de diapositive 5">
            <a:extLst>
              <a:ext uri="{FF2B5EF4-FFF2-40B4-BE49-F238E27FC236}">
                <a16:creationId xmlns:a16="http://schemas.microsoft.com/office/drawing/2014/main" id="{2951BB9F-1BF8-26FF-CFFB-C46C61108BC2}"/>
              </a:ext>
            </a:extLst>
          </p:cNvPr>
          <p:cNvSpPr>
            <a:spLocks noGrp="1"/>
          </p:cNvSpPr>
          <p:nvPr>
            <p:ph type="sldNum" sz="quarter" idx="12"/>
          </p:nvPr>
        </p:nvSpPr>
        <p:spPr/>
        <p:txBody>
          <a:bodyPr/>
          <a:lstStyle/>
          <a:p>
            <a:fld id="{AFBEC141-7E01-4DA9-A458-49B52FC67720}" type="slidenum">
              <a:rPr lang="en-US" smtClean="0"/>
              <a:t>29</a:t>
            </a:fld>
            <a:endParaRPr lang="en-US"/>
          </a:p>
        </p:txBody>
      </p:sp>
    </p:spTree>
    <p:extLst>
      <p:ext uri="{BB962C8B-B14F-4D97-AF65-F5344CB8AC3E}">
        <p14:creationId xmlns:p14="http://schemas.microsoft.com/office/powerpoint/2010/main" val="404780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tx2"/>
                </a:solidFill>
              </a:rPr>
              <a:t>Background </a:t>
            </a:r>
            <a:endParaRPr lang="fr-BE" b="1" dirty="0">
              <a:solidFill>
                <a:schemeClr val="tx2"/>
              </a:solidFill>
            </a:endParaRPr>
          </a:p>
        </p:txBody>
      </p:sp>
      <p:sp>
        <p:nvSpPr>
          <p:cNvPr id="3" name="Espace réservé du texte 2"/>
          <p:cNvSpPr>
            <a:spLocks noGrp="1"/>
          </p:cNvSpPr>
          <p:nvPr>
            <p:ph type="body" idx="1"/>
          </p:nvPr>
        </p:nvSpPr>
        <p:spPr/>
        <p:txBody>
          <a:bodyPr anchor="ctr">
            <a:noAutofit/>
          </a:bodyPr>
          <a:lstStyle/>
          <a:p>
            <a:pPr algn="ctr">
              <a:spcBef>
                <a:spcPct val="0"/>
              </a:spcBef>
            </a:pPr>
            <a:r>
              <a:rPr lang="fr-FR" sz="3600" dirty="0">
                <a:solidFill>
                  <a:schemeClr val="tx2"/>
                </a:solidFill>
                <a:latin typeface="+mj-lt"/>
                <a:ea typeface="+mj-ea"/>
                <a:cs typeface="+mj-cs"/>
              </a:rPr>
              <a:t>BZRA</a:t>
            </a:r>
            <a:endParaRPr lang="fr-BE" sz="3600" dirty="0">
              <a:solidFill>
                <a:schemeClr val="tx2"/>
              </a:solidFill>
              <a:latin typeface="+mj-lt"/>
              <a:ea typeface="+mj-ea"/>
              <a:cs typeface="+mj-cs"/>
            </a:endParaRPr>
          </a:p>
        </p:txBody>
      </p:sp>
      <p:sp>
        <p:nvSpPr>
          <p:cNvPr id="4" name="Espace réservé du contenu 3"/>
          <p:cNvSpPr>
            <a:spLocks noGrp="1"/>
          </p:cNvSpPr>
          <p:nvPr>
            <p:ph sz="half" idx="2"/>
          </p:nvPr>
        </p:nvSpPr>
        <p:spPr>
          <a:xfrm>
            <a:off x="457200" y="2174874"/>
            <a:ext cx="4040188" cy="4181475"/>
          </a:xfrm>
        </p:spPr>
        <p:txBody>
          <a:bodyPr>
            <a:normAutofit lnSpcReduction="10000"/>
          </a:bodyPr>
          <a:lstStyle/>
          <a:p>
            <a:pPr marL="0" indent="0">
              <a:buNone/>
            </a:pPr>
            <a:r>
              <a:rPr lang="fr-FR" dirty="0" err="1"/>
              <a:t>Benzodiazepines</a:t>
            </a:r>
            <a:r>
              <a:rPr lang="fr-FR" dirty="0"/>
              <a:t> + Z-</a:t>
            </a:r>
            <a:r>
              <a:rPr lang="fr-FR" dirty="0" err="1"/>
              <a:t>drugs</a:t>
            </a: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err="1"/>
              <a:t>Inappropriate</a:t>
            </a:r>
            <a:r>
              <a:rPr lang="fr-FR" dirty="0"/>
              <a:t> but </a:t>
            </a:r>
            <a:r>
              <a:rPr lang="fr-FR" dirty="0" err="1"/>
              <a:t>frequent</a:t>
            </a:r>
            <a:endParaRPr lang="fr-BE" dirty="0"/>
          </a:p>
        </p:txBody>
      </p:sp>
      <p:sp>
        <p:nvSpPr>
          <p:cNvPr id="5" name="Espace réservé du texte 4"/>
          <p:cNvSpPr>
            <a:spLocks noGrp="1"/>
          </p:cNvSpPr>
          <p:nvPr>
            <p:ph type="body" sz="quarter" idx="3"/>
          </p:nvPr>
        </p:nvSpPr>
        <p:spPr/>
        <p:txBody>
          <a:bodyPr anchor="ctr">
            <a:noAutofit/>
          </a:bodyPr>
          <a:lstStyle/>
          <a:p>
            <a:pPr algn="ctr">
              <a:spcBef>
                <a:spcPct val="0"/>
              </a:spcBef>
            </a:pPr>
            <a:r>
              <a:rPr lang="fr-FR" sz="3600" dirty="0">
                <a:solidFill>
                  <a:schemeClr val="tx2"/>
                </a:solidFill>
                <a:latin typeface="+mj-lt"/>
                <a:ea typeface="+mj-ea"/>
                <a:cs typeface="+mj-cs"/>
              </a:rPr>
              <a:t>The OPERAM </a:t>
            </a:r>
            <a:r>
              <a:rPr lang="fr-FR" sz="3600" dirty="0" err="1">
                <a:solidFill>
                  <a:schemeClr val="tx2"/>
                </a:solidFill>
                <a:latin typeface="+mj-lt"/>
                <a:ea typeface="+mj-ea"/>
                <a:cs typeface="+mj-cs"/>
              </a:rPr>
              <a:t>study</a:t>
            </a:r>
            <a:endParaRPr lang="fr-BE" sz="3600" dirty="0">
              <a:solidFill>
                <a:schemeClr val="tx2"/>
              </a:solidFill>
              <a:latin typeface="+mj-lt"/>
              <a:ea typeface="+mj-ea"/>
              <a:cs typeface="+mj-cs"/>
            </a:endParaRPr>
          </a:p>
        </p:txBody>
      </p:sp>
      <p:sp>
        <p:nvSpPr>
          <p:cNvPr id="6" name="Espace réservé du contenu 5"/>
          <p:cNvSpPr>
            <a:spLocks noGrp="1"/>
          </p:cNvSpPr>
          <p:nvPr>
            <p:ph sz="quarter" idx="4"/>
          </p:nvPr>
        </p:nvSpPr>
        <p:spPr/>
        <p:txBody>
          <a:bodyPr>
            <a:normAutofit/>
          </a:bodyPr>
          <a:lstStyle/>
          <a:p>
            <a:r>
              <a:rPr lang="en-GB" dirty="0"/>
              <a:t>Cluster RCT</a:t>
            </a:r>
          </a:p>
          <a:p>
            <a:r>
              <a:rPr lang="en-GB" dirty="0"/>
              <a:t>4 hospitals in 4 European countries</a:t>
            </a:r>
          </a:p>
          <a:p>
            <a:r>
              <a:rPr lang="en-GB" dirty="0"/>
              <a:t>Multimorbid, polymedicated older adults</a:t>
            </a:r>
          </a:p>
          <a:p>
            <a:r>
              <a:rPr lang="en-GB" dirty="0"/>
              <a:t>Pharmacotherapy optimisation intervention</a:t>
            </a:r>
          </a:p>
          <a:p>
            <a:r>
              <a:rPr lang="en-GB" dirty="0"/>
              <a:t>STOPP D5: benzodiazepine for ≥ 4 weeks </a:t>
            </a:r>
          </a:p>
          <a:p>
            <a:endParaRPr lang="en-GB" dirty="0"/>
          </a:p>
        </p:txBody>
      </p:sp>
      <p:sp>
        <p:nvSpPr>
          <p:cNvPr id="7" name="Espace réservé de la date 6"/>
          <p:cNvSpPr>
            <a:spLocks noGrp="1"/>
          </p:cNvSpPr>
          <p:nvPr>
            <p:ph type="dt" sz="half" idx="10"/>
          </p:nvPr>
        </p:nvSpPr>
        <p:spPr/>
        <p:txBody>
          <a:bodyPr/>
          <a:lstStyle/>
          <a:p>
            <a:r>
              <a:rPr lang="fr-FR"/>
              <a:t>07/09/2022</a:t>
            </a:r>
            <a:endParaRPr lang="en-US"/>
          </a:p>
        </p:txBody>
      </p:sp>
      <p:sp>
        <p:nvSpPr>
          <p:cNvPr id="8" name="Espace réservé du pied de page 7"/>
          <p:cNvSpPr>
            <a:spLocks noGrp="1"/>
          </p:cNvSpPr>
          <p:nvPr>
            <p:ph type="ftr" sz="quarter" idx="11"/>
          </p:nvPr>
        </p:nvSpPr>
        <p:spPr/>
        <p:txBody>
          <a:bodyPr/>
          <a:lstStyle/>
          <a:p>
            <a:r>
              <a:rPr lang="en-US"/>
              <a:t>ICOD- FX Sibille</a:t>
            </a:r>
          </a:p>
        </p:txBody>
      </p:sp>
      <p:sp>
        <p:nvSpPr>
          <p:cNvPr id="9" name="Espace réservé du numéro de diapositive 8"/>
          <p:cNvSpPr>
            <a:spLocks noGrp="1"/>
          </p:cNvSpPr>
          <p:nvPr>
            <p:ph type="sldNum" sz="quarter" idx="12"/>
          </p:nvPr>
        </p:nvSpPr>
        <p:spPr/>
        <p:txBody>
          <a:bodyPr/>
          <a:lstStyle/>
          <a:p>
            <a:fld id="{AFBEC141-7E01-4DA9-A458-49B52FC67720}" type="slidenum">
              <a:rPr lang="en-US" smtClean="0"/>
              <a:t>3</a:t>
            </a:fld>
            <a:endParaRPr lang="en-US"/>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780928"/>
            <a:ext cx="3888432" cy="252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5148064" y="6021288"/>
            <a:ext cx="3816424" cy="338554"/>
          </a:xfrm>
          <a:prstGeom prst="rect">
            <a:avLst/>
          </a:prstGeom>
          <a:noFill/>
        </p:spPr>
        <p:txBody>
          <a:bodyPr wrap="square" rtlCol="0">
            <a:spAutoFit/>
          </a:bodyPr>
          <a:lstStyle/>
          <a:p>
            <a:pPr algn="r"/>
            <a:r>
              <a:rPr lang="fr-FR" sz="1600" i="1" dirty="0">
                <a:solidFill>
                  <a:schemeClr val="accent1"/>
                </a:solidFill>
              </a:rPr>
              <a:t>Adam BMJ Open 2019; Blum BMJ 2021</a:t>
            </a:r>
            <a:endParaRPr lang="fr-BE" sz="1600" i="1" dirty="0">
              <a:solidFill>
                <a:schemeClr val="accent1"/>
              </a:solidFill>
            </a:endParaRPr>
          </a:p>
        </p:txBody>
      </p:sp>
      <p:sp>
        <p:nvSpPr>
          <p:cNvPr id="12" name="Espace réservé du contenu 8">
            <a:extLst>
              <a:ext uri="{FF2B5EF4-FFF2-40B4-BE49-F238E27FC236}">
                <a16:creationId xmlns:a16="http://schemas.microsoft.com/office/drawing/2014/main" id="{9FAD64AC-8D43-FB06-BD75-A8E962BCBD9F}"/>
              </a:ext>
            </a:extLst>
          </p:cNvPr>
          <p:cNvSpPr>
            <a:spLocks noGrp="1"/>
          </p:cNvSpPr>
          <p:nvPr/>
        </p:nvSpPr>
        <p:spPr>
          <a:xfrm>
            <a:off x="358395" y="5287149"/>
            <a:ext cx="4186808" cy="36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r-FR" sz="1800" i="1" dirty="0">
                <a:solidFill>
                  <a:schemeClr val="accent1"/>
                </a:solidFill>
              </a:rPr>
              <a:t>Canadian </a:t>
            </a:r>
            <a:r>
              <a:rPr lang="fr-FR" sz="1800" i="1" dirty="0" err="1">
                <a:solidFill>
                  <a:schemeClr val="accent1"/>
                </a:solidFill>
              </a:rPr>
              <a:t>Deprescribing</a:t>
            </a:r>
            <a:r>
              <a:rPr lang="fr-FR" sz="1800" i="1" dirty="0">
                <a:solidFill>
                  <a:schemeClr val="accent1"/>
                </a:solidFill>
              </a:rPr>
              <a:t> Network</a:t>
            </a:r>
            <a:endParaRPr lang="fr-BE" sz="1800" i="1" dirty="0">
              <a:solidFill>
                <a:schemeClr val="accent1"/>
              </a:solidFill>
            </a:endParaRPr>
          </a:p>
        </p:txBody>
      </p:sp>
    </p:spTree>
    <p:extLst>
      <p:ext uri="{BB962C8B-B14F-4D97-AF65-F5344CB8AC3E}">
        <p14:creationId xmlns:p14="http://schemas.microsoft.com/office/powerpoint/2010/main" val="395806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AD6F1-2B28-F259-41EA-A03B8532B2EF}"/>
              </a:ext>
            </a:extLst>
          </p:cNvPr>
          <p:cNvSpPr>
            <a:spLocks noGrp="1"/>
          </p:cNvSpPr>
          <p:nvPr>
            <p:ph type="title"/>
          </p:nvPr>
        </p:nvSpPr>
        <p:spPr/>
        <p:txBody>
          <a:bodyPr/>
          <a:lstStyle/>
          <a:p>
            <a:endParaRPr lang="fr-BE"/>
          </a:p>
        </p:txBody>
      </p:sp>
      <p:graphicFrame>
        <p:nvGraphicFramePr>
          <p:cNvPr id="9" name="Espace réservé du contenu 8">
            <a:extLst>
              <a:ext uri="{FF2B5EF4-FFF2-40B4-BE49-F238E27FC236}">
                <a16:creationId xmlns:a16="http://schemas.microsoft.com/office/drawing/2014/main" id="{74CB6C24-F655-B247-DCC3-BA6B54219457}"/>
              </a:ext>
            </a:extLst>
          </p:cNvPr>
          <p:cNvGraphicFramePr>
            <a:graphicFrameLocks noGrp="1"/>
          </p:cNvGraphicFramePr>
          <p:nvPr>
            <p:ph idx="1"/>
          </p:nvPr>
        </p:nvGraphicFramePr>
        <p:xfrm>
          <a:off x="457200" y="274638"/>
          <a:ext cx="8229600" cy="6296148"/>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e la date 3">
            <a:extLst>
              <a:ext uri="{FF2B5EF4-FFF2-40B4-BE49-F238E27FC236}">
                <a16:creationId xmlns:a16="http://schemas.microsoft.com/office/drawing/2014/main" id="{6B7202A4-77EA-2B45-0B33-2C2CE3BE04D8}"/>
              </a:ext>
            </a:extLst>
          </p:cNvPr>
          <p:cNvSpPr>
            <a:spLocks noGrp="1"/>
          </p:cNvSpPr>
          <p:nvPr>
            <p:ph type="dt" sz="half" idx="10"/>
          </p:nvPr>
        </p:nvSpPr>
        <p:spPr/>
        <p:txBody>
          <a:bodyPr/>
          <a:lstStyle/>
          <a:p>
            <a:r>
              <a:rPr lang="fr-FR"/>
              <a:t>07/09/2022</a:t>
            </a:r>
            <a:endParaRPr lang="en-US"/>
          </a:p>
        </p:txBody>
      </p:sp>
      <p:sp>
        <p:nvSpPr>
          <p:cNvPr id="5" name="Espace réservé du pied de page 4">
            <a:extLst>
              <a:ext uri="{FF2B5EF4-FFF2-40B4-BE49-F238E27FC236}">
                <a16:creationId xmlns:a16="http://schemas.microsoft.com/office/drawing/2014/main" id="{A92C5A48-E667-4230-36C6-D44FCBD63CF8}"/>
              </a:ext>
            </a:extLst>
          </p:cNvPr>
          <p:cNvSpPr>
            <a:spLocks noGrp="1"/>
          </p:cNvSpPr>
          <p:nvPr>
            <p:ph type="ftr" sz="quarter" idx="11"/>
          </p:nvPr>
        </p:nvSpPr>
        <p:spPr/>
        <p:txBody>
          <a:bodyPr/>
          <a:lstStyle/>
          <a:p>
            <a:r>
              <a:rPr lang="en-US"/>
              <a:t>ICOD- FX Sibille</a:t>
            </a:r>
          </a:p>
        </p:txBody>
      </p:sp>
      <p:sp>
        <p:nvSpPr>
          <p:cNvPr id="6" name="Espace réservé du numéro de diapositive 5">
            <a:extLst>
              <a:ext uri="{FF2B5EF4-FFF2-40B4-BE49-F238E27FC236}">
                <a16:creationId xmlns:a16="http://schemas.microsoft.com/office/drawing/2014/main" id="{2951BB9F-1BF8-26FF-CFFB-C46C61108BC2}"/>
              </a:ext>
            </a:extLst>
          </p:cNvPr>
          <p:cNvSpPr>
            <a:spLocks noGrp="1"/>
          </p:cNvSpPr>
          <p:nvPr>
            <p:ph type="sldNum" sz="quarter" idx="12"/>
          </p:nvPr>
        </p:nvSpPr>
        <p:spPr/>
        <p:txBody>
          <a:bodyPr/>
          <a:lstStyle/>
          <a:p>
            <a:fld id="{AFBEC141-7E01-4DA9-A458-49B52FC67720}" type="slidenum">
              <a:rPr lang="en-US" smtClean="0"/>
              <a:t>30</a:t>
            </a:fld>
            <a:endParaRPr lang="en-US"/>
          </a:p>
        </p:txBody>
      </p:sp>
    </p:spTree>
    <p:extLst>
      <p:ext uri="{BB962C8B-B14F-4D97-AF65-F5344CB8AC3E}">
        <p14:creationId xmlns:p14="http://schemas.microsoft.com/office/powerpoint/2010/main" val="3473189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solidFill>
                  <a:srgbClr val="0070C0"/>
                </a:solidFill>
              </a:rPr>
              <a:t>Background</a:t>
            </a:r>
            <a:br>
              <a:rPr lang="fr-BE" b="1" dirty="0">
                <a:solidFill>
                  <a:srgbClr val="0070C0"/>
                </a:solidFill>
              </a:rPr>
            </a:br>
            <a:r>
              <a:rPr lang="fr-BE" b="1" dirty="0">
                <a:solidFill>
                  <a:schemeClr val="tx2">
                    <a:lumMod val="60000"/>
                    <a:lumOff val="40000"/>
                  </a:schemeClr>
                </a:solidFill>
              </a:rPr>
              <a:t>Acute setting </a:t>
            </a:r>
          </a:p>
        </p:txBody>
      </p:sp>
      <p:sp>
        <p:nvSpPr>
          <p:cNvPr id="3" name="Espace réservé du contenu 2"/>
          <p:cNvSpPr>
            <a:spLocks noGrp="1"/>
          </p:cNvSpPr>
          <p:nvPr>
            <p:ph idx="1"/>
          </p:nvPr>
        </p:nvSpPr>
        <p:spPr>
          <a:xfrm>
            <a:off x="457200" y="1628800"/>
            <a:ext cx="8229600" cy="4497363"/>
          </a:xfrm>
        </p:spPr>
        <p:txBody>
          <a:bodyPr>
            <a:normAutofit fontScale="92500" lnSpcReduction="10000"/>
          </a:bodyPr>
          <a:lstStyle/>
          <a:p>
            <a:pPr>
              <a:lnSpc>
                <a:spcPct val="150000"/>
              </a:lnSpc>
            </a:pPr>
            <a:r>
              <a:rPr lang="fr-FR" dirty="0"/>
              <a:t>BZRA </a:t>
            </a:r>
            <a:r>
              <a:rPr lang="fr-FR" dirty="0" err="1"/>
              <a:t>widely</a:t>
            </a:r>
            <a:r>
              <a:rPr lang="fr-FR" dirty="0"/>
              <a:t> </a:t>
            </a:r>
            <a:r>
              <a:rPr lang="fr-FR" dirty="0" err="1"/>
              <a:t>used</a:t>
            </a:r>
            <a:r>
              <a:rPr lang="fr-FR" dirty="0"/>
              <a:t> in </a:t>
            </a:r>
            <a:r>
              <a:rPr lang="fr-FR" dirty="0" err="1"/>
              <a:t>hospitalised</a:t>
            </a:r>
            <a:r>
              <a:rPr lang="fr-FR" dirty="0"/>
              <a:t> </a:t>
            </a:r>
            <a:r>
              <a:rPr lang="fr-FR" dirty="0" err="1"/>
              <a:t>older</a:t>
            </a:r>
            <a:r>
              <a:rPr lang="fr-FR" dirty="0"/>
              <a:t> </a:t>
            </a:r>
            <a:r>
              <a:rPr lang="fr-FR" dirty="0" err="1"/>
              <a:t>adults</a:t>
            </a:r>
            <a:endParaRPr lang="fr-FR" dirty="0"/>
          </a:p>
          <a:p>
            <a:pPr marL="0" indent="0" algn="r">
              <a:lnSpc>
                <a:spcPct val="150000"/>
              </a:lnSpc>
              <a:buNone/>
            </a:pPr>
            <a:r>
              <a:rPr lang="fr-FR" sz="2000" i="1" dirty="0" err="1">
                <a:solidFill>
                  <a:schemeClr val="accent1"/>
                </a:solidFill>
              </a:rPr>
              <a:t>Beuscart</a:t>
            </a:r>
            <a:r>
              <a:rPr lang="fr-FR" sz="2000" i="1" dirty="0">
                <a:solidFill>
                  <a:schemeClr val="accent1"/>
                </a:solidFill>
              </a:rPr>
              <a:t> </a:t>
            </a:r>
            <a:r>
              <a:rPr lang="fr-BE" sz="2000" i="1" dirty="0" err="1">
                <a:solidFill>
                  <a:schemeClr val="accent1"/>
                </a:solidFill>
              </a:rPr>
              <a:t>Eur</a:t>
            </a:r>
            <a:r>
              <a:rPr lang="fr-BE" sz="2000" i="1" dirty="0">
                <a:solidFill>
                  <a:schemeClr val="accent1"/>
                </a:solidFill>
              </a:rPr>
              <a:t> </a:t>
            </a:r>
            <a:r>
              <a:rPr lang="fr-BE" sz="2000" i="1" dirty="0" err="1">
                <a:solidFill>
                  <a:schemeClr val="accent1"/>
                </a:solidFill>
              </a:rPr>
              <a:t>Geriatr</a:t>
            </a:r>
            <a:r>
              <a:rPr lang="fr-BE" sz="2000" i="1" dirty="0">
                <a:solidFill>
                  <a:schemeClr val="accent1"/>
                </a:solidFill>
              </a:rPr>
              <a:t> Med. 2017, Sibille BMC </a:t>
            </a:r>
            <a:r>
              <a:rPr lang="fr-BE" sz="2000" i="1" dirty="0" err="1">
                <a:solidFill>
                  <a:schemeClr val="accent1"/>
                </a:solidFill>
              </a:rPr>
              <a:t>Geriatrics</a:t>
            </a:r>
            <a:r>
              <a:rPr lang="fr-BE" sz="2000" i="1" dirty="0">
                <a:solidFill>
                  <a:schemeClr val="accent1"/>
                </a:solidFill>
              </a:rPr>
              <a:t> 2022</a:t>
            </a:r>
            <a:endParaRPr lang="fr-FR" sz="2000" i="1" dirty="0">
              <a:solidFill>
                <a:schemeClr val="accent1"/>
              </a:solidFill>
            </a:endParaRPr>
          </a:p>
          <a:p>
            <a:pPr>
              <a:lnSpc>
                <a:spcPct val="150000"/>
              </a:lnSpc>
            </a:pPr>
            <a:r>
              <a:rPr lang="fr-FR" dirty="0" err="1"/>
              <a:t>Opportunity</a:t>
            </a:r>
            <a:r>
              <a:rPr lang="fr-FR" dirty="0"/>
              <a:t> for </a:t>
            </a:r>
            <a:r>
              <a:rPr lang="fr-FR" dirty="0" err="1"/>
              <a:t>deprescribing</a:t>
            </a:r>
            <a:endParaRPr lang="fr-FR" dirty="0"/>
          </a:p>
          <a:p>
            <a:pPr lvl="1">
              <a:lnSpc>
                <a:spcPct val="150000"/>
              </a:lnSpc>
            </a:pPr>
            <a:r>
              <a:rPr lang="fr-FR" dirty="0"/>
              <a:t>Close monitoring</a:t>
            </a:r>
          </a:p>
          <a:p>
            <a:pPr lvl="1">
              <a:lnSpc>
                <a:spcPct val="150000"/>
              </a:lnSpc>
            </a:pPr>
            <a:r>
              <a:rPr lang="fr-FR" dirty="0" err="1"/>
              <a:t>Frequent</a:t>
            </a:r>
            <a:r>
              <a:rPr lang="fr-FR" dirty="0"/>
              <a:t> trigger</a:t>
            </a:r>
          </a:p>
          <a:p>
            <a:pPr lvl="1">
              <a:lnSpc>
                <a:spcPct val="150000"/>
              </a:lnSpc>
            </a:pPr>
            <a:r>
              <a:rPr lang="fr-FR" dirty="0" err="1"/>
              <a:t>Multidisciplinary</a:t>
            </a:r>
            <a:r>
              <a:rPr lang="fr-FR" dirty="0"/>
              <a:t> teams</a:t>
            </a:r>
          </a:p>
          <a:p>
            <a:pPr marL="457200" lvl="1" indent="0" algn="r">
              <a:lnSpc>
                <a:spcPct val="150000"/>
              </a:lnSpc>
              <a:buNone/>
            </a:pPr>
            <a:r>
              <a:rPr lang="fr-FR" sz="2000" i="1" dirty="0">
                <a:solidFill>
                  <a:schemeClr val="accent1"/>
                </a:solidFill>
              </a:rPr>
              <a:t>Scott IJCP 2018, Carr BMJ Open </a:t>
            </a:r>
            <a:r>
              <a:rPr lang="fr-FR" sz="2000" i="1" dirty="0" err="1">
                <a:solidFill>
                  <a:schemeClr val="accent1"/>
                </a:solidFill>
              </a:rPr>
              <a:t>Qual</a:t>
            </a:r>
            <a:r>
              <a:rPr lang="fr-FR" sz="2000" i="1" dirty="0">
                <a:solidFill>
                  <a:schemeClr val="accent1"/>
                </a:solidFill>
              </a:rPr>
              <a:t> 2019, </a:t>
            </a:r>
            <a:r>
              <a:rPr lang="fr-FR" sz="2000" i="1" dirty="0" err="1">
                <a:solidFill>
                  <a:schemeClr val="accent1"/>
                </a:solidFill>
              </a:rPr>
              <a:t>Sawan</a:t>
            </a:r>
            <a:r>
              <a:rPr lang="fr-FR" sz="2000" i="1" dirty="0">
                <a:solidFill>
                  <a:schemeClr val="accent1"/>
                </a:solidFill>
              </a:rPr>
              <a:t> ERCP 2020</a:t>
            </a:r>
          </a:p>
          <a:p>
            <a:pPr marL="0" indent="0" algn="r">
              <a:buNone/>
            </a:pPr>
            <a:endParaRPr lang="fr-BE" sz="2000" i="1" dirty="0">
              <a:solidFill>
                <a:schemeClr val="accent1"/>
              </a:solidFill>
            </a:endParaRPr>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31</a:t>
            </a:fld>
            <a:endParaRPr lang="en-US"/>
          </a:p>
        </p:txBody>
      </p:sp>
    </p:spTree>
    <p:extLst>
      <p:ext uri="{BB962C8B-B14F-4D97-AF65-F5344CB8AC3E}">
        <p14:creationId xmlns:p14="http://schemas.microsoft.com/office/powerpoint/2010/main" val="390184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nchor="ctr"/>
          <a:lstStyle/>
          <a:p>
            <a:pPr algn="ctr"/>
            <a:r>
              <a:rPr lang="fr-BE" b="1" dirty="0">
                <a:solidFill>
                  <a:srgbClr val="0070C0"/>
                </a:solidFill>
                <a:latin typeface="+mn-lt"/>
              </a:rPr>
              <a:t>The OPERAM </a:t>
            </a:r>
            <a:r>
              <a:rPr lang="fr-BE" b="1" dirty="0" err="1">
                <a:solidFill>
                  <a:srgbClr val="0070C0"/>
                </a:solidFill>
                <a:latin typeface="+mn-lt"/>
              </a:rPr>
              <a:t>study</a:t>
            </a:r>
            <a:endParaRPr lang="fr-BE" b="1" dirty="0">
              <a:solidFill>
                <a:srgbClr val="0070C0"/>
              </a:solidFill>
              <a:latin typeface="+mn-lt"/>
            </a:endParaRPr>
          </a:p>
        </p:txBody>
      </p:sp>
      <p:graphicFrame>
        <p:nvGraphicFramePr>
          <p:cNvPr id="8" name="Espace réservé du contenu 7">
            <a:extLst>
              <a:ext uri="{FF2B5EF4-FFF2-40B4-BE49-F238E27FC236}">
                <a16:creationId xmlns:a16="http://schemas.microsoft.com/office/drawing/2014/main" id="{A2F60FC0-F94E-4B0A-9EF8-821E85E9EE9D}"/>
              </a:ext>
            </a:extLst>
          </p:cNvPr>
          <p:cNvGraphicFramePr>
            <a:graphicFrameLocks noGrp="1"/>
          </p:cNvGraphicFramePr>
          <p:nvPr>
            <p:ph idx="1"/>
          </p:nvPr>
        </p:nvGraphicFramePr>
        <p:xfrm>
          <a:off x="179512" y="1340768"/>
          <a:ext cx="8507288" cy="456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a:prstGeom prst="rect">
            <a:avLst/>
          </a:prstGeom>
        </p:spPr>
        <p:txBody>
          <a:bodyPr/>
          <a:lstStyle/>
          <a:p>
            <a:pPr algn="r"/>
            <a:fld id="{0BA942AA-0BBC-446C-8972-418D14E5F6D0}" type="slidenum">
              <a:rPr lang="fr-BE" smtClean="0"/>
              <a:pPr algn="r"/>
              <a:t>32</a:t>
            </a:fld>
            <a:endParaRPr lang="fr-BE"/>
          </a:p>
        </p:txBody>
      </p:sp>
      <p:sp>
        <p:nvSpPr>
          <p:cNvPr id="4" name="Espace réservé de la date 3"/>
          <p:cNvSpPr>
            <a:spLocks noGrp="1"/>
          </p:cNvSpPr>
          <p:nvPr>
            <p:ph type="dt" sz="half" idx="10"/>
          </p:nvPr>
        </p:nvSpPr>
        <p:spPr/>
        <p:txBody>
          <a:bodyPr/>
          <a:lstStyle/>
          <a:p>
            <a:r>
              <a:rPr lang="fr-FR"/>
              <a:t>07/09/2022</a:t>
            </a:r>
            <a:endParaRPr lang="fr-BE"/>
          </a:p>
        </p:txBody>
      </p:sp>
      <p:sp>
        <p:nvSpPr>
          <p:cNvPr id="7" name="Espace réservé du pied de page 6"/>
          <p:cNvSpPr>
            <a:spLocks noGrp="1"/>
          </p:cNvSpPr>
          <p:nvPr>
            <p:ph type="ftr" sz="quarter" idx="11"/>
          </p:nvPr>
        </p:nvSpPr>
        <p:spPr/>
        <p:txBody>
          <a:bodyPr/>
          <a:lstStyle/>
          <a:p>
            <a:r>
              <a:rPr lang="en-US"/>
              <a:t>ICOD- FX Sibille</a:t>
            </a:r>
          </a:p>
        </p:txBody>
      </p:sp>
      <p:sp>
        <p:nvSpPr>
          <p:cNvPr id="6" name="ZoneTexte 5"/>
          <p:cNvSpPr txBox="1"/>
          <p:nvPr/>
        </p:nvSpPr>
        <p:spPr>
          <a:xfrm>
            <a:off x="4798293" y="6093296"/>
            <a:ext cx="3816424" cy="369332"/>
          </a:xfrm>
          <a:prstGeom prst="rect">
            <a:avLst/>
          </a:prstGeom>
          <a:noFill/>
        </p:spPr>
        <p:txBody>
          <a:bodyPr wrap="square" rtlCol="0">
            <a:spAutoFit/>
          </a:bodyPr>
          <a:lstStyle/>
          <a:p>
            <a:pPr algn="r"/>
            <a:r>
              <a:rPr lang="fr-FR" i="1" dirty="0">
                <a:solidFill>
                  <a:schemeClr val="accent1"/>
                </a:solidFill>
              </a:rPr>
              <a:t>Adam BMJ Open 2019; Blum BMJ 2021</a:t>
            </a:r>
            <a:endParaRPr lang="fr-BE" i="1" dirty="0">
              <a:solidFill>
                <a:schemeClr val="accent1"/>
              </a:solidFill>
            </a:endParaRPr>
          </a:p>
        </p:txBody>
      </p:sp>
      <p:sp>
        <p:nvSpPr>
          <p:cNvPr id="3" name="ZoneTexte 2"/>
          <p:cNvSpPr txBox="1"/>
          <p:nvPr/>
        </p:nvSpPr>
        <p:spPr>
          <a:xfrm>
            <a:off x="0" y="4149080"/>
            <a:ext cx="1907704" cy="1754326"/>
          </a:xfrm>
          <a:prstGeom prst="rect">
            <a:avLst/>
          </a:prstGeom>
          <a:noFill/>
        </p:spPr>
        <p:txBody>
          <a:bodyPr wrap="square" rtlCol="0">
            <a:spAutoFit/>
          </a:bodyPr>
          <a:lstStyle/>
          <a:p>
            <a:pPr marL="72000" indent="-285750">
              <a:buFont typeface="Wingdings" panose="05000000000000000000" pitchFamily="2" charset="2"/>
              <a:buChar char="ü"/>
            </a:pPr>
            <a:r>
              <a:rPr lang="fr-BE" dirty="0"/>
              <a:t>General data</a:t>
            </a:r>
          </a:p>
          <a:p>
            <a:pPr marL="72000" indent="-285750">
              <a:buFont typeface="Wingdings" panose="05000000000000000000" pitchFamily="2" charset="2"/>
              <a:buChar char="ü"/>
            </a:pPr>
            <a:r>
              <a:rPr lang="fr-BE" dirty="0"/>
              <a:t>Administrative data</a:t>
            </a:r>
          </a:p>
          <a:p>
            <a:pPr marL="72000" indent="-285750">
              <a:buFont typeface="Wingdings" panose="05000000000000000000" pitchFamily="2" charset="2"/>
              <a:buChar char="ü"/>
            </a:pPr>
            <a:r>
              <a:rPr lang="fr-BE" dirty="0"/>
              <a:t>PROM</a:t>
            </a:r>
          </a:p>
          <a:p>
            <a:pPr marL="72000" indent="-285750">
              <a:buFont typeface="Wingdings" panose="05000000000000000000" pitchFamily="2" charset="2"/>
              <a:buChar char="ü"/>
            </a:pPr>
            <a:r>
              <a:rPr lang="fr-BE" dirty="0" err="1"/>
              <a:t>Comordibities</a:t>
            </a:r>
            <a:endParaRPr lang="fr-BE" dirty="0"/>
          </a:p>
          <a:p>
            <a:pPr marL="72000" indent="-285750">
              <a:buFont typeface="Wingdings" panose="05000000000000000000" pitchFamily="2" charset="2"/>
              <a:buChar char="ü"/>
            </a:pPr>
            <a:r>
              <a:rPr lang="fr-BE" dirty="0" err="1"/>
              <a:t>Drugs</a:t>
            </a:r>
            <a:r>
              <a:rPr lang="fr-BE" dirty="0"/>
              <a:t>  </a:t>
            </a:r>
          </a:p>
        </p:txBody>
      </p:sp>
      <p:sp>
        <p:nvSpPr>
          <p:cNvPr id="9" name="ZoneTexte 8"/>
          <p:cNvSpPr txBox="1"/>
          <p:nvPr/>
        </p:nvSpPr>
        <p:spPr>
          <a:xfrm>
            <a:off x="1872208" y="4221088"/>
            <a:ext cx="1907704" cy="369332"/>
          </a:xfrm>
          <a:prstGeom prst="rect">
            <a:avLst/>
          </a:prstGeom>
          <a:noFill/>
        </p:spPr>
        <p:txBody>
          <a:bodyPr wrap="square" rtlCol="0">
            <a:spAutoFit/>
          </a:bodyPr>
          <a:lstStyle/>
          <a:p>
            <a:pPr marL="72000" indent="-285750">
              <a:buFont typeface="Wingdings" panose="05000000000000000000" pitchFamily="2" charset="2"/>
              <a:buChar char="ü"/>
            </a:pPr>
            <a:r>
              <a:rPr lang="fr-BE" dirty="0" err="1"/>
              <a:t>Drugs</a:t>
            </a:r>
            <a:r>
              <a:rPr lang="fr-BE" dirty="0"/>
              <a:t> </a:t>
            </a:r>
          </a:p>
        </p:txBody>
      </p:sp>
      <p:sp>
        <p:nvSpPr>
          <p:cNvPr id="10" name="ZoneTexte 9"/>
          <p:cNvSpPr txBox="1"/>
          <p:nvPr/>
        </p:nvSpPr>
        <p:spPr>
          <a:xfrm>
            <a:off x="4139952" y="4800927"/>
            <a:ext cx="1224136" cy="369332"/>
          </a:xfrm>
          <a:prstGeom prst="rect">
            <a:avLst/>
          </a:prstGeom>
          <a:noFill/>
        </p:spPr>
        <p:txBody>
          <a:bodyPr wrap="square" rtlCol="0">
            <a:spAutoFit/>
          </a:bodyPr>
          <a:lstStyle/>
          <a:p>
            <a:pPr marL="72000" indent="-285750">
              <a:buFont typeface="Wingdings" panose="05000000000000000000" pitchFamily="2" charset="2"/>
              <a:buChar char="ü"/>
            </a:pPr>
            <a:r>
              <a:rPr lang="fr-BE" dirty="0" err="1"/>
              <a:t>Drugs</a:t>
            </a:r>
            <a:r>
              <a:rPr lang="fr-BE" dirty="0"/>
              <a:t> </a:t>
            </a:r>
          </a:p>
        </p:txBody>
      </p:sp>
      <p:sp>
        <p:nvSpPr>
          <p:cNvPr id="11" name="ZoneTexte 10"/>
          <p:cNvSpPr txBox="1"/>
          <p:nvPr/>
        </p:nvSpPr>
        <p:spPr>
          <a:xfrm>
            <a:off x="5364088" y="4810114"/>
            <a:ext cx="1296144" cy="369332"/>
          </a:xfrm>
          <a:prstGeom prst="rect">
            <a:avLst/>
          </a:prstGeom>
          <a:noFill/>
        </p:spPr>
        <p:txBody>
          <a:bodyPr wrap="square" rtlCol="0">
            <a:spAutoFit/>
          </a:bodyPr>
          <a:lstStyle/>
          <a:p>
            <a:pPr marL="72000" indent="-285750">
              <a:buFont typeface="Wingdings" panose="05000000000000000000" pitchFamily="2" charset="2"/>
              <a:buChar char="ü"/>
            </a:pPr>
            <a:r>
              <a:rPr lang="fr-BE" dirty="0" err="1"/>
              <a:t>Drugs</a:t>
            </a:r>
            <a:r>
              <a:rPr lang="fr-BE" dirty="0"/>
              <a:t> </a:t>
            </a:r>
          </a:p>
        </p:txBody>
      </p:sp>
      <p:sp>
        <p:nvSpPr>
          <p:cNvPr id="12" name="ZoneTexte 11"/>
          <p:cNvSpPr txBox="1"/>
          <p:nvPr/>
        </p:nvSpPr>
        <p:spPr>
          <a:xfrm>
            <a:off x="6660232" y="4810114"/>
            <a:ext cx="1224136" cy="369332"/>
          </a:xfrm>
          <a:prstGeom prst="rect">
            <a:avLst/>
          </a:prstGeom>
          <a:noFill/>
        </p:spPr>
        <p:txBody>
          <a:bodyPr wrap="square" rtlCol="0">
            <a:spAutoFit/>
          </a:bodyPr>
          <a:lstStyle/>
          <a:p>
            <a:pPr marL="72000" indent="-285750">
              <a:buFont typeface="Wingdings" panose="05000000000000000000" pitchFamily="2" charset="2"/>
              <a:buChar char="ü"/>
            </a:pPr>
            <a:r>
              <a:rPr lang="fr-BE" dirty="0" err="1"/>
              <a:t>Drugs</a:t>
            </a:r>
            <a:r>
              <a:rPr lang="fr-BE" dirty="0"/>
              <a:t> </a:t>
            </a:r>
          </a:p>
        </p:txBody>
      </p:sp>
    </p:spTree>
    <p:extLst>
      <p:ext uri="{BB962C8B-B14F-4D97-AF65-F5344CB8AC3E}">
        <p14:creationId xmlns:p14="http://schemas.microsoft.com/office/powerpoint/2010/main" val="1832146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053F19B-2D06-475A-AD7C-305E63ED0689}"/>
              </a:ext>
            </a:extLst>
          </p:cNvPr>
          <p:cNvSpPr>
            <a:spLocks noGrp="1"/>
          </p:cNvSpPr>
          <p:nvPr>
            <p:ph type="title"/>
          </p:nvPr>
        </p:nvSpPr>
        <p:spPr/>
        <p:txBody>
          <a:bodyPr/>
          <a:lstStyle/>
          <a:p>
            <a:r>
              <a:rPr lang="fr-BE" dirty="0" err="1"/>
              <a:t>Which</a:t>
            </a:r>
            <a:r>
              <a:rPr lang="fr-BE" dirty="0"/>
              <a:t> BZRA?</a:t>
            </a:r>
          </a:p>
        </p:txBody>
      </p:sp>
      <p:sp>
        <p:nvSpPr>
          <p:cNvPr id="10" name="Espace réservé du texte 9">
            <a:extLst>
              <a:ext uri="{FF2B5EF4-FFF2-40B4-BE49-F238E27FC236}">
                <a16:creationId xmlns:a16="http://schemas.microsoft.com/office/drawing/2014/main" id="{FCC21C4D-2121-4C53-BF79-2591BCBF93AC}"/>
              </a:ext>
            </a:extLst>
          </p:cNvPr>
          <p:cNvSpPr>
            <a:spLocks noGrp="1"/>
          </p:cNvSpPr>
          <p:nvPr>
            <p:ph type="body" idx="1"/>
          </p:nvPr>
        </p:nvSpPr>
        <p:spPr/>
        <p:txBody>
          <a:bodyPr/>
          <a:lstStyle/>
          <a:p>
            <a:pPr algn="ctr"/>
            <a:r>
              <a:rPr lang="fr-BE" dirty="0"/>
              <a:t>Admission </a:t>
            </a:r>
          </a:p>
        </p:txBody>
      </p:sp>
      <p:graphicFrame>
        <p:nvGraphicFramePr>
          <p:cNvPr id="7" name="Espace réservé du contenu 6">
            <a:extLst>
              <a:ext uri="{FF2B5EF4-FFF2-40B4-BE49-F238E27FC236}">
                <a16:creationId xmlns:a16="http://schemas.microsoft.com/office/drawing/2014/main" id="{B550B306-3BDE-4F6F-867E-D064287C2506}"/>
              </a:ext>
            </a:extLst>
          </p:cNvPr>
          <p:cNvGraphicFramePr>
            <a:graphicFrameLocks noGrp="1"/>
          </p:cNvGraphicFramePr>
          <p:nvPr>
            <p:ph sz="half" idx="2"/>
            <p:extLst>
              <p:ext uri="{D42A27DB-BD31-4B8C-83A1-F6EECF244321}">
                <p14:modId xmlns:p14="http://schemas.microsoft.com/office/powerpoint/2010/main" val="1819006610"/>
              </p:ext>
            </p:extLst>
          </p:nvPr>
        </p:nvGraphicFramePr>
        <p:xfrm>
          <a:off x="4708277" y="3140968"/>
          <a:ext cx="4040187" cy="1866900"/>
        </p:xfrm>
        <a:graphic>
          <a:graphicData uri="http://schemas.openxmlformats.org/drawingml/2006/table">
            <a:tbl>
              <a:tblPr/>
              <a:tblGrid>
                <a:gridCol w="1346729">
                  <a:extLst>
                    <a:ext uri="{9D8B030D-6E8A-4147-A177-3AD203B41FA5}">
                      <a16:colId xmlns:a16="http://schemas.microsoft.com/office/drawing/2014/main" val="3784269442"/>
                    </a:ext>
                  </a:extLst>
                </a:gridCol>
                <a:gridCol w="1346729">
                  <a:extLst>
                    <a:ext uri="{9D8B030D-6E8A-4147-A177-3AD203B41FA5}">
                      <a16:colId xmlns:a16="http://schemas.microsoft.com/office/drawing/2014/main" val="1615518396"/>
                    </a:ext>
                  </a:extLst>
                </a:gridCol>
                <a:gridCol w="1346729">
                  <a:extLst>
                    <a:ext uri="{9D8B030D-6E8A-4147-A177-3AD203B41FA5}">
                      <a16:colId xmlns:a16="http://schemas.microsoft.com/office/drawing/2014/main" val="601106752"/>
                    </a:ext>
                  </a:extLst>
                </a:gridCol>
              </a:tblGrid>
              <a:tr h="190500">
                <a:tc>
                  <a:txBody>
                    <a:bodyPr/>
                    <a:lstStyle/>
                    <a:p>
                      <a:pPr algn="l" fontAlgn="b"/>
                      <a:r>
                        <a:rPr lang="fr-BE" sz="2400" b="0" i="0" u="none" strike="noStrike">
                          <a:solidFill>
                            <a:srgbClr val="000000"/>
                          </a:solidFill>
                          <a:effectLst/>
                          <a:latin typeface="Calibri" panose="020F0502020204030204" pitchFamily="34" charset="0"/>
                        </a:rPr>
                        <a:t>N05CF02</a:t>
                      </a:r>
                    </a:p>
                  </a:txBody>
                  <a:tcPr marL="7620" marR="7620" marT="7620" marB="0" anchor="b">
                    <a:lnL>
                      <a:noFill/>
                    </a:lnL>
                    <a:lnR>
                      <a:noFill/>
                    </a:lnR>
                    <a:lnT>
                      <a:noFill/>
                    </a:lnT>
                    <a:lnB>
                      <a:noFill/>
                    </a:lnB>
                    <a:solidFill>
                      <a:srgbClr val="D9D9D9"/>
                    </a:solidFill>
                  </a:tcPr>
                </a:tc>
                <a:tc>
                  <a:txBody>
                    <a:bodyPr/>
                    <a:lstStyle/>
                    <a:p>
                      <a:pPr algn="r" fontAlgn="b"/>
                      <a:r>
                        <a:rPr lang="fr-BE" sz="2400" b="0" i="0" u="none" strike="noStrike">
                          <a:solidFill>
                            <a:srgbClr val="000000"/>
                          </a:solidFill>
                          <a:effectLst/>
                          <a:latin typeface="Calibri" panose="020F0502020204030204" pitchFamily="34" charset="0"/>
                        </a:rPr>
                        <a:t>107</a:t>
                      </a:r>
                    </a:p>
                  </a:txBody>
                  <a:tcPr marL="7620" marR="7620" marT="7620" marB="0" anchor="b">
                    <a:lnL>
                      <a:noFill/>
                    </a:lnL>
                    <a:lnR>
                      <a:noFill/>
                    </a:lnR>
                    <a:lnT>
                      <a:noFill/>
                    </a:lnT>
                    <a:lnB>
                      <a:noFill/>
                    </a:lnB>
                    <a:solidFill>
                      <a:srgbClr val="D9D9D9"/>
                    </a:solidFill>
                  </a:tcPr>
                </a:tc>
                <a:tc>
                  <a:txBody>
                    <a:bodyPr/>
                    <a:lstStyle/>
                    <a:p>
                      <a:pPr algn="r" fontAlgn="b"/>
                      <a:r>
                        <a:rPr lang="fr-BE" sz="2400" b="0" i="0" u="none" strike="noStrike">
                          <a:solidFill>
                            <a:srgbClr val="000000"/>
                          </a:solidFill>
                          <a:effectLst/>
                          <a:latin typeface="Calibri" panose="020F0502020204030204" pitchFamily="34" charset="0"/>
                        </a:rPr>
                        <a:t>24%</a:t>
                      </a:r>
                    </a:p>
                  </a:txBody>
                  <a:tcPr marL="7620" marR="7620" marT="7620" marB="0" anchor="b">
                    <a:lnL>
                      <a:noFill/>
                    </a:lnL>
                    <a:lnR>
                      <a:noFill/>
                    </a:lnR>
                    <a:lnT>
                      <a:noFill/>
                    </a:lnT>
                    <a:lnB>
                      <a:noFill/>
                    </a:lnB>
                    <a:solidFill>
                      <a:srgbClr val="D9D9D9"/>
                    </a:solidFill>
                  </a:tcPr>
                </a:tc>
                <a:extLst>
                  <a:ext uri="{0D108BD9-81ED-4DB2-BD59-A6C34878D82A}">
                    <a16:rowId xmlns:a16="http://schemas.microsoft.com/office/drawing/2014/main" val="703947850"/>
                  </a:ext>
                </a:extLst>
              </a:tr>
              <a:tr h="190500">
                <a:tc>
                  <a:txBody>
                    <a:bodyPr/>
                    <a:lstStyle/>
                    <a:p>
                      <a:pPr algn="l" fontAlgn="b"/>
                      <a:r>
                        <a:rPr lang="fr-BE" sz="2400" b="0" i="0" u="none" strike="noStrike">
                          <a:solidFill>
                            <a:srgbClr val="000000"/>
                          </a:solidFill>
                          <a:effectLst/>
                          <a:latin typeface="Calibri" panose="020F0502020204030204" pitchFamily="34" charset="0"/>
                        </a:rPr>
                        <a:t>N05BA06</a:t>
                      </a:r>
                    </a:p>
                  </a:txBody>
                  <a:tcPr marL="7620" marR="7620" marT="7620" marB="0" anchor="b">
                    <a:lnL>
                      <a:noFill/>
                    </a:lnL>
                    <a:lnR>
                      <a:noFill/>
                    </a:lnR>
                    <a:lnT>
                      <a:noFill/>
                    </a:lnT>
                    <a:lnB>
                      <a:noFill/>
                    </a:lnB>
                  </a:tcPr>
                </a:tc>
                <a:tc>
                  <a:txBody>
                    <a:bodyPr/>
                    <a:lstStyle/>
                    <a:p>
                      <a:pPr algn="r" fontAlgn="b"/>
                      <a:r>
                        <a:rPr lang="fr-BE" sz="2400" b="0" i="0" u="none" strike="noStrike">
                          <a:solidFill>
                            <a:srgbClr val="000000"/>
                          </a:solidFill>
                          <a:effectLst/>
                          <a:latin typeface="Calibri" panose="020F0502020204030204" pitchFamily="34" charset="0"/>
                        </a:rPr>
                        <a:t>77</a:t>
                      </a:r>
                    </a:p>
                  </a:txBody>
                  <a:tcPr marL="7620" marR="7620" marT="7620" marB="0" anchor="b">
                    <a:lnL>
                      <a:noFill/>
                    </a:lnL>
                    <a:lnR>
                      <a:noFill/>
                    </a:lnR>
                    <a:lnT>
                      <a:noFill/>
                    </a:lnT>
                    <a:lnB>
                      <a:noFill/>
                    </a:lnB>
                  </a:tcPr>
                </a:tc>
                <a:tc>
                  <a:txBody>
                    <a:bodyPr/>
                    <a:lstStyle/>
                    <a:p>
                      <a:pPr algn="r" fontAlgn="b"/>
                      <a:r>
                        <a:rPr lang="fr-BE" sz="2400" b="0" i="0" u="none" strike="noStrike">
                          <a:solidFill>
                            <a:srgbClr val="000000"/>
                          </a:solidFill>
                          <a:effectLst/>
                          <a:latin typeface="Calibri" panose="020F0502020204030204" pitchFamily="34" charset="0"/>
                        </a:rPr>
                        <a:t>17%</a:t>
                      </a:r>
                    </a:p>
                  </a:txBody>
                  <a:tcPr marL="7620" marR="7620" marT="7620" marB="0" anchor="b">
                    <a:lnL>
                      <a:noFill/>
                    </a:lnL>
                    <a:lnR>
                      <a:noFill/>
                    </a:lnR>
                    <a:lnT>
                      <a:noFill/>
                    </a:lnT>
                    <a:lnB>
                      <a:noFill/>
                    </a:lnB>
                  </a:tcPr>
                </a:tc>
                <a:extLst>
                  <a:ext uri="{0D108BD9-81ED-4DB2-BD59-A6C34878D82A}">
                    <a16:rowId xmlns:a16="http://schemas.microsoft.com/office/drawing/2014/main" val="598704308"/>
                  </a:ext>
                </a:extLst>
              </a:tr>
              <a:tr h="190500">
                <a:tc>
                  <a:txBody>
                    <a:bodyPr/>
                    <a:lstStyle/>
                    <a:p>
                      <a:pPr algn="l" fontAlgn="b"/>
                      <a:r>
                        <a:rPr lang="fr-BE" sz="2400" b="0" i="0" u="none" strike="noStrike">
                          <a:solidFill>
                            <a:srgbClr val="000000"/>
                          </a:solidFill>
                          <a:effectLst/>
                          <a:latin typeface="Calibri" panose="020F0502020204030204" pitchFamily="34" charset="0"/>
                        </a:rPr>
                        <a:t>N05CD07</a:t>
                      </a:r>
                    </a:p>
                  </a:txBody>
                  <a:tcPr marL="7620" marR="7620" marT="7620" marB="0" anchor="b">
                    <a:lnL>
                      <a:noFill/>
                    </a:lnL>
                    <a:lnR>
                      <a:noFill/>
                    </a:lnR>
                    <a:lnT>
                      <a:noFill/>
                    </a:lnT>
                    <a:lnB>
                      <a:noFill/>
                    </a:lnB>
                    <a:solidFill>
                      <a:srgbClr val="D9D9D9"/>
                    </a:solidFill>
                  </a:tcPr>
                </a:tc>
                <a:tc>
                  <a:txBody>
                    <a:bodyPr/>
                    <a:lstStyle/>
                    <a:p>
                      <a:pPr algn="r" fontAlgn="b"/>
                      <a:r>
                        <a:rPr lang="fr-BE" sz="2400" b="0" i="0" u="none" strike="noStrike">
                          <a:solidFill>
                            <a:srgbClr val="000000"/>
                          </a:solidFill>
                          <a:effectLst/>
                          <a:latin typeface="Calibri" panose="020F0502020204030204" pitchFamily="34" charset="0"/>
                        </a:rPr>
                        <a:t>40</a:t>
                      </a:r>
                    </a:p>
                  </a:txBody>
                  <a:tcPr marL="7620" marR="7620" marT="7620" marB="0" anchor="b">
                    <a:lnL>
                      <a:noFill/>
                    </a:lnL>
                    <a:lnR>
                      <a:noFill/>
                    </a:lnR>
                    <a:lnT>
                      <a:noFill/>
                    </a:lnT>
                    <a:lnB>
                      <a:noFill/>
                    </a:lnB>
                    <a:solidFill>
                      <a:srgbClr val="D9D9D9"/>
                    </a:solidFill>
                  </a:tcPr>
                </a:tc>
                <a:tc>
                  <a:txBody>
                    <a:bodyPr/>
                    <a:lstStyle/>
                    <a:p>
                      <a:pPr algn="r" fontAlgn="b"/>
                      <a:r>
                        <a:rPr lang="fr-BE" sz="2400" b="0" i="0" u="none" strike="noStrike">
                          <a:solidFill>
                            <a:srgbClr val="000000"/>
                          </a:solidFill>
                          <a:effectLst/>
                          <a:latin typeface="Calibri" panose="020F0502020204030204" pitchFamily="34" charset="0"/>
                        </a:rPr>
                        <a:t>9%</a:t>
                      </a:r>
                    </a:p>
                  </a:txBody>
                  <a:tcPr marL="7620" marR="7620" marT="7620" marB="0" anchor="b">
                    <a:lnL>
                      <a:noFill/>
                    </a:lnL>
                    <a:lnR>
                      <a:noFill/>
                    </a:lnR>
                    <a:lnT>
                      <a:noFill/>
                    </a:lnT>
                    <a:lnB>
                      <a:noFill/>
                    </a:lnB>
                    <a:solidFill>
                      <a:srgbClr val="D9D9D9"/>
                    </a:solidFill>
                  </a:tcPr>
                </a:tc>
                <a:extLst>
                  <a:ext uri="{0D108BD9-81ED-4DB2-BD59-A6C34878D82A}">
                    <a16:rowId xmlns:a16="http://schemas.microsoft.com/office/drawing/2014/main" val="1679807569"/>
                  </a:ext>
                </a:extLst>
              </a:tr>
              <a:tr h="190500">
                <a:tc>
                  <a:txBody>
                    <a:bodyPr/>
                    <a:lstStyle/>
                    <a:p>
                      <a:pPr algn="l" fontAlgn="b"/>
                      <a:r>
                        <a:rPr lang="fr-BE" sz="2400" b="0" i="0" u="none" strike="noStrike">
                          <a:solidFill>
                            <a:srgbClr val="000000"/>
                          </a:solidFill>
                          <a:effectLst/>
                          <a:latin typeface="Calibri" panose="020F0502020204030204" pitchFamily="34" charset="0"/>
                        </a:rPr>
                        <a:t>N05BA04</a:t>
                      </a:r>
                    </a:p>
                  </a:txBody>
                  <a:tcPr marL="7620" marR="7620" marT="7620" marB="0" anchor="b">
                    <a:lnL>
                      <a:noFill/>
                    </a:lnL>
                    <a:lnR>
                      <a:noFill/>
                    </a:lnR>
                    <a:lnT>
                      <a:noFill/>
                    </a:lnT>
                    <a:lnB>
                      <a:noFill/>
                    </a:lnB>
                  </a:tcPr>
                </a:tc>
                <a:tc>
                  <a:txBody>
                    <a:bodyPr/>
                    <a:lstStyle/>
                    <a:p>
                      <a:pPr algn="r" fontAlgn="b"/>
                      <a:r>
                        <a:rPr lang="fr-BE" sz="2400" b="0" i="0" u="none" strike="noStrike">
                          <a:solidFill>
                            <a:srgbClr val="000000"/>
                          </a:solidFill>
                          <a:effectLst/>
                          <a:latin typeface="Calibri" panose="020F0502020204030204" pitchFamily="34" charset="0"/>
                        </a:rPr>
                        <a:t>34</a:t>
                      </a:r>
                    </a:p>
                  </a:txBody>
                  <a:tcPr marL="7620" marR="7620" marT="7620" marB="0" anchor="b">
                    <a:lnL>
                      <a:noFill/>
                    </a:lnL>
                    <a:lnR>
                      <a:noFill/>
                    </a:lnR>
                    <a:lnT>
                      <a:noFill/>
                    </a:lnT>
                    <a:lnB>
                      <a:noFill/>
                    </a:lnB>
                  </a:tcPr>
                </a:tc>
                <a:tc>
                  <a:txBody>
                    <a:bodyPr/>
                    <a:lstStyle/>
                    <a:p>
                      <a:pPr algn="r" fontAlgn="b"/>
                      <a:r>
                        <a:rPr lang="fr-BE" sz="2400" b="0" i="0" u="none" strike="noStrike">
                          <a:solidFill>
                            <a:srgbClr val="000000"/>
                          </a:solidFill>
                          <a:effectLst/>
                          <a:latin typeface="Calibri" panose="020F0502020204030204" pitchFamily="34" charset="0"/>
                        </a:rPr>
                        <a:t>8%</a:t>
                      </a:r>
                    </a:p>
                  </a:txBody>
                  <a:tcPr marL="7620" marR="7620" marT="7620" marB="0" anchor="b">
                    <a:lnL>
                      <a:noFill/>
                    </a:lnL>
                    <a:lnR>
                      <a:noFill/>
                    </a:lnR>
                    <a:lnT>
                      <a:noFill/>
                    </a:lnT>
                    <a:lnB>
                      <a:noFill/>
                    </a:lnB>
                  </a:tcPr>
                </a:tc>
                <a:extLst>
                  <a:ext uri="{0D108BD9-81ED-4DB2-BD59-A6C34878D82A}">
                    <a16:rowId xmlns:a16="http://schemas.microsoft.com/office/drawing/2014/main" val="3275891377"/>
                  </a:ext>
                </a:extLst>
              </a:tr>
              <a:tr h="190500">
                <a:tc>
                  <a:txBody>
                    <a:bodyPr/>
                    <a:lstStyle/>
                    <a:p>
                      <a:pPr algn="l" fontAlgn="b"/>
                      <a:r>
                        <a:rPr lang="fr-BE" sz="2400" b="0" i="0" u="none" strike="noStrike">
                          <a:solidFill>
                            <a:srgbClr val="000000"/>
                          </a:solidFill>
                          <a:effectLst/>
                          <a:latin typeface="Calibri" panose="020F0502020204030204" pitchFamily="34" charset="0"/>
                        </a:rPr>
                        <a:t>N05BA12</a:t>
                      </a:r>
                    </a:p>
                  </a:txBody>
                  <a:tcPr marL="7620" marR="7620" marT="7620" marB="0" anchor="b">
                    <a:lnL>
                      <a:noFill/>
                    </a:lnL>
                    <a:lnR>
                      <a:noFill/>
                    </a:lnR>
                    <a:lnT>
                      <a:noFill/>
                    </a:lnT>
                    <a:lnB>
                      <a:noFill/>
                    </a:lnB>
                    <a:solidFill>
                      <a:srgbClr val="D9D9D9"/>
                    </a:solidFill>
                  </a:tcPr>
                </a:tc>
                <a:tc>
                  <a:txBody>
                    <a:bodyPr/>
                    <a:lstStyle/>
                    <a:p>
                      <a:pPr algn="r" fontAlgn="b"/>
                      <a:r>
                        <a:rPr lang="fr-BE" sz="2400" b="0" i="0" u="none" strike="noStrike">
                          <a:solidFill>
                            <a:srgbClr val="000000"/>
                          </a:solidFill>
                          <a:effectLst/>
                          <a:latin typeface="Calibri" panose="020F0502020204030204" pitchFamily="34" charset="0"/>
                        </a:rPr>
                        <a:t>31</a:t>
                      </a:r>
                    </a:p>
                  </a:txBody>
                  <a:tcPr marL="7620" marR="7620" marT="7620" marB="0" anchor="b">
                    <a:lnL>
                      <a:noFill/>
                    </a:lnL>
                    <a:lnR>
                      <a:noFill/>
                    </a:lnR>
                    <a:lnT>
                      <a:noFill/>
                    </a:lnT>
                    <a:lnB>
                      <a:noFill/>
                    </a:lnB>
                    <a:solidFill>
                      <a:srgbClr val="D9D9D9"/>
                    </a:solidFill>
                  </a:tcPr>
                </a:tc>
                <a:tc>
                  <a:txBody>
                    <a:bodyPr/>
                    <a:lstStyle/>
                    <a:p>
                      <a:pPr algn="r" fontAlgn="b"/>
                      <a:r>
                        <a:rPr lang="fr-BE" sz="2400" b="0" i="0" u="none" strike="noStrike" dirty="0">
                          <a:solidFill>
                            <a:srgbClr val="000000"/>
                          </a:solidFill>
                          <a:effectLst/>
                          <a:latin typeface="Calibri" panose="020F0502020204030204" pitchFamily="34" charset="0"/>
                        </a:rPr>
                        <a:t>7%</a:t>
                      </a:r>
                    </a:p>
                  </a:txBody>
                  <a:tcPr marL="7620" marR="7620" marT="7620" marB="0" anchor="b">
                    <a:lnL>
                      <a:noFill/>
                    </a:lnL>
                    <a:lnR>
                      <a:noFill/>
                    </a:lnR>
                    <a:lnT>
                      <a:noFill/>
                    </a:lnT>
                    <a:lnB>
                      <a:noFill/>
                    </a:lnB>
                    <a:solidFill>
                      <a:srgbClr val="D9D9D9"/>
                    </a:solidFill>
                  </a:tcPr>
                </a:tc>
                <a:extLst>
                  <a:ext uri="{0D108BD9-81ED-4DB2-BD59-A6C34878D82A}">
                    <a16:rowId xmlns:a16="http://schemas.microsoft.com/office/drawing/2014/main" val="2649049185"/>
                  </a:ext>
                </a:extLst>
              </a:tr>
            </a:tbl>
          </a:graphicData>
        </a:graphic>
      </p:graphicFrame>
      <p:sp>
        <p:nvSpPr>
          <p:cNvPr id="11" name="Espace réservé du texte 10">
            <a:extLst>
              <a:ext uri="{FF2B5EF4-FFF2-40B4-BE49-F238E27FC236}">
                <a16:creationId xmlns:a16="http://schemas.microsoft.com/office/drawing/2014/main" id="{8CCA6ADC-689B-43B5-85D1-607B081ADE8A}"/>
              </a:ext>
            </a:extLst>
          </p:cNvPr>
          <p:cNvSpPr>
            <a:spLocks noGrp="1"/>
          </p:cNvSpPr>
          <p:nvPr>
            <p:ph type="body" sz="quarter" idx="3"/>
          </p:nvPr>
        </p:nvSpPr>
        <p:spPr/>
        <p:txBody>
          <a:bodyPr/>
          <a:lstStyle/>
          <a:p>
            <a:pPr algn="ctr"/>
            <a:r>
              <a:rPr lang="fr-BE" dirty="0"/>
              <a:t>6 </a:t>
            </a:r>
            <a:r>
              <a:rPr lang="fr-BE" dirty="0" err="1"/>
              <a:t>months</a:t>
            </a:r>
            <a:r>
              <a:rPr lang="fr-BE" dirty="0"/>
              <a:t> follow-up</a:t>
            </a:r>
          </a:p>
        </p:txBody>
      </p:sp>
      <p:sp>
        <p:nvSpPr>
          <p:cNvPr id="4" name="Espace réservé de la date 3">
            <a:extLst>
              <a:ext uri="{FF2B5EF4-FFF2-40B4-BE49-F238E27FC236}">
                <a16:creationId xmlns:a16="http://schemas.microsoft.com/office/drawing/2014/main" id="{EEB3B473-5A18-4774-AF33-DCF9B2F453E9}"/>
              </a:ext>
            </a:extLst>
          </p:cNvPr>
          <p:cNvSpPr>
            <a:spLocks noGrp="1"/>
          </p:cNvSpPr>
          <p:nvPr>
            <p:ph type="dt" sz="half" idx="10"/>
          </p:nvPr>
        </p:nvSpPr>
        <p:spPr/>
        <p:txBody>
          <a:bodyPr/>
          <a:lstStyle/>
          <a:p>
            <a:r>
              <a:rPr lang="fr-FR"/>
              <a:t>07/09/2022</a:t>
            </a:r>
            <a:endParaRPr lang="en-US"/>
          </a:p>
        </p:txBody>
      </p:sp>
      <p:sp>
        <p:nvSpPr>
          <p:cNvPr id="5" name="Espace réservé du pied de page 4">
            <a:extLst>
              <a:ext uri="{FF2B5EF4-FFF2-40B4-BE49-F238E27FC236}">
                <a16:creationId xmlns:a16="http://schemas.microsoft.com/office/drawing/2014/main" id="{66255E42-B898-4FCD-9097-F4C5C5E4038D}"/>
              </a:ext>
            </a:extLst>
          </p:cNvPr>
          <p:cNvSpPr>
            <a:spLocks noGrp="1"/>
          </p:cNvSpPr>
          <p:nvPr>
            <p:ph type="ftr" sz="quarter" idx="11"/>
          </p:nvPr>
        </p:nvSpPr>
        <p:spPr/>
        <p:txBody>
          <a:bodyPr/>
          <a:lstStyle/>
          <a:p>
            <a:r>
              <a:rPr lang="en-US"/>
              <a:t>ICOD- FX Sibille</a:t>
            </a:r>
          </a:p>
        </p:txBody>
      </p:sp>
      <p:sp>
        <p:nvSpPr>
          <p:cNvPr id="6" name="Espace réservé du numéro de diapositive 5">
            <a:extLst>
              <a:ext uri="{FF2B5EF4-FFF2-40B4-BE49-F238E27FC236}">
                <a16:creationId xmlns:a16="http://schemas.microsoft.com/office/drawing/2014/main" id="{A2E0DE24-1B2E-4949-8393-A8FC481C0F13}"/>
              </a:ext>
            </a:extLst>
          </p:cNvPr>
          <p:cNvSpPr>
            <a:spLocks noGrp="1"/>
          </p:cNvSpPr>
          <p:nvPr>
            <p:ph type="sldNum" sz="quarter" idx="12"/>
          </p:nvPr>
        </p:nvSpPr>
        <p:spPr/>
        <p:txBody>
          <a:bodyPr/>
          <a:lstStyle/>
          <a:p>
            <a:fld id="{AFBEC141-7E01-4DA9-A458-49B52FC67720}" type="slidenum">
              <a:rPr lang="en-US" smtClean="0"/>
              <a:t>33</a:t>
            </a:fld>
            <a:endParaRPr lang="en-US"/>
          </a:p>
        </p:txBody>
      </p:sp>
      <p:graphicFrame>
        <p:nvGraphicFramePr>
          <p:cNvPr id="8" name="Tableau 7">
            <a:extLst>
              <a:ext uri="{FF2B5EF4-FFF2-40B4-BE49-F238E27FC236}">
                <a16:creationId xmlns:a16="http://schemas.microsoft.com/office/drawing/2014/main" id="{A450BE72-43F9-474B-B36A-1E6C1D6FDE16}"/>
              </a:ext>
            </a:extLst>
          </p:cNvPr>
          <p:cNvGraphicFramePr>
            <a:graphicFrameLocks noGrp="1"/>
          </p:cNvGraphicFramePr>
          <p:nvPr>
            <p:extLst>
              <p:ext uri="{D42A27DB-BD31-4B8C-83A1-F6EECF244321}">
                <p14:modId xmlns:p14="http://schemas.microsoft.com/office/powerpoint/2010/main" val="4050755061"/>
              </p:ext>
            </p:extLst>
          </p:nvPr>
        </p:nvGraphicFramePr>
        <p:xfrm>
          <a:off x="825822" y="3140968"/>
          <a:ext cx="3530154" cy="1828800"/>
        </p:xfrm>
        <a:graphic>
          <a:graphicData uri="http://schemas.openxmlformats.org/drawingml/2006/table">
            <a:tbl>
              <a:tblPr/>
              <a:tblGrid>
                <a:gridCol w="1176718">
                  <a:extLst>
                    <a:ext uri="{9D8B030D-6E8A-4147-A177-3AD203B41FA5}">
                      <a16:colId xmlns:a16="http://schemas.microsoft.com/office/drawing/2014/main" val="2911534835"/>
                    </a:ext>
                  </a:extLst>
                </a:gridCol>
                <a:gridCol w="1176718">
                  <a:extLst>
                    <a:ext uri="{9D8B030D-6E8A-4147-A177-3AD203B41FA5}">
                      <a16:colId xmlns:a16="http://schemas.microsoft.com/office/drawing/2014/main" val="2670827635"/>
                    </a:ext>
                  </a:extLst>
                </a:gridCol>
                <a:gridCol w="1176718">
                  <a:extLst>
                    <a:ext uri="{9D8B030D-6E8A-4147-A177-3AD203B41FA5}">
                      <a16:colId xmlns:a16="http://schemas.microsoft.com/office/drawing/2014/main" val="2337428242"/>
                    </a:ext>
                  </a:extLst>
                </a:gridCol>
              </a:tblGrid>
              <a:tr h="190500">
                <a:tc>
                  <a:txBody>
                    <a:bodyPr/>
                    <a:lstStyle/>
                    <a:p>
                      <a:pPr algn="l" fontAlgn="b"/>
                      <a:r>
                        <a:rPr lang="fr-BE" sz="2400" b="0" i="0" u="none" strike="noStrike">
                          <a:solidFill>
                            <a:srgbClr val="000000"/>
                          </a:solidFill>
                          <a:effectLst/>
                          <a:latin typeface="Calibri" panose="020F0502020204030204" pitchFamily="34" charset="0"/>
                        </a:rPr>
                        <a:t>N05CF02</a:t>
                      </a:r>
                    </a:p>
                  </a:txBody>
                  <a:tcPr marL="0" marR="0" marT="0" marB="0" anchor="b">
                    <a:lnL>
                      <a:noFill/>
                    </a:lnL>
                    <a:lnR>
                      <a:noFill/>
                    </a:lnR>
                    <a:lnT>
                      <a:noFill/>
                    </a:lnT>
                    <a:lnB>
                      <a:noFill/>
                    </a:lnB>
                    <a:solidFill>
                      <a:srgbClr val="D9D9D9"/>
                    </a:solidFill>
                  </a:tcPr>
                </a:tc>
                <a:tc>
                  <a:txBody>
                    <a:bodyPr/>
                    <a:lstStyle/>
                    <a:p>
                      <a:pPr algn="r" fontAlgn="b"/>
                      <a:r>
                        <a:rPr lang="fr-BE" sz="2400" b="0" i="0" u="none" strike="noStrike">
                          <a:solidFill>
                            <a:srgbClr val="000000"/>
                          </a:solidFill>
                          <a:effectLst/>
                          <a:latin typeface="Calibri" panose="020F0502020204030204" pitchFamily="34" charset="0"/>
                        </a:rPr>
                        <a:t>98</a:t>
                      </a:r>
                    </a:p>
                  </a:txBody>
                  <a:tcPr marL="0" marR="0" marT="0" marB="0" anchor="b">
                    <a:lnL>
                      <a:noFill/>
                    </a:lnL>
                    <a:lnR>
                      <a:noFill/>
                    </a:lnR>
                    <a:lnT>
                      <a:noFill/>
                    </a:lnT>
                    <a:lnB>
                      <a:noFill/>
                    </a:lnB>
                    <a:solidFill>
                      <a:srgbClr val="D9D9D9"/>
                    </a:solidFill>
                  </a:tcPr>
                </a:tc>
                <a:tc>
                  <a:txBody>
                    <a:bodyPr/>
                    <a:lstStyle/>
                    <a:p>
                      <a:pPr algn="r" fontAlgn="b"/>
                      <a:r>
                        <a:rPr lang="fr-BE" sz="2400" b="0" i="0" u="none" strike="noStrike">
                          <a:solidFill>
                            <a:srgbClr val="000000"/>
                          </a:solidFill>
                          <a:effectLst/>
                          <a:latin typeface="Calibri" panose="020F0502020204030204" pitchFamily="34" charset="0"/>
                        </a:rPr>
                        <a:t>22%</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3484947866"/>
                  </a:ext>
                </a:extLst>
              </a:tr>
              <a:tr h="190500">
                <a:tc>
                  <a:txBody>
                    <a:bodyPr/>
                    <a:lstStyle/>
                    <a:p>
                      <a:pPr algn="l" fontAlgn="b"/>
                      <a:r>
                        <a:rPr lang="fr-BE" sz="2400" b="0" i="0" u="none" strike="noStrike" dirty="0">
                          <a:solidFill>
                            <a:srgbClr val="000000"/>
                          </a:solidFill>
                          <a:effectLst/>
                          <a:latin typeface="Calibri" panose="020F0502020204030204" pitchFamily="34" charset="0"/>
                        </a:rPr>
                        <a:t>N05BA06</a:t>
                      </a:r>
                    </a:p>
                  </a:txBody>
                  <a:tcPr marL="0" marR="0" marT="0" marB="0" anchor="b">
                    <a:lnL>
                      <a:noFill/>
                    </a:lnL>
                    <a:lnR>
                      <a:noFill/>
                    </a:lnR>
                    <a:lnT>
                      <a:noFill/>
                    </a:lnT>
                    <a:lnB>
                      <a:noFill/>
                    </a:lnB>
                  </a:tcPr>
                </a:tc>
                <a:tc>
                  <a:txBody>
                    <a:bodyPr/>
                    <a:lstStyle/>
                    <a:p>
                      <a:pPr algn="r" fontAlgn="b"/>
                      <a:r>
                        <a:rPr lang="fr-BE" sz="2400" b="0" i="0" u="none" strike="noStrike" dirty="0">
                          <a:solidFill>
                            <a:srgbClr val="000000"/>
                          </a:solidFill>
                          <a:effectLst/>
                          <a:latin typeface="Calibri" panose="020F0502020204030204" pitchFamily="34" charset="0"/>
                        </a:rPr>
                        <a:t>65</a:t>
                      </a:r>
                    </a:p>
                  </a:txBody>
                  <a:tcPr marL="0" marR="0" marT="0" marB="0" anchor="b">
                    <a:lnL>
                      <a:noFill/>
                    </a:lnL>
                    <a:lnR>
                      <a:noFill/>
                    </a:lnR>
                    <a:lnT>
                      <a:noFill/>
                    </a:lnT>
                    <a:lnB>
                      <a:noFill/>
                    </a:lnB>
                  </a:tcPr>
                </a:tc>
                <a:tc>
                  <a:txBody>
                    <a:bodyPr/>
                    <a:lstStyle/>
                    <a:p>
                      <a:pPr algn="r" fontAlgn="b"/>
                      <a:r>
                        <a:rPr lang="fr-BE" sz="24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4047783588"/>
                  </a:ext>
                </a:extLst>
              </a:tr>
              <a:tr h="190500">
                <a:tc>
                  <a:txBody>
                    <a:bodyPr/>
                    <a:lstStyle/>
                    <a:p>
                      <a:pPr algn="l" fontAlgn="b"/>
                      <a:r>
                        <a:rPr lang="fr-BE" sz="2400" b="0" i="0" u="none" strike="noStrike">
                          <a:solidFill>
                            <a:srgbClr val="000000"/>
                          </a:solidFill>
                          <a:effectLst/>
                          <a:latin typeface="Calibri" panose="020F0502020204030204" pitchFamily="34" charset="0"/>
                        </a:rPr>
                        <a:t>N05CD07</a:t>
                      </a:r>
                    </a:p>
                  </a:txBody>
                  <a:tcPr marL="0" marR="0" marT="0" marB="0" anchor="b">
                    <a:lnL>
                      <a:noFill/>
                    </a:lnL>
                    <a:lnR>
                      <a:noFill/>
                    </a:lnR>
                    <a:lnT>
                      <a:noFill/>
                    </a:lnT>
                    <a:lnB>
                      <a:noFill/>
                    </a:lnB>
                    <a:solidFill>
                      <a:srgbClr val="D9D9D9"/>
                    </a:solidFill>
                  </a:tcPr>
                </a:tc>
                <a:tc>
                  <a:txBody>
                    <a:bodyPr/>
                    <a:lstStyle/>
                    <a:p>
                      <a:pPr algn="r" fontAlgn="b"/>
                      <a:r>
                        <a:rPr lang="fr-BE" sz="2400" b="0" i="0" u="none" strike="noStrike" dirty="0">
                          <a:solidFill>
                            <a:srgbClr val="000000"/>
                          </a:solidFill>
                          <a:effectLst/>
                          <a:latin typeface="Calibri" panose="020F0502020204030204" pitchFamily="34" charset="0"/>
                        </a:rPr>
                        <a:t>42</a:t>
                      </a:r>
                    </a:p>
                  </a:txBody>
                  <a:tcPr marL="0" marR="0" marT="0" marB="0" anchor="b">
                    <a:lnL>
                      <a:noFill/>
                    </a:lnL>
                    <a:lnR>
                      <a:noFill/>
                    </a:lnR>
                    <a:lnT>
                      <a:noFill/>
                    </a:lnT>
                    <a:lnB>
                      <a:noFill/>
                    </a:lnB>
                    <a:solidFill>
                      <a:srgbClr val="D9D9D9"/>
                    </a:solidFill>
                  </a:tcPr>
                </a:tc>
                <a:tc>
                  <a:txBody>
                    <a:bodyPr/>
                    <a:lstStyle/>
                    <a:p>
                      <a:pPr algn="r" fontAlgn="b"/>
                      <a:r>
                        <a:rPr lang="fr-BE" sz="24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3231982882"/>
                  </a:ext>
                </a:extLst>
              </a:tr>
              <a:tr h="190500">
                <a:tc>
                  <a:txBody>
                    <a:bodyPr/>
                    <a:lstStyle/>
                    <a:p>
                      <a:pPr algn="l" fontAlgn="b"/>
                      <a:r>
                        <a:rPr lang="fr-BE" sz="2400" b="0" i="0" u="none" strike="noStrike">
                          <a:solidFill>
                            <a:srgbClr val="000000"/>
                          </a:solidFill>
                          <a:effectLst/>
                          <a:latin typeface="Calibri" panose="020F0502020204030204" pitchFamily="34" charset="0"/>
                        </a:rPr>
                        <a:t>N05BA12</a:t>
                      </a:r>
                    </a:p>
                  </a:txBody>
                  <a:tcPr marL="0" marR="0" marT="0" marB="0" anchor="b">
                    <a:lnL>
                      <a:noFill/>
                    </a:lnL>
                    <a:lnR>
                      <a:noFill/>
                    </a:lnR>
                    <a:lnT>
                      <a:noFill/>
                    </a:lnT>
                    <a:lnB>
                      <a:noFill/>
                    </a:lnB>
                  </a:tcPr>
                </a:tc>
                <a:tc>
                  <a:txBody>
                    <a:bodyPr/>
                    <a:lstStyle/>
                    <a:p>
                      <a:pPr algn="r" fontAlgn="b"/>
                      <a:r>
                        <a:rPr lang="fr-BE" sz="2400" b="0" i="0" u="none" strike="noStrike">
                          <a:solidFill>
                            <a:srgbClr val="000000"/>
                          </a:solidFill>
                          <a:effectLst/>
                          <a:latin typeface="Calibri" panose="020F0502020204030204" pitchFamily="34" charset="0"/>
                        </a:rPr>
                        <a:t>39</a:t>
                      </a:r>
                    </a:p>
                  </a:txBody>
                  <a:tcPr marL="0" marR="0" marT="0" marB="0" anchor="b">
                    <a:lnL>
                      <a:noFill/>
                    </a:lnL>
                    <a:lnR>
                      <a:noFill/>
                    </a:lnR>
                    <a:lnT>
                      <a:noFill/>
                    </a:lnT>
                    <a:lnB>
                      <a:noFill/>
                    </a:lnB>
                  </a:tcPr>
                </a:tc>
                <a:tc>
                  <a:txBody>
                    <a:bodyPr/>
                    <a:lstStyle/>
                    <a:p>
                      <a:pPr algn="r" fontAlgn="b"/>
                      <a:r>
                        <a:rPr lang="fr-BE" sz="24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tcPr>
                </a:tc>
                <a:extLst>
                  <a:ext uri="{0D108BD9-81ED-4DB2-BD59-A6C34878D82A}">
                    <a16:rowId xmlns:a16="http://schemas.microsoft.com/office/drawing/2014/main" val="396378404"/>
                  </a:ext>
                </a:extLst>
              </a:tr>
              <a:tr h="190500">
                <a:tc>
                  <a:txBody>
                    <a:bodyPr/>
                    <a:lstStyle/>
                    <a:p>
                      <a:pPr algn="l" fontAlgn="b"/>
                      <a:r>
                        <a:rPr lang="fr-BE" sz="2400" b="0" i="0" u="none" strike="noStrike">
                          <a:solidFill>
                            <a:srgbClr val="000000"/>
                          </a:solidFill>
                          <a:effectLst/>
                          <a:latin typeface="Calibri" panose="020F0502020204030204" pitchFamily="34" charset="0"/>
                        </a:rPr>
                        <a:t>N05BA04</a:t>
                      </a:r>
                    </a:p>
                  </a:txBody>
                  <a:tcPr marL="0" marR="0" marT="0" marB="0" anchor="b">
                    <a:lnL>
                      <a:noFill/>
                    </a:lnL>
                    <a:lnR>
                      <a:noFill/>
                    </a:lnR>
                    <a:lnT>
                      <a:noFill/>
                    </a:lnT>
                    <a:lnB>
                      <a:noFill/>
                    </a:lnB>
                    <a:solidFill>
                      <a:srgbClr val="D9D9D9"/>
                    </a:solidFill>
                  </a:tcPr>
                </a:tc>
                <a:tc>
                  <a:txBody>
                    <a:bodyPr/>
                    <a:lstStyle/>
                    <a:p>
                      <a:pPr algn="r" fontAlgn="b"/>
                      <a:r>
                        <a:rPr lang="fr-BE" sz="2400" b="0" i="0" u="none" strike="noStrike">
                          <a:solidFill>
                            <a:srgbClr val="000000"/>
                          </a:solidFill>
                          <a:effectLst/>
                          <a:latin typeface="Calibri" panose="020F0502020204030204" pitchFamily="34" charset="0"/>
                        </a:rPr>
                        <a:t>35</a:t>
                      </a:r>
                    </a:p>
                  </a:txBody>
                  <a:tcPr marL="0" marR="0" marT="0" marB="0" anchor="b">
                    <a:lnL>
                      <a:noFill/>
                    </a:lnL>
                    <a:lnR>
                      <a:noFill/>
                    </a:lnR>
                    <a:lnT>
                      <a:noFill/>
                    </a:lnT>
                    <a:lnB>
                      <a:noFill/>
                    </a:lnB>
                    <a:solidFill>
                      <a:srgbClr val="D9D9D9"/>
                    </a:solidFill>
                  </a:tcPr>
                </a:tc>
                <a:tc>
                  <a:txBody>
                    <a:bodyPr/>
                    <a:lstStyle/>
                    <a:p>
                      <a:pPr algn="r" fontAlgn="b"/>
                      <a:r>
                        <a:rPr lang="fr-BE" sz="2400" b="0" i="0" u="none" strike="noStrike" dirty="0">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696017031"/>
                  </a:ext>
                </a:extLst>
              </a:tr>
            </a:tbl>
          </a:graphicData>
        </a:graphic>
      </p:graphicFrame>
    </p:spTree>
    <p:extLst>
      <p:ext uri="{BB962C8B-B14F-4D97-AF65-F5344CB8AC3E}">
        <p14:creationId xmlns:p14="http://schemas.microsoft.com/office/powerpoint/2010/main" val="3576405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b="1" dirty="0" err="1">
                <a:solidFill>
                  <a:srgbClr val="0070C0"/>
                </a:solidFill>
              </a:rPr>
              <a:t>Choice</a:t>
            </a:r>
            <a:r>
              <a:rPr lang="fr-FR" b="1" dirty="0">
                <a:solidFill>
                  <a:srgbClr val="0070C0"/>
                </a:solidFill>
              </a:rPr>
              <a:t> of variables in MV</a:t>
            </a:r>
            <a:endParaRPr lang="fr-BE" b="1" dirty="0">
              <a:solidFill>
                <a:srgbClr val="0070C0"/>
              </a:solidFill>
            </a:endParaRPr>
          </a:p>
        </p:txBody>
      </p:sp>
      <p:sp>
        <p:nvSpPr>
          <p:cNvPr id="3" name="Espace réservé du contenu 2"/>
          <p:cNvSpPr>
            <a:spLocks noGrp="1"/>
          </p:cNvSpPr>
          <p:nvPr>
            <p:ph idx="1"/>
          </p:nvPr>
        </p:nvSpPr>
        <p:spPr/>
        <p:txBody>
          <a:bodyPr/>
          <a:lstStyle/>
          <a:p>
            <a:r>
              <a:rPr lang="en-GB" dirty="0"/>
              <a:t>Depression- antidepressant : Phi 0,4</a:t>
            </a:r>
          </a:p>
          <a:p>
            <a:r>
              <a:rPr lang="en-GB" dirty="0"/>
              <a:t>Bipolar/psychotic disorder- antipsychotic: Phi 0,19</a:t>
            </a:r>
          </a:p>
          <a:p>
            <a:r>
              <a:rPr lang="en-GB" dirty="0"/>
              <a:t>Dementia – antipsychotic: Phi 0,23</a:t>
            </a:r>
          </a:p>
          <a:p>
            <a:endParaRPr lang="en-GB" dirty="0"/>
          </a:p>
          <a:p>
            <a:pPr>
              <a:buFont typeface="Wingdings" panose="05000000000000000000" pitchFamily="2" charset="2"/>
              <a:buChar char="Ø"/>
            </a:pPr>
            <a:r>
              <a:rPr lang="en-GB" dirty="0"/>
              <a:t>Choice of drug above comorbidity</a:t>
            </a:r>
          </a:p>
          <a:p>
            <a:endParaRPr lang="fr-BE" dirty="0"/>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34</a:t>
            </a:fld>
            <a:endParaRPr lang="en-US"/>
          </a:p>
        </p:txBody>
      </p:sp>
    </p:spTree>
    <p:extLst>
      <p:ext uri="{BB962C8B-B14F-4D97-AF65-F5344CB8AC3E}">
        <p14:creationId xmlns:p14="http://schemas.microsoft.com/office/powerpoint/2010/main" val="2917098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Discussion</a:t>
            </a:r>
            <a:endParaRPr lang="fr-BE" dirty="0"/>
          </a:p>
        </p:txBody>
      </p:sp>
      <p:sp>
        <p:nvSpPr>
          <p:cNvPr id="7" name="Espace réservé du texte 6"/>
          <p:cNvSpPr>
            <a:spLocks noGrp="1"/>
          </p:cNvSpPr>
          <p:nvPr>
            <p:ph type="body" idx="1"/>
          </p:nvPr>
        </p:nvSpPr>
        <p:spPr/>
        <p:txBody>
          <a:bodyPr>
            <a:normAutofit fontScale="92500" lnSpcReduction="10000"/>
          </a:bodyPr>
          <a:lstStyle/>
          <a:p>
            <a:pPr algn="ctr"/>
            <a:r>
              <a:rPr lang="fr-FR" sz="4000" dirty="0">
                <a:solidFill>
                  <a:schemeClr val="tx2"/>
                </a:solidFill>
                <a:latin typeface="+mj-lt"/>
                <a:ea typeface="+mj-ea"/>
                <a:cs typeface="+mj-cs"/>
              </a:rPr>
              <a:t>Limitations</a:t>
            </a:r>
          </a:p>
        </p:txBody>
      </p:sp>
      <p:sp>
        <p:nvSpPr>
          <p:cNvPr id="3" name="Espace réservé du contenu 2"/>
          <p:cNvSpPr>
            <a:spLocks noGrp="1"/>
          </p:cNvSpPr>
          <p:nvPr>
            <p:ph sz="half" idx="2"/>
          </p:nvPr>
        </p:nvSpPr>
        <p:spPr/>
        <p:txBody>
          <a:bodyPr>
            <a:normAutofit/>
          </a:bodyPr>
          <a:lstStyle/>
          <a:p>
            <a:pPr>
              <a:lnSpc>
                <a:spcPct val="150000"/>
              </a:lnSpc>
            </a:pPr>
            <a:r>
              <a:rPr lang="fr-FR" sz="2800" dirty="0"/>
              <a:t>No dose </a:t>
            </a:r>
            <a:r>
              <a:rPr lang="fr-FR" sz="2800" dirty="0" err="1"/>
              <a:t>reduction</a:t>
            </a:r>
            <a:endParaRPr lang="fr-FR" sz="2800" dirty="0"/>
          </a:p>
          <a:p>
            <a:pPr>
              <a:lnSpc>
                <a:spcPct val="150000"/>
              </a:lnSpc>
            </a:pPr>
            <a:r>
              <a:rPr lang="fr-FR" sz="2800" dirty="0"/>
              <a:t>No </a:t>
            </a:r>
            <a:r>
              <a:rPr lang="fr-FR" sz="2800" dirty="0" err="1"/>
              <a:t>potential</a:t>
            </a:r>
            <a:r>
              <a:rPr lang="fr-FR" sz="2800" dirty="0"/>
              <a:t> indication</a:t>
            </a:r>
          </a:p>
          <a:p>
            <a:pPr>
              <a:lnSpc>
                <a:spcPct val="150000"/>
              </a:lnSpc>
            </a:pPr>
            <a:r>
              <a:rPr lang="fr-FR" sz="2800" dirty="0"/>
              <a:t>(</a:t>
            </a:r>
            <a:r>
              <a:rPr lang="fr-FR" sz="2800" dirty="0" err="1"/>
              <a:t>Failed</a:t>
            </a:r>
            <a:r>
              <a:rPr lang="fr-FR" sz="2800" dirty="0"/>
              <a:t>) </a:t>
            </a:r>
            <a:r>
              <a:rPr lang="fr-FR" sz="2800" dirty="0" err="1"/>
              <a:t>attempts</a:t>
            </a:r>
            <a:r>
              <a:rPr lang="fr-FR" sz="2800" dirty="0"/>
              <a:t> </a:t>
            </a:r>
          </a:p>
          <a:p>
            <a:pPr>
              <a:lnSpc>
                <a:spcPct val="150000"/>
              </a:lnSpc>
            </a:pPr>
            <a:r>
              <a:rPr lang="fr-FR" sz="2800" dirty="0"/>
              <a:t>No PROM in </a:t>
            </a:r>
            <a:r>
              <a:rPr lang="fr-FR" sz="2800" dirty="0" err="1"/>
              <a:t>follow</a:t>
            </a:r>
            <a:r>
              <a:rPr lang="fr-FR" sz="2800" dirty="0"/>
              <a:t>-up</a:t>
            </a:r>
          </a:p>
        </p:txBody>
      </p:sp>
      <p:sp>
        <p:nvSpPr>
          <p:cNvPr id="8" name="Espace réservé du texte 7"/>
          <p:cNvSpPr>
            <a:spLocks noGrp="1"/>
          </p:cNvSpPr>
          <p:nvPr>
            <p:ph type="body" sz="quarter" idx="3"/>
          </p:nvPr>
        </p:nvSpPr>
        <p:spPr/>
        <p:txBody>
          <a:bodyPr>
            <a:normAutofit lnSpcReduction="10000"/>
          </a:bodyPr>
          <a:lstStyle/>
          <a:p>
            <a:pPr algn="ctr"/>
            <a:r>
              <a:rPr lang="fr-FR" sz="3700" dirty="0" err="1">
                <a:solidFill>
                  <a:schemeClr val="tx2"/>
                </a:solidFill>
                <a:latin typeface="+mj-lt"/>
                <a:ea typeface="+mj-ea"/>
                <a:cs typeface="+mj-cs"/>
              </a:rPr>
              <a:t>Strenghts</a:t>
            </a:r>
            <a:endParaRPr lang="fr-FR" sz="3700" dirty="0">
              <a:solidFill>
                <a:schemeClr val="tx2"/>
              </a:solidFill>
              <a:latin typeface="+mj-lt"/>
              <a:ea typeface="+mj-ea"/>
              <a:cs typeface="+mj-cs"/>
            </a:endParaRPr>
          </a:p>
        </p:txBody>
      </p:sp>
      <p:sp>
        <p:nvSpPr>
          <p:cNvPr id="9" name="Espace réservé du contenu 8"/>
          <p:cNvSpPr>
            <a:spLocks noGrp="1"/>
          </p:cNvSpPr>
          <p:nvPr>
            <p:ph sz="quarter" idx="4"/>
          </p:nvPr>
        </p:nvSpPr>
        <p:spPr/>
        <p:txBody>
          <a:bodyPr/>
          <a:lstStyle/>
          <a:p>
            <a:pPr>
              <a:lnSpc>
                <a:spcPct val="150000"/>
              </a:lnSpc>
            </a:pPr>
            <a:r>
              <a:rPr lang="en-US" sz="2800" dirty="0"/>
              <a:t>Multicenter, prospective</a:t>
            </a:r>
          </a:p>
          <a:p>
            <a:pPr>
              <a:lnSpc>
                <a:spcPct val="150000"/>
              </a:lnSpc>
            </a:pPr>
            <a:r>
              <a:rPr lang="en-US" sz="2800" dirty="0"/>
              <a:t>Long follow-up</a:t>
            </a:r>
          </a:p>
          <a:p>
            <a:pPr>
              <a:lnSpc>
                <a:spcPct val="150000"/>
              </a:lnSpc>
            </a:pPr>
            <a:r>
              <a:rPr lang="en-US" sz="2800" dirty="0"/>
              <a:t>Large sample</a:t>
            </a:r>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35</a:t>
            </a:fld>
            <a:endParaRPr lang="en-US"/>
          </a:p>
        </p:txBody>
      </p:sp>
    </p:spTree>
    <p:extLst>
      <p:ext uri="{BB962C8B-B14F-4D97-AF65-F5344CB8AC3E}">
        <p14:creationId xmlns:p14="http://schemas.microsoft.com/office/powerpoint/2010/main" val="1621453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1271BBFC-B7FF-5890-BCC2-D8D5842B99D9}"/>
              </a:ext>
            </a:extLst>
          </p:cNvPr>
          <p:cNvSpPr>
            <a:spLocks noGrp="1"/>
          </p:cNvSpPr>
          <p:nvPr>
            <p:ph type="title"/>
          </p:nvPr>
        </p:nvSpPr>
        <p:spPr/>
        <p:txBody>
          <a:bodyPr/>
          <a:lstStyle/>
          <a:p>
            <a:endParaRPr lang="fr-BE"/>
          </a:p>
        </p:txBody>
      </p:sp>
      <p:sp>
        <p:nvSpPr>
          <p:cNvPr id="7" name="Espace réservé de la date 6">
            <a:extLst>
              <a:ext uri="{FF2B5EF4-FFF2-40B4-BE49-F238E27FC236}">
                <a16:creationId xmlns:a16="http://schemas.microsoft.com/office/drawing/2014/main" id="{92216C58-99D5-CBC3-565C-CDFD21B96157}"/>
              </a:ext>
            </a:extLst>
          </p:cNvPr>
          <p:cNvSpPr>
            <a:spLocks noGrp="1"/>
          </p:cNvSpPr>
          <p:nvPr>
            <p:ph type="dt" sz="half" idx="10"/>
          </p:nvPr>
        </p:nvSpPr>
        <p:spPr/>
        <p:txBody>
          <a:bodyPr/>
          <a:lstStyle/>
          <a:p>
            <a:r>
              <a:rPr lang="fr-FR"/>
              <a:t>07/09/2022</a:t>
            </a:r>
            <a:endParaRPr lang="en-US"/>
          </a:p>
        </p:txBody>
      </p:sp>
      <p:sp>
        <p:nvSpPr>
          <p:cNvPr id="8" name="Espace réservé du pied de page 7">
            <a:extLst>
              <a:ext uri="{FF2B5EF4-FFF2-40B4-BE49-F238E27FC236}">
                <a16:creationId xmlns:a16="http://schemas.microsoft.com/office/drawing/2014/main" id="{162008E2-228C-C545-5EE3-4253577521CA}"/>
              </a:ext>
            </a:extLst>
          </p:cNvPr>
          <p:cNvSpPr>
            <a:spLocks noGrp="1"/>
          </p:cNvSpPr>
          <p:nvPr>
            <p:ph type="ftr" sz="quarter" idx="11"/>
          </p:nvPr>
        </p:nvSpPr>
        <p:spPr/>
        <p:txBody>
          <a:bodyPr/>
          <a:lstStyle/>
          <a:p>
            <a:r>
              <a:rPr lang="en-US"/>
              <a:t>ICOD- FX Sibille</a:t>
            </a:r>
          </a:p>
        </p:txBody>
      </p:sp>
      <p:sp>
        <p:nvSpPr>
          <p:cNvPr id="9" name="Espace réservé du numéro de diapositive 8">
            <a:extLst>
              <a:ext uri="{FF2B5EF4-FFF2-40B4-BE49-F238E27FC236}">
                <a16:creationId xmlns:a16="http://schemas.microsoft.com/office/drawing/2014/main" id="{0DA1F431-9C70-58FC-78EE-08FA27D11B69}"/>
              </a:ext>
            </a:extLst>
          </p:cNvPr>
          <p:cNvSpPr>
            <a:spLocks noGrp="1"/>
          </p:cNvSpPr>
          <p:nvPr>
            <p:ph type="sldNum" sz="quarter" idx="12"/>
          </p:nvPr>
        </p:nvSpPr>
        <p:spPr/>
        <p:txBody>
          <a:bodyPr/>
          <a:lstStyle/>
          <a:p>
            <a:fld id="{AFBEC141-7E01-4DA9-A458-49B52FC67720}" type="slidenum">
              <a:rPr lang="en-US" smtClean="0"/>
              <a:t>36</a:t>
            </a:fld>
            <a:endParaRPr lang="en-US"/>
          </a:p>
        </p:txBody>
      </p:sp>
      <p:pic>
        <p:nvPicPr>
          <p:cNvPr id="12" name="Image 11">
            <a:extLst>
              <a:ext uri="{FF2B5EF4-FFF2-40B4-BE49-F238E27FC236}">
                <a16:creationId xmlns:a16="http://schemas.microsoft.com/office/drawing/2014/main" id="{6CFB239F-C614-C310-DD36-7FF08FAECD81}"/>
              </a:ext>
            </a:extLst>
          </p:cNvPr>
          <p:cNvPicPr>
            <a:picLocks noChangeAspect="1"/>
          </p:cNvPicPr>
          <p:nvPr/>
        </p:nvPicPr>
        <p:blipFill>
          <a:blip r:embed="rId2"/>
          <a:stretch>
            <a:fillRect/>
          </a:stretch>
        </p:blipFill>
        <p:spPr>
          <a:xfrm>
            <a:off x="0" y="1439861"/>
            <a:ext cx="9144000" cy="3978277"/>
          </a:xfrm>
          <a:prstGeom prst="rect">
            <a:avLst/>
          </a:prstGeom>
        </p:spPr>
      </p:pic>
    </p:spTree>
    <p:extLst>
      <p:ext uri="{BB962C8B-B14F-4D97-AF65-F5344CB8AC3E}">
        <p14:creationId xmlns:p14="http://schemas.microsoft.com/office/powerpoint/2010/main" val="1025950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DF840-683F-08C3-B95A-454ED6BC162A}"/>
              </a:ext>
            </a:extLst>
          </p:cNvPr>
          <p:cNvSpPr>
            <a:spLocks noGrp="1"/>
          </p:cNvSpPr>
          <p:nvPr>
            <p:ph type="title"/>
          </p:nvPr>
        </p:nvSpPr>
        <p:spPr/>
        <p:txBody>
          <a:bodyPr/>
          <a:lstStyle/>
          <a:p>
            <a:r>
              <a:rPr lang="fr-BE" dirty="0" err="1"/>
              <a:t>Sallevelt</a:t>
            </a:r>
            <a:r>
              <a:rPr lang="fr-BE" dirty="0"/>
              <a:t> et al </a:t>
            </a:r>
            <a:r>
              <a:rPr lang="fr-BE" dirty="0" err="1"/>
              <a:t>Drugs</a:t>
            </a:r>
            <a:r>
              <a:rPr lang="fr-BE" dirty="0"/>
              <a:t> &amp; </a:t>
            </a:r>
            <a:r>
              <a:rPr lang="fr-BE" dirty="0" err="1"/>
              <a:t>Aging</a:t>
            </a:r>
            <a:r>
              <a:rPr lang="fr-BE" dirty="0"/>
              <a:t> 2022</a:t>
            </a:r>
          </a:p>
        </p:txBody>
      </p:sp>
      <p:sp>
        <p:nvSpPr>
          <p:cNvPr id="3" name="Espace réservé du contenu 2">
            <a:extLst>
              <a:ext uri="{FF2B5EF4-FFF2-40B4-BE49-F238E27FC236}">
                <a16:creationId xmlns:a16="http://schemas.microsoft.com/office/drawing/2014/main" id="{DBE2A670-5B8A-9BFD-9865-46BA35910714}"/>
              </a:ext>
            </a:extLst>
          </p:cNvPr>
          <p:cNvSpPr>
            <a:spLocks noGrp="1"/>
          </p:cNvSpPr>
          <p:nvPr>
            <p:ph idx="1"/>
          </p:nvPr>
        </p:nvSpPr>
        <p:spPr/>
        <p:txBody>
          <a:bodyPr/>
          <a:lstStyle/>
          <a:p>
            <a:r>
              <a:rPr lang="en-US" dirty="0"/>
              <a:t>39% of the 5080 signals were accepted by the pharmacotherapy team</a:t>
            </a:r>
          </a:p>
          <a:p>
            <a:r>
              <a:rPr lang="en-US" dirty="0"/>
              <a:t>The signal to stop a drug without a clinical indication was most frequently generated (28%), with more than half of the signals accepted (54%)</a:t>
            </a:r>
          </a:p>
          <a:p>
            <a:r>
              <a:rPr lang="en-US" dirty="0"/>
              <a:t>STOPP : Benzodiazepines for ≥4 weeks</a:t>
            </a:r>
          </a:p>
          <a:p>
            <a:pPr lvl="1">
              <a:buFont typeface="Wingdings" panose="05000000000000000000" pitchFamily="2" charset="2"/>
              <a:buChar char="Ø"/>
            </a:pPr>
            <a:r>
              <a:rPr lang="en-US" dirty="0"/>
              <a:t>181 (64.1%) of acceptance</a:t>
            </a:r>
          </a:p>
          <a:p>
            <a:endParaRPr lang="fr-BE" dirty="0"/>
          </a:p>
        </p:txBody>
      </p:sp>
      <p:sp>
        <p:nvSpPr>
          <p:cNvPr id="4" name="Espace réservé de la date 3">
            <a:extLst>
              <a:ext uri="{FF2B5EF4-FFF2-40B4-BE49-F238E27FC236}">
                <a16:creationId xmlns:a16="http://schemas.microsoft.com/office/drawing/2014/main" id="{596606D3-22F6-538F-03B5-7A2D2B21A87A}"/>
              </a:ext>
            </a:extLst>
          </p:cNvPr>
          <p:cNvSpPr>
            <a:spLocks noGrp="1"/>
          </p:cNvSpPr>
          <p:nvPr>
            <p:ph type="dt" sz="half" idx="10"/>
          </p:nvPr>
        </p:nvSpPr>
        <p:spPr/>
        <p:txBody>
          <a:bodyPr/>
          <a:lstStyle/>
          <a:p>
            <a:r>
              <a:rPr lang="fr-FR"/>
              <a:t>07/09/2022</a:t>
            </a:r>
            <a:endParaRPr lang="en-US"/>
          </a:p>
        </p:txBody>
      </p:sp>
      <p:sp>
        <p:nvSpPr>
          <p:cNvPr id="5" name="Espace réservé du pied de page 4">
            <a:extLst>
              <a:ext uri="{FF2B5EF4-FFF2-40B4-BE49-F238E27FC236}">
                <a16:creationId xmlns:a16="http://schemas.microsoft.com/office/drawing/2014/main" id="{1853206A-C238-01FE-43B5-F2F723A27AAE}"/>
              </a:ext>
            </a:extLst>
          </p:cNvPr>
          <p:cNvSpPr>
            <a:spLocks noGrp="1"/>
          </p:cNvSpPr>
          <p:nvPr>
            <p:ph type="ftr" sz="quarter" idx="11"/>
          </p:nvPr>
        </p:nvSpPr>
        <p:spPr/>
        <p:txBody>
          <a:bodyPr/>
          <a:lstStyle/>
          <a:p>
            <a:r>
              <a:rPr lang="en-US"/>
              <a:t>ICOD- FX Sibille</a:t>
            </a:r>
          </a:p>
        </p:txBody>
      </p:sp>
      <p:sp>
        <p:nvSpPr>
          <p:cNvPr id="6" name="Espace réservé du numéro de diapositive 5">
            <a:extLst>
              <a:ext uri="{FF2B5EF4-FFF2-40B4-BE49-F238E27FC236}">
                <a16:creationId xmlns:a16="http://schemas.microsoft.com/office/drawing/2014/main" id="{D2F7310A-2DEB-42CB-6882-A6C0BAA3D354}"/>
              </a:ext>
            </a:extLst>
          </p:cNvPr>
          <p:cNvSpPr>
            <a:spLocks noGrp="1"/>
          </p:cNvSpPr>
          <p:nvPr>
            <p:ph type="sldNum" sz="quarter" idx="12"/>
          </p:nvPr>
        </p:nvSpPr>
        <p:spPr/>
        <p:txBody>
          <a:bodyPr/>
          <a:lstStyle/>
          <a:p>
            <a:fld id="{AFBEC141-7E01-4DA9-A458-49B52FC67720}" type="slidenum">
              <a:rPr lang="en-US" smtClean="0"/>
              <a:t>37</a:t>
            </a:fld>
            <a:endParaRPr lang="en-US"/>
          </a:p>
        </p:txBody>
      </p:sp>
    </p:spTree>
    <p:extLst>
      <p:ext uri="{BB962C8B-B14F-4D97-AF65-F5344CB8AC3E}">
        <p14:creationId xmlns:p14="http://schemas.microsoft.com/office/powerpoint/2010/main" val="3523056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1EBF58-C8CF-9B3B-F392-4E7F5682692A}"/>
              </a:ext>
            </a:extLst>
          </p:cNvPr>
          <p:cNvSpPr>
            <a:spLocks noGrp="1"/>
          </p:cNvSpPr>
          <p:nvPr>
            <p:ph type="title"/>
          </p:nvPr>
        </p:nvSpPr>
        <p:spPr/>
        <p:txBody>
          <a:bodyPr/>
          <a:lstStyle/>
          <a:p>
            <a:endParaRPr lang="fr-BE"/>
          </a:p>
        </p:txBody>
      </p:sp>
      <p:pic>
        <p:nvPicPr>
          <p:cNvPr id="8" name="Espace réservé du contenu 7">
            <a:extLst>
              <a:ext uri="{FF2B5EF4-FFF2-40B4-BE49-F238E27FC236}">
                <a16:creationId xmlns:a16="http://schemas.microsoft.com/office/drawing/2014/main" id="{D3A52D52-37AD-E864-A714-8B9B44C17281}"/>
              </a:ext>
            </a:extLst>
          </p:cNvPr>
          <p:cNvPicPr>
            <a:picLocks noGrp="1" noChangeAspect="1"/>
          </p:cNvPicPr>
          <p:nvPr>
            <p:ph idx="1"/>
          </p:nvPr>
        </p:nvPicPr>
        <p:blipFill>
          <a:blip r:embed="rId2"/>
          <a:stretch>
            <a:fillRect/>
          </a:stretch>
        </p:blipFill>
        <p:spPr>
          <a:xfrm>
            <a:off x="251520" y="1988840"/>
            <a:ext cx="8661081" cy="3071951"/>
          </a:xfrm>
        </p:spPr>
      </p:pic>
      <p:sp>
        <p:nvSpPr>
          <p:cNvPr id="4" name="Espace réservé de la date 3">
            <a:extLst>
              <a:ext uri="{FF2B5EF4-FFF2-40B4-BE49-F238E27FC236}">
                <a16:creationId xmlns:a16="http://schemas.microsoft.com/office/drawing/2014/main" id="{11D9F127-AEC9-A87D-4D67-57EF881C4D3E}"/>
              </a:ext>
            </a:extLst>
          </p:cNvPr>
          <p:cNvSpPr>
            <a:spLocks noGrp="1"/>
          </p:cNvSpPr>
          <p:nvPr>
            <p:ph type="dt" sz="half" idx="10"/>
          </p:nvPr>
        </p:nvSpPr>
        <p:spPr/>
        <p:txBody>
          <a:bodyPr/>
          <a:lstStyle/>
          <a:p>
            <a:r>
              <a:rPr lang="fr-FR"/>
              <a:t>07/09/2022</a:t>
            </a:r>
            <a:endParaRPr lang="en-US"/>
          </a:p>
        </p:txBody>
      </p:sp>
      <p:sp>
        <p:nvSpPr>
          <p:cNvPr id="5" name="Espace réservé du pied de page 4">
            <a:extLst>
              <a:ext uri="{FF2B5EF4-FFF2-40B4-BE49-F238E27FC236}">
                <a16:creationId xmlns:a16="http://schemas.microsoft.com/office/drawing/2014/main" id="{A811437D-FDE4-D020-38AA-011F78E4FAF6}"/>
              </a:ext>
            </a:extLst>
          </p:cNvPr>
          <p:cNvSpPr>
            <a:spLocks noGrp="1"/>
          </p:cNvSpPr>
          <p:nvPr>
            <p:ph type="ftr" sz="quarter" idx="11"/>
          </p:nvPr>
        </p:nvSpPr>
        <p:spPr/>
        <p:txBody>
          <a:bodyPr/>
          <a:lstStyle/>
          <a:p>
            <a:r>
              <a:rPr lang="en-US"/>
              <a:t>ICOD- FX Sibille</a:t>
            </a:r>
          </a:p>
        </p:txBody>
      </p:sp>
      <p:sp>
        <p:nvSpPr>
          <p:cNvPr id="6" name="Espace réservé du numéro de diapositive 5">
            <a:extLst>
              <a:ext uri="{FF2B5EF4-FFF2-40B4-BE49-F238E27FC236}">
                <a16:creationId xmlns:a16="http://schemas.microsoft.com/office/drawing/2014/main" id="{2A47A84D-A5EF-EB56-99BC-7E735A1D952D}"/>
              </a:ext>
            </a:extLst>
          </p:cNvPr>
          <p:cNvSpPr>
            <a:spLocks noGrp="1"/>
          </p:cNvSpPr>
          <p:nvPr>
            <p:ph type="sldNum" sz="quarter" idx="12"/>
          </p:nvPr>
        </p:nvSpPr>
        <p:spPr/>
        <p:txBody>
          <a:bodyPr/>
          <a:lstStyle/>
          <a:p>
            <a:fld id="{AFBEC141-7E01-4DA9-A458-49B52FC67720}" type="slidenum">
              <a:rPr lang="en-US" smtClean="0"/>
              <a:t>38</a:t>
            </a:fld>
            <a:endParaRPr lang="en-US"/>
          </a:p>
        </p:txBody>
      </p:sp>
    </p:spTree>
    <p:extLst>
      <p:ext uri="{BB962C8B-B14F-4D97-AF65-F5344CB8AC3E}">
        <p14:creationId xmlns:p14="http://schemas.microsoft.com/office/powerpoint/2010/main" val="1642202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153E0F-96EB-70FF-64A2-B69AF050A876}"/>
              </a:ext>
            </a:extLst>
          </p:cNvPr>
          <p:cNvSpPr>
            <a:spLocks noGrp="1"/>
          </p:cNvSpPr>
          <p:nvPr>
            <p:ph type="title"/>
          </p:nvPr>
        </p:nvSpPr>
        <p:spPr/>
        <p:txBody>
          <a:bodyPr/>
          <a:lstStyle/>
          <a:p>
            <a:endParaRPr lang="fr-BE"/>
          </a:p>
        </p:txBody>
      </p:sp>
      <p:sp>
        <p:nvSpPr>
          <p:cNvPr id="3" name="Espace réservé de la date 2">
            <a:extLst>
              <a:ext uri="{FF2B5EF4-FFF2-40B4-BE49-F238E27FC236}">
                <a16:creationId xmlns:a16="http://schemas.microsoft.com/office/drawing/2014/main" id="{E25825A4-AC3B-CF19-84FD-41B85CD2AEEA}"/>
              </a:ext>
            </a:extLst>
          </p:cNvPr>
          <p:cNvSpPr>
            <a:spLocks noGrp="1"/>
          </p:cNvSpPr>
          <p:nvPr>
            <p:ph type="dt" sz="half" idx="10"/>
          </p:nvPr>
        </p:nvSpPr>
        <p:spPr/>
        <p:txBody>
          <a:bodyPr/>
          <a:lstStyle/>
          <a:p>
            <a:r>
              <a:rPr lang="fr-FR"/>
              <a:t>07/09/2022</a:t>
            </a:r>
            <a:endParaRPr lang="en-US"/>
          </a:p>
        </p:txBody>
      </p:sp>
      <p:sp>
        <p:nvSpPr>
          <p:cNvPr id="4" name="Espace réservé du pied de page 3">
            <a:extLst>
              <a:ext uri="{FF2B5EF4-FFF2-40B4-BE49-F238E27FC236}">
                <a16:creationId xmlns:a16="http://schemas.microsoft.com/office/drawing/2014/main" id="{58169F57-A752-4E90-CC64-C2D316525461}"/>
              </a:ext>
            </a:extLst>
          </p:cNvPr>
          <p:cNvSpPr>
            <a:spLocks noGrp="1"/>
          </p:cNvSpPr>
          <p:nvPr>
            <p:ph type="ftr" sz="quarter" idx="11"/>
          </p:nvPr>
        </p:nvSpPr>
        <p:spPr/>
        <p:txBody>
          <a:bodyPr/>
          <a:lstStyle/>
          <a:p>
            <a:r>
              <a:rPr lang="en-US"/>
              <a:t>ICOD- FX Sibille</a:t>
            </a:r>
          </a:p>
        </p:txBody>
      </p:sp>
      <p:sp>
        <p:nvSpPr>
          <p:cNvPr id="5" name="Espace réservé du numéro de diapositive 4">
            <a:extLst>
              <a:ext uri="{FF2B5EF4-FFF2-40B4-BE49-F238E27FC236}">
                <a16:creationId xmlns:a16="http://schemas.microsoft.com/office/drawing/2014/main" id="{B0BB6570-D689-8CEF-E978-D17858CABB32}"/>
              </a:ext>
            </a:extLst>
          </p:cNvPr>
          <p:cNvSpPr>
            <a:spLocks noGrp="1"/>
          </p:cNvSpPr>
          <p:nvPr>
            <p:ph type="sldNum" sz="quarter" idx="12"/>
          </p:nvPr>
        </p:nvSpPr>
        <p:spPr/>
        <p:txBody>
          <a:bodyPr/>
          <a:lstStyle/>
          <a:p>
            <a:fld id="{AFBEC141-7E01-4DA9-A458-49B52FC67720}" type="slidenum">
              <a:rPr lang="en-US" smtClean="0"/>
              <a:t>39</a:t>
            </a:fld>
            <a:endParaRPr lang="en-US"/>
          </a:p>
        </p:txBody>
      </p:sp>
      <p:pic>
        <p:nvPicPr>
          <p:cNvPr id="7" name="Image 6">
            <a:extLst>
              <a:ext uri="{FF2B5EF4-FFF2-40B4-BE49-F238E27FC236}">
                <a16:creationId xmlns:a16="http://schemas.microsoft.com/office/drawing/2014/main" id="{C928CAB1-229B-EA0A-A6B2-1D8544B139B4}"/>
              </a:ext>
            </a:extLst>
          </p:cNvPr>
          <p:cNvPicPr>
            <a:picLocks noChangeAspect="1"/>
          </p:cNvPicPr>
          <p:nvPr/>
        </p:nvPicPr>
        <p:blipFill>
          <a:blip r:embed="rId2"/>
          <a:stretch>
            <a:fillRect/>
          </a:stretch>
        </p:blipFill>
        <p:spPr>
          <a:xfrm>
            <a:off x="61401" y="1556792"/>
            <a:ext cx="8975095" cy="3816234"/>
          </a:xfrm>
          <a:prstGeom prst="rect">
            <a:avLst/>
          </a:prstGeom>
        </p:spPr>
      </p:pic>
    </p:spTree>
    <p:extLst>
      <p:ext uri="{BB962C8B-B14F-4D97-AF65-F5344CB8AC3E}">
        <p14:creationId xmlns:p14="http://schemas.microsoft.com/office/powerpoint/2010/main" val="38080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395536" y="548680"/>
            <a:ext cx="4040188" cy="639762"/>
          </a:xfrm>
        </p:spPr>
        <p:txBody>
          <a:bodyPr anchor="ctr">
            <a:normAutofit fontScale="92500" lnSpcReduction="20000"/>
          </a:bodyPr>
          <a:lstStyle/>
          <a:p>
            <a:pPr algn="ctr"/>
            <a:r>
              <a:rPr lang="fr-FR" sz="4300" dirty="0">
                <a:solidFill>
                  <a:schemeClr val="tx2"/>
                </a:solidFill>
              </a:rPr>
              <a:t>Objectives </a:t>
            </a:r>
            <a:endParaRPr lang="fr-BE" dirty="0">
              <a:solidFill>
                <a:schemeClr val="tx2"/>
              </a:solidFill>
            </a:endParaRPr>
          </a:p>
        </p:txBody>
      </p:sp>
      <p:sp>
        <p:nvSpPr>
          <p:cNvPr id="3" name="Espace réservé du contenu 2"/>
          <p:cNvSpPr>
            <a:spLocks noGrp="1"/>
          </p:cNvSpPr>
          <p:nvPr>
            <p:ph sz="half" idx="2"/>
          </p:nvPr>
        </p:nvSpPr>
        <p:spPr>
          <a:xfrm>
            <a:off x="457200" y="1412776"/>
            <a:ext cx="4040188" cy="4713387"/>
          </a:xfrm>
        </p:spPr>
        <p:txBody>
          <a:bodyPr>
            <a:normAutofit/>
          </a:bodyPr>
          <a:lstStyle/>
          <a:p>
            <a:pPr>
              <a:lnSpc>
                <a:spcPct val="200000"/>
              </a:lnSpc>
            </a:pPr>
            <a:r>
              <a:rPr lang="fr-FR" dirty="0"/>
              <a:t>BZRA use </a:t>
            </a:r>
            <a:r>
              <a:rPr lang="fr-FR" dirty="0" err="1"/>
              <a:t>before</a:t>
            </a:r>
            <a:r>
              <a:rPr lang="fr-FR" dirty="0"/>
              <a:t> hospitalisation</a:t>
            </a:r>
          </a:p>
          <a:p>
            <a:pPr>
              <a:lnSpc>
                <a:spcPct val="200000"/>
              </a:lnSpc>
            </a:pPr>
            <a:r>
              <a:rPr lang="fr-FR" dirty="0"/>
              <a:t>BZRA cessation 6 </a:t>
            </a:r>
            <a:r>
              <a:rPr lang="fr-FR" dirty="0" err="1"/>
              <a:t>months</a:t>
            </a:r>
            <a:r>
              <a:rPr lang="fr-FR" dirty="0"/>
              <a:t> </a:t>
            </a:r>
            <a:r>
              <a:rPr lang="fr-FR" dirty="0" err="1"/>
              <a:t>after</a:t>
            </a:r>
            <a:r>
              <a:rPr lang="fr-FR" dirty="0"/>
              <a:t> hospitalisation</a:t>
            </a:r>
          </a:p>
          <a:p>
            <a:pPr>
              <a:lnSpc>
                <a:spcPct val="200000"/>
              </a:lnSpc>
            </a:pPr>
            <a:r>
              <a:rPr lang="fr-FR" dirty="0" err="1"/>
              <a:t>Factors</a:t>
            </a:r>
            <a:r>
              <a:rPr lang="fr-FR" dirty="0"/>
              <a:t> </a:t>
            </a:r>
            <a:r>
              <a:rPr lang="fr-FR" dirty="0" err="1"/>
              <a:t>associated</a:t>
            </a:r>
            <a:r>
              <a:rPr lang="fr-FR" dirty="0"/>
              <a:t> </a:t>
            </a:r>
            <a:r>
              <a:rPr lang="fr-FR" dirty="0" err="1"/>
              <a:t>with</a:t>
            </a:r>
            <a:r>
              <a:rPr lang="fr-FR" dirty="0"/>
              <a:t> BZRA cessation</a:t>
            </a:r>
            <a:endParaRPr lang="fr-BE" dirty="0"/>
          </a:p>
        </p:txBody>
      </p:sp>
      <p:sp>
        <p:nvSpPr>
          <p:cNvPr id="8" name="Espace réservé du texte 7"/>
          <p:cNvSpPr>
            <a:spLocks noGrp="1"/>
          </p:cNvSpPr>
          <p:nvPr>
            <p:ph type="body" sz="quarter" idx="3"/>
          </p:nvPr>
        </p:nvSpPr>
        <p:spPr>
          <a:xfrm>
            <a:off x="4499992" y="476672"/>
            <a:ext cx="4041775" cy="639762"/>
          </a:xfrm>
        </p:spPr>
        <p:txBody>
          <a:bodyPr anchor="ctr">
            <a:noAutofit/>
          </a:bodyPr>
          <a:lstStyle/>
          <a:p>
            <a:pPr algn="ctr"/>
            <a:r>
              <a:rPr lang="fr-BE" sz="4000" dirty="0" err="1">
                <a:solidFill>
                  <a:schemeClr val="tx2"/>
                </a:solidFill>
              </a:rPr>
              <a:t>Methods</a:t>
            </a:r>
            <a:r>
              <a:rPr lang="fr-BE" sz="4000" dirty="0">
                <a:solidFill>
                  <a:schemeClr val="tx2"/>
                </a:solidFill>
              </a:rPr>
              <a:t> </a:t>
            </a:r>
            <a:endParaRPr lang="fr-BE" sz="4000" dirty="0"/>
          </a:p>
        </p:txBody>
      </p:sp>
      <p:sp>
        <p:nvSpPr>
          <p:cNvPr id="9" name="Espace réservé du contenu 8"/>
          <p:cNvSpPr>
            <a:spLocks noGrp="1"/>
          </p:cNvSpPr>
          <p:nvPr>
            <p:ph sz="quarter" idx="4"/>
          </p:nvPr>
        </p:nvSpPr>
        <p:spPr>
          <a:xfrm>
            <a:off x="4645025" y="1412776"/>
            <a:ext cx="4041775" cy="4713387"/>
          </a:xfrm>
        </p:spPr>
        <p:txBody>
          <a:bodyPr>
            <a:normAutofit/>
          </a:bodyPr>
          <a:lstStyle/>
          <a:p>
            <a:pPr>
              <a:lnSpc>
                <a:spcPct val="150000"/>
              </a:lnSpc>
            </a:pPr>
            <a:r>
              <a:rPr lang="fr-FR" dirty="0"/>
              <a:t>Multivariable </a:t>
            </a:r>
            <a:r>
              <a:rPr lang="fr-FR" dirty="0" err="1"/>
              <a:t>logistic</a:t>
            </a:r>
            <a:r>
              <a:rPr lang="fr-FR" dirty="0"/>
              <a:t> </a:t>
            </a:r>
            <a:r>
              <a:rPr lang="fr-FR" dirty="0" err="1"/>
              <a:t>regression</a:t>
            </a:r>
            <a:r>
              <a:rPr lang="fr-FR" dirty="0"/>
              <a:t>: </a:t>
            </a:r>
          </a:p>
          <a:p>
            <a:pPr lvl="1">
              <a:lnSpc>
                <a:spcPct val="150000"/>
              </a:lnSpc>
            </a:pPr>
            <a:r>
              <a:rPr lang="fr-FR" dirty="0"/>
              <a:t>General information</a:t>
            </a:r>
            <a:endParaRPr lang="fr-BE" dirty="0"/>
          </a:p>
          <a:p>
            <a:pPr lvl="1">
              <a:lnSpc>
                <a:spcPct val="150000"/>
              </a:lnSpc>
            </a:pPr>
            <a:r>
              <a:rPr lang="fr-BE" dirty="0" err="1"/>
              <a:t>Comorbidities</a:t>
            </a:r>
            <a:endParaRPr lang="fr-BE" dirty="0"/>
          </a:p>
          <a:p>
            <a:pPr lvl="1">
              <a:lnSpc>
                <a:spcPct val="150000"/>
              </a:lnSpc>
            </a:pPr>
            <a:r>
              <a:rPr lang="fr-FR" dirty="0"/>
              <a:t>Addictions</a:t>
            </a:r>
            <a:endParaRPr lang="fr-BE" dirty="0"/>
          </a:p>
          <a:p>
            <a:pPr lvl="1">
              <a:lnSpc>
                <a:spcPct val="150000"/>
              </a:lnSpc>
            </a:pPr>
            <a:r>
              <a:rPr lang="en-US" dirty="0"/>
              <a:t>Anxiety/depression levels</a:t>
            </a:r>
          </a:p>
          <a:p>
            <a:pPr lvl="1">
              <a:lnSpc>
                <a:spcPct val="150000"/>
              </a:lnSpc>
            </a:pPr>
            <a:r>
              <a:rPr lang="en-US" dirty="0"/>
              <a:t>Intervention arm</a:t>
            </a:r>
          </a:p>
          <a:p>
            <a:pPr lvl="1">
              <a:lnSpc>
                <a:spcPct val="150000"/>
              </a:lnSpc>
            </a:pPr>
            <a:r>
              <a:rPr lang="fr-BE" dirty="0" err="1"/>
              <a:t>Medications</a:t>
            </a:r>
            <a:endParaRPr lang="fr-BE" dirty="0"/>
          </a:p>
          <a:p>
            <a:endParaRPr lang="fr-BE" dirty="0"/>
          </a:p>
        </p:txBody>
      </p:sp>
      <p:sp>
        <p:nvSpPr>
          <p:cNvPr id="4" name="Espace réservé de la date 3">
            <a:extLst>
              <a:ext uri="{FF2B5EF4-FFF2-40B4-BE49-F238E27FC236}">
                <a16:creationId xmlns:a16="http://schemas.microsoft.com/office/drawing/2014/main" id="{7CC233AD-58E7-443A-9A24-C7F2A8711715}"/>
              </a:ext>
            </a:extLst>
          </p:cNvPr>
          <p:cNvSpPr>
            <a:spLocks noGrp="1"/>
          </p:cNvSpPr>
          <p:nvPr>
            <p:ph type="dt" sz="half" idx="10"/>
          </p:nvPr>
        </p:nvSpPr>
        <p:spPr/>
        <p:txBody>
          <a:bodyPr/>
          <a:lstStyle/>
          <a:p>
            <a:r>
              <a:rPr lang="fr-FR"/>
              <a:t>07/09/2022</a:t>
            </a:r>
            <a:endParaRPr lang="en-US"/>
          </a:p>
        </p:txBody>
      </p:sp>
      <p:sp>
        <p:nvSpPr>
          <p:cNvPr id="5" name="Espace réservé du pied de page 4">
            <a:extLst>
              <a:ext uri="{FF2B5EF4-FFF2-40B4-BE49-F238E27FC236}">
                <a16:creationId xmlns:a16="http://schemas.microsoft.com/office/drawing/2014/main" id="{335F70AC-C3A6-4382-8CC6-A7F36569CC4B}"/>
              </a:ext>
            </a:extLst>
          </p:cNvPr>
          <p:cNvSpPr>
            <a:spLocks noGrp="1"/>
          </p:cNvSpPr>
          <p:nvPr>
            <p:ph type="ftr" sz="quarter" idx="11"/>
          </p:nvPr>
        </p:nvSpPr>
        <p:spPr/>
        <p:txBody>
          <a:bodyPr/>
          <a:lstStyle/>
          <a:p>
            <a:r>
              <a:rPr lang="en-US"/>
              <a:t>ICOD- FX Sibille</a:t>
            </a:r>
          </a:p>
        </p:txBody>
      </p:sp>
      <p:sp>
        <p:nvSpPr>
          <p:cNvPr id="6" name="Espace réservé du numéro de diapositive 5">
            <a:extLst>
              <a:ext uri="{FF2B5EF4-FFF2-40B4-BE49-F238E27FC236}">
                <a16:creationId xmlns:a16="http://schemas.microsoft.com/office/drawing/2014/main" id="{8FA97EF4-91D9-4EF6-93A4-3D41A6AA4F26}"/>
              </a:ext>
            </a:extLst>
          </p:cNvPr>
          <p:cNvSpPr>
            <a:spLocks noGrp="1"/>
          </p:cNvSpPr>
          <p:nvPr>
            <p:ph type="sldNum" sz="quarter" idx="12"/>
          </p:nvPr>
        </p:nvSpPr>
        <p:spPr/>
        <p:txBody>
          <a:bodyPr/>
          <a:lstStyle/>
          <a:p>
            <a:fld id="{AFBEC141-7E01-4DA9-A458-49B52FC67720}" type="slidenum">
              <a:rPr lang="en-US" smtClean="0"/>
              <a:t>4</a:t>
            </a:fld>
            <a:endParaRPr lang="en-US" dirty="0"/>
          </a:p>
        </p:txBody>
      </p:sp>
      <p:sp>
        <p:nvSpPr>
          <p:cNvPr id="10" name="ZoneTexte 9">
            <a:extLst>
              <a:ext uri="{FF2B5EF4-FFF2-40B4-BE49-F238E27FC236}">
                <a16:creationId xmlns:a16="http://schemas.microsoft.com/office/drawing/2014/main" id="{4F0DCA7E-B2B0-42C1-A13E-CDE1AC413C7F}"/>
              </a:ext>
            </a:extLst>
          </p:cNvPr>
          <p:cNvSpPr txBox="1"/>
          <p:nvPr/>
        </p:nvSpPr>
        <p:spPr>
          <a:xfrm>
            <a:off x="7236296" y="5262299"/>
            <a:ext cx="1763688" cy="830997"/>
          </a:xfrm>
          <a:prstGeom prst="rect">
            <a:avLst/>
          </a:prstGeom>
          <a:noFill/>
          <a:ln>
            <a:solidFill>
              <a:schemeClr val="accent1">
                <a:lumMod val="40000"/>
                <a:lumOff val="60000"/>
              </a:schemeClr>
            </a:solidFill>
          </a:ln>
        </p:spPr>
        <p:txBody>
          <a:bodyPr wrap="square" rtlCol="0">
            <a:spAutoFit/>
          </a:bodyPr>
          <a:lstStyle/>
          <a:p>
            <a:pPr algn="r"/>
            <a:r>
              <a:rPr lang="fr-BE" sz="1600" b="1" dirty="0"/>
              <a:t>EQ-5D </a:t>
            </a:r>
            <a:r>
              <a:rPr lang="fr-BE" sz="1600" b="1" dirty="0" err="1"/>
              <a:t>Health</a:t>
            </a:r>
            <a:r>
              <a:rPr lang="fr-BE" sz="1600" b="1" dirty="0"/>
              <a:t> Questionnaire </a:t>
            </a:r>
            <a:r>
              <a:rPr lang="en-GB" sz="1600" i="1" dirty="0">
                <a:solidFill>
                  <a:schemeClr val="accent1"/>
                </a:solidFill>
              </a:rPr>
              <a:t>Dolan, 1997</a:t>
            </a:r>
            <a:r>
              <a:rPr lang="fr-BE" sz="1600" i="1" dirty="0">
                <a:solidFill>
                  <a:schemeClr val="accent1"/>
                </a:solidFill>
              </a:rPr>
              <a:t> </a:t>
            </a:r>
          </a:p>
        </p:txBody>
      </p:sp>
      <p:sp>
        <p:nvSpPr>
          <p:cNvPr id="22" name="Accolade fermante 21">
            <a:extLst>
              <a:ext uri="{FF2B5EF4-FFF2-40B4-BE49-F238E27FC236}">
                <a16:creationId xmlns:a16="http://schemas.microsoft.com/office/drawing/2014/main" id="{8450209D-9527-BEB2-5FE7-DE0671F7DB71}"/>
              </a:ext>
            </a:extLst>
          </p:cNvPr>
          <p:cNvSpPr/>
          <p:nvPr/>
        </p:nvSpPr>
        <p:spPr>
          <a:xfrm>
            <a:off x="3923928" y="4797152"/>
            <a:ext cx="144016" cy="100811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24" name="Connecteur droit avec flèche 23">
            <a:extLst>
              <a:ext uri="{FF2B5EF4-FFF2-40B4-BE49-F238E27FC236}">
                <a16:creationId xmlns:a16="http://schemas.microsoft.com/office/drawing/2014/main" id="{3DB3DEB5-8BDB-CDA9-DD58-D39D2E5A3EBC}"/>
              </a:ext>
            </a:extLst>
          </p:cNvPr>
          <p:cNvCxnSpPr>
            <a:cxnSpLocks/>
            <a:stCxn id="22" idx="1"/>
          </p:cNvCxnSpPr>
          <p:nvPr/>
        </p:nvCxnSpPr>
        <p:spPr>
          <a:xfrm flipV="1">
            <a:off x="4067944" y="2132856"/>
            <a:ext cx="720080" cy="31683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38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60576-9075-B3DE-7B38-F7022A7B74FD}"/>
              </a:ext>
            </a:extLst>
          </p:cNvPr>
          <p:cNvSpPr>
            <a:spLocks noGrp="1"/>
          </p:cNvSpPr>
          <p:nvPr>
            <p:ph type="title"/>
          </p:nvPr>
        </p:nvSpPr>
        <p:spPr/>
        <p:txBody>
          <a:bodyPr/>
          <a:lstStyle/>
          <a:p>
            <a:r>
              <a:rPr lang="fr-BE" dirty="0" err="1"/>
              <a:t>Huibers</a:t>
            </a:r>
            <a:r>
              <a:rPr lang="fr-BE" dirty="0"/>
              <a:t> et al EGM 2022</a:t>
            </a:r>
          </a:p>
        </p:txBody>
      </p:sp>
      <p:sp>
        <p:nvSpPr>
          <p:cNvPr id="6" name="Espace réservé du contenu 5">
            <a:extLst>
              <a:ext uri="{FF2B5EF4-FFF2-40B4-BE49-F238E27FC236}">
                <a16:creationId xmlns:a16="http://schemas.microsoft.com/office/drawing/2014/main" id="{5DCC3EF7-40E7-4975-5FED-E505CA323FD3}"/>
              </a:ext>
            </a:extLst>
          </p:cNvPr>
          <p:cNvSpPr>
            <a:spLocks noGrp="1"/>
          </p:cNvSpPr>
          <p:nvPr>
            <p:ph idx="1"/>
          </p:nvPr>
        </p:nvSpPr>
        <p:spPr/>
        <p:txBody>
          <a:bodyPr/>
          <a:lstStyle/>
          <a:p>
            <a:r>
              <a:rPr lang="en-US" dirty="0"/>
              <a:t>Data from the Dutch intervention arm</a:t>
            </a:r>
          </a:p>
          <a:p>
            <a:r>
              <a:rPr lang="en-US" dirty="0"/>
              <a:t>139 participants, 371 recommendations </a:t>
            </a:r>
          </a:p>
          <a:p>
            <a:r>
              <a:rPr lang="en-US" dirty="0"/>
              <a:t>overall agreement with patients and physicians, was 61.6% for STOPP and 60.7% for START recommendations.</a:t>
            </a:r>
          </a:p>
          <a:p>
            <a:r>
              <a:rPr lang="en-US" dirty="0"/>
              <a:t>main reason for disagreement (40%) was patients’ reluctance to discontinue or initiate medication</a:t>
            </a:r>
            <a:endParaRPr lang="fr-BE" dirty="0"/>
          </a:p>
        </p:txBody>
      </p:sp>
      <p:sp>
        <p:nvSpPr>
          <p:cNvPr id="3" name="Espace réservé de la date 2">
            <a:extLst>
              <a:ext uri="{FF2B5EF4-FFF2-40B4-BE49-F238E27FC236}">
                <a16:creationId xmlns:a16="http://schemas.microsoft.com/office/drawing/2014/main" id="{B508EA56-6C44-20F5-A23E-CD0E2F3F35E8}"/>
              </a:ext>
            </a:extLst>
          </p:cNvPr>
          <p:cNvSpPr>
            <a:spLocks noGrp="1"/>
          </p:cNvSpPr>
          <p:nvPr>
            <p:ph type="dt" sz="half" idx="10"/>
          </p:nvPr>
        </p:nvSpPr>
        <p:spPr/>
        <p:txBody>
          <a:bodyPr/>
          <a:lstStyle/>
          <a:p>
            <a:r>
              <a:rPr lang="fr-FR"/>
              <a:t>07/09/2022</a:t>
            </a:r>
            <a:endParaRPr lang="en-US"/>
          </a:p>
        </p:txBody>
      </p:sp>
      <p:sp>
        <p:nvSpPr>
          <p:cNvPr id="4" name="Espace réservé du pied de page 3">
            <a:extLst>
              <a:ext uri="{FF2B5EF4-FFF2-40B4-BE49-F238E27FC236}">
                <a16:creationId xmlns:a16="http://schemas.microsoft.com/office/drawing/2014/main" id="{2CD09CEF-3E6B-82E4-B70A-1D0F8901B7DB}"/>
              </a:ext>
            </a:extLst>
          </p:cNvPr>
          <p:cNvSpPr>
            <a:spLocks noGrp="1"/>
          </p:cNvSpPr>
          <p:nvPr>
            <p:ph type="ftr" sz="quarter" idx="11"/>
          </p:nvPr>
        </p:nvSpPr>
        <p:spPr/>
        <p:txBody>
          <a:bodyPr/>
          <a:lstStyle/>
          <a:p>
            <a:r>
              <a:rPr lang="en-US"/>
              <a:t>ICOD- FX Sibille</a:t>
            </a:r>
          </a:p>
        </p:txBody>
      </p:sp>
      <p:sp>
        <p:nvSpPr>
          <p:cNvPr id="5" name="Espace réservé du numéro de diapositive 4">
            <a:extLst>
              <a:ext uri="{FF2B5EF4-FFF2-40B4-BE49-F238E27FC236}">
                <a16:creationId xmlns:a16="http://schemas.microsoft.com/office/drawing/2014/main" id="{F236C0C3-2651-A676-1D9F-B5D371E0943A}"/>
              </a:ext>
            </a:extLst>
          </p:cNvPr>
          <p:cNvSpPr>
            <a:spLocks noGrp="1"/>
          </p:cNvSpPr>
          <p:nvPr>
            <p:ph type="sldNum" sz="quarter" idx="12"/>
          </p:nvPr>
        </p:nvSpPr>
        <p:spPr/>
        <p:txBody>
          <a:bodyPr/>
          <a:lstStyle/>
          <a:p>
            <a:fld id="{AFBEC141-7E01-4DA9-A458-49B52FC67720}" type="slidenum">
              <a:rPr lang="en-US" smtClean="0"/>
              <a:t>40</a:t>
            </a:fld>
            <a:endParaRPr lang="en-US"/>
          </a:p>
        </p:txBody>
      </p:sp>
    </p:spTree>
    <p:extLst>
      <p:ext uri="{BB962C8B-B14F-4D97-AF65-F5344CB8AC3E}">
        <p14:creationId xmlns:p14="http://schemas.microsoft.com/office/powerpoint/2010/main" val="2942487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1A6D96-467D-7450-C390-C7F8E2497F92}"/>
              </a:ext>
            </a:extLst>
          </p:cNvPr>
          <p:cNvSpPr>
            <a:spLocks noGrp="1"/>
          </p:cNvSpPr>
          <p:nvPr>
            <p:ph type="title"/>
          </p:nvPr>
        </p:nvSpPr>
        <p:spPr/>
        <p:txBody>
          <a:bodyPr/>
          <a:lstStyle/>
          <a:p>
            <a:r>
              <a:rPr lang="fr-BE" dirty="0" err="1"/>
              <a:t>Huibers</a:t>
            </a:r>
            <a:r>
              <a:rPr lang="fr-BE" dirty="0"/>
              <a:t> et al EGM 2022</a:t>
            </a:r>
          </a:p>
        </p:txBody>
      </p:sp>
      <p:sp>
        <p:nvSpPr>
          <p:cNvPr id="3" name="Espace réservé du contenu 2">
            <a:extLst>
              <a:ext uri="{FF2B5EF4-FFF2-40B4-BE49-F238E27FC236}">
                <a16:creationId xmlns:a16="http://schemas.microsoft.com/office/drawing/2014/main" id="{7C506EE1-EB1D-0253-FB97-502AB3E1C61B}"/>
              </a:ext>
            </a:extLst>
          </p:cNvPr>
          <p:cNvSpPr>
            <a:spLocks noGrp="1"/>
          </p:cNvSpPr>
          <p:nvPr>
            <p:ph idx="1"/>
          </p:nvPr>
        </p:nvSpPr>
        <p:spPr/>
        <p:txBody>
          <a:bodyPr>
            <a:normAutofit fontScale="92500" lnSpcReduction="10000"/>
          </a:bodyPr>
          <a:lstStyle/>
          <a:p>
            <a:r>
              <a:rPr lang="en-US" dirty="0"/>
              <a:t>Within the psychotropic medication group, 49 recommendations involved stopping benzodiazepines or Z-drugs. 55.1% were agreed upon by both patient and physician. </a:t>
            </a:r>
          </a:p>
          <a:p>
            <a:r>
              <a:rPr lang="en-US" dirty="0"/>
              <a:t>Disagreement, when it occurred, was in the great majority (90.9%) due to reluctance to discontinue by the patient. The most common reasons given were chronic use without side effects (falls or sleepiness) and self-reported dependence by patients. </a:t>
            </a:r>
            <a:endParaRPr lang="fr-BE" dirty="0"/>
          </a:p>
        </p:txBody>
      </p:sp>
      <p:sp>
        <p:nvSpPr>
          <p:cNvPr id="4" name="Espace réservé de la date 3">
            <a:extLst>
              <a:ext uri="{FF2B5EF4-FFF2-40B4-BE49-F238E27FC236}">
                <a16:creationId xmlns:a16="http://schemas.microsoft.com/office/drawing/2014/main" id="{DF6285C5-07B3-CB6F-D96E-FEFFF2C035E1}"/>
              </a:ext>
            </a:extLst>
          </p:cNvPr>
          <p:cNvSpPr>
            <a:spLocks noGrp="1"/>
          </p:cNvSpPr>
          <p:nvPr>
            <p:ph type="dt" sz="half" idx="10"/>
          </p:nvPr>
        </p:nvSpPr>
        <p:spPr/>
        <p:txBody>
          <a:bodyPr/>
          <a:lstStyle/>
          <a:p>
            <a:r>
              <a:rPr lang="fr-FR"/>
              <a:t>07/09/2022</a:t>
            </a:r>
            <a:endParaRPr lang="en-US"/>
          </a:p>
        </p:txBody>
      </p:sp>
      <p:sp>
        <p:nvSpPr>
          <p:cNvPr id="5" name="Espace réservé du pied de page 4">
            <a:extLst>
              <a:ext uri="{FF2B5EF4-FFF2-40B4-BE49-F238E27FC236}">
                <a16:creationId xmlns:a16="http://schemas.microsoft.com/office/drawing/2014/main" id="{3FADF3CF-40FF-AF3C-24C7-A95CF1918D67}"/>
              </a:ext>
            </a:extLst>
          </p:cNvPr>
          <p:cNvSpPr>
            <a:spLocks noGrp="1"/>
          </p:cNvSpPr>
          <p:nvPr>
            <p:ph type="ftr" sz="quarter" idx="11"/>
          </p:nvPr>
        </p:nvSpPr>
        <p:spPr/>
        <p:txBody>
          <a:bodyPr/>
          <a:lstStyle/>
          <a:p>
            <a:r>
              <a:rPr lang="en-US"/>
              <a:t>ICOD- FX Sibille</a:t>
            </a:r>
          </a:p>
        </p:txBody>
      </p:sp>
      <p:sp>
        <p:nvSpPr>
          <p:cNvPr id="6" name="Espace réservé du numéro de diapositive 5">
            <a:extLst>
              <a:ext uri="{FF2B5EF4-FFF2-40B4-BE49-F238E27FC236}">
                <a16:creationId xmlns:a16="http://schemas.microsoft.com/office/drawing/2014/main" id="{AB5C3D13-8757-1109-6ABA-43E740DACAC5}"/>
              </a:ext>
            </a:extLst>
          </p:cNvPr>
          <p:cNvSpPr>
            <a:spLocks noGrp="1"/>
          </p:cNvSpPr>
          <p:nvPr>
            <p:ph type="sldNum" sz="quarter" idx="12"/>
          </p:nvPr>
        </p:nvSpPr>
        <p:spPr/>
        <p:txBody>
          <a:bodyPr/>
          <a:lstStyle/>
          <a:p>
            <a:fld id="{AFBEC141-7E01-4DA9-A458-49B52FC67720}" type="slidenum">
              <a:rPr lang="en-US" smtClean="0"/>
              <a:t>41</a:t>
            </a:fld>
            <a:endParaRPr lang="en-US"/>
          </a:p>
        </p:txBody>
      </p:sp>
    </p:spTree>
    <p:extLst>
      <p:ext uri="{BB962C8B-B14F-4D97-AF65-F5344CB8AC3E}">
        <p14:creationId xmlns:p14="http://schemas.microsoft.com/office/powerpoint/2010/main" val="276470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b="1" dirty="0" err="1">
                <a:solidFill>
                  <a:schemeClr val="tx2"/>
                </a:solidFill>
              </a:rPr>
              <a:t>Flowchart</a:t>
            </a:r>
            <a:r>
              <a:rPr lang="fr-FR" dirty="0"/>
              <a:t> </a:t>
            </a:r>
            <a:endParaRPr lang="en-US" b="1" dirty="0">
              <a:solidFill>
                <a:schemeClr val="tx2"/>
              </a:solidFill>
            </a:endParaRPr>
          </a:p>
        </p:txBody>
      </p:sp>
      <p:sp>
        <p:nvSpPr>
          <p:cNvPr id="5" name="Espace réservé de la date 4"/>
          <p:cNvSpPr>
            <a:spLocks noGrp="1"/>
          </p:cNvSpPr>
          <p:nvPr>
            <p:ph type="dt" sz="half" idx="10"/>
          </p:nvPr>
        </p:nvSpPr>
        <p:spPr/>
        <p:txBody>
          <a:bodyPr/>
          <a:lstStyle/>
          <a:p>
            <a:r>
              <a:rPr lang="fr-FR"/>
              <a:t>07/09/2022</a:t>
            </a:r>
            <a:endParaRPr lang="en-US"/>
          </a:p>
        </p:txBody>
      </p:sp>
      <p:sp>
        <p:nvSpPr>
          <p:cNvPr id="6" name="Espace réservé du pied de page 5"/>
          <p:cNvSpPr>
            <a:spLocks noGrp="1"/>
          </p:cNvSpPr>
          <p:nvPr>
            <p:ph type="ftr" sz="quarter" idx="11"/>
          </p:nvPr>
        </p:nvSpPr>
        <p:spPr/>
        <p:txBody>
          <a:bodyPr/>
          <a:lstStyle/>
          <a:p>
            <a:r>
              <a:rPr lang="en-US"/>
              <a:t>ICOD- FX Sibille</a:t>
            </a:r>
          </a:p>
        </p:txBody>
      </p:sp>
      <p:sp>
        <p:nvSpPr>
          <p:cNvPr id="7" name="Espace réservé du numéro de diapositive 6"/>
          <p:cNvSpPr>
            <a:spLocks noGrp="1"/>
          </p:cNvSpPr>
          <p:nvPr>
            <p:ph type="sldNum" sz="quarter" idx="12"/>
          </p:nvPr>
        </p:nvSpPr>
        <p:spPr/>
        <p:txBody>
          <a:bodyPr/>
          <a:lstStyle/>
          <a:p>
            <a:fld id="{AFBEC141-7E01-4DA9-A458-49B52FC67720}" type="slidenum">
              <a:rPr lang="en-US" smtClean="0"/>
              <a:t>5</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799"/>
          <a:stretch/>
        </p:blipFill>
        <p:spPr bwMode="auto">
          <a:xfrm>
            <a:off x="179512" y="1340768"/>
            <a:ext cx="8640960" cy="314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19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668344" y="1200297"/>
            <a:ext cx="844253" cy="714231"/>
          </a:xfrm>
          <a:prstGeom prst="rect">
            <a:avLst/>
          </a:prstGeom>
        </p:spPr>
      </p:pic>
      <p:pic>
        <p:nvPicPr>
          <p:cNvPr id="9" name="Image 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0238" y="1200297"/>
            <a:ext cx="951362" cy="951362"/>
          </a:xfrm>
          <a:prstGeom prst="rect">
            <a:avLst/>
          </a:prstGeom>
        </p:spPr>
      </p:pic>
      <p:sp>
        <p:nvSpPr>
          <p:cNvPr id="2" name="Titre 1"/>
          <p:cNvSpPr>
            <a:spLocks noGrp="1"/>
          </p:cNvSpPr>
          <p:nvPr>
            <p:ph type="title"/>
          </p:nvPr>
        </p:nvSpPr>
        <p:spPr/>
        <p:txBody>
          <a:bodyPr>
            <a:normAutofit/>
          </a:bodyPr>
          <a:lstStyle/>
          <a:p>
            <a:r>
              <a:rPr lang="fr-FR" b="1" dirty="0">
                <a:solidFill>
                  <a:schemeClr val="tx2"/>
                </a:solidFill>
              </a:rPr>
              <a:t>Population description</a:t>
            </a:r>
            <a:endParaRPr lang="fr-BE" b="1" dirty="0">
              <a:solidFill>
                <a:schemeClr val="tx2"/>
              </a:solidFill>
            </a:endParaRPr>
          </a:p>
        </p:txBody>
      </p:sp>
      <p:sp>
        <p:nvSpPr>
          <p:cNvPr id="7" name="Espace réservé du contenu 6"/>
          <p:cNvSpPr>
            <a:spLocks noGrp="1"/>
          </p:cNvSpPr>
          <p:nvPr>
            <p:ph sz="half" idx="1"/>
          </p:nvPr>
        </p:nvSpPr>
        <p:spPr>
          <a:xfrm>
            <a:off x="179512" y="2071389"/>
            <a:ext cx="4824536" cy="4525963"/>
          </a:xfrm>
        </p:spPr>
        <p:txBody>
          <a:bodyPr>
            <a:normAutofit/>
          </a:bodyPr>
          <a:lstStyle/>
          <a:p>
            <a:pPr>
              <a:lnSpc>
                <a:spcPct val="200000"/>
              </a:lnSpc>
            </a:pPr>
            <a:r>
              <a:rPr lang="fr-FR" b="1" dirty="0" err="1"/>
              <a:t>Median</a:t>
            </a:r>
            <a:r>
              <a:rPr lang="fr-FR" b="1" dirty="0"/>
              <a:t> </a:t>
            </a:r>
            <a:r>
              <a:rPr lang="fr-FR" b="1" dirty="0" err="1"/>
              <a:t>age</a:t>
            </a:r>
            <a:r>
              <a:rPr lang="fr-FR" b="1" dirty="0"/>
              <a:t> 78 </a:t>
            </a:r>
            <a:r>
              <a:rPr lang="fr-FR" b="1" dirty="0" err="1"/>
              <a:t>years</a:t>
            </a:r>
            <a:r>
              <a:rPr lang="fr-FR" b="1" dirty="0"/>
              <a:t> [74; 83] </a:t>
            </a:r>
          </a:p>
          <a:p>
            <a:pPr>
              <a:lnSpc>
                <a:spcPct val="200000"/>
              </a:lnSpc>
            </a:pPr>
            <a:r>
              <a:rPr lang="fr-FR" b="1" dirty="0"/>
              <a:t>45% </a:t>
            </a:r>
            <a:r>
              <a:rPr lang="fr-FR" b="1" dirty="0" err="1"/>
              <a:t>women</a:t>
            </a:r>
            <a:endParaRPr lang="fr-FR" b="1" dirty="0"/>
          </a:p>
          <a:p>
            <a:pPr>
              <a:lnSpc>
                <a:spcPct val="200000"/>
              </a:lnSpc>
            </a:pPr>
            <a:r>
              <a:rPr lang="fr-FR" b="1" dirty="0" err="1"/>
              <a:t>Fall</a:t>
            </a:r>
            <a:r>
              <a:rPr lang="fr-FR" b="1" dirty="0"/>
              <a:t>(s) 12 </a:t>
            </a:r>
            <a:r>
              <a:rPr lang="fr-FR" b="1" dirty="0" err="1"/>
              <a:t>months</a:t>
            </a:r>
            <a:r>
              <a:rPr lang="fr-FR" b="1" dirty="0"/>
              <a:t> 39%</a:t>
            </a:r>
          </a:p>
          <a:p>
            <a:pPr>
              <a:lnSpc>
                <a:spcPct val="200000"/>
              </a:lnSpc>
            </a:pPr>
            <a:r>
              <a:rPr lang="fr-FR" b="1" dirty="0" err="1"/>
              <a:t>Median</a:t>
            </a:r>
            <a:r>
              <a:rPr lang="fr-FR" b="1" dirty="0"/>
              <a:t> </a:t>
            </a:r>
            <a:r>
              <a:rPr lang="fr-FR" b="1" dirty="0" err="1"/>
              <a:t>length</a:t>
            </a:r>
            <a:r>
              <a:rPr lang="fr-FR" b="1" dirty="0"/>
              <a:t> of </a:t>
            </a:r>
            <a:r>
              <a:rPr lang="fr-FR" b="1" dirty="0" err="1"/>
              <a:t>stay</a:t>
            </a:r>
            <a:r>
              <a:rPr lang="fr-FR" b="1" dirty="0"/>
              <a:t> 6 </a:t>
            </a:r>
            <a:r>
              <a:rPr lang="fr-FR" b="1" dirty="0" err="1"/>
              <a:t>days</a:t>
            </a:r>
            <a:endParaRPr lang="fr-FR" b="1" dirty="0"/>
          </a:p>
          <a:p>
            <a:pPr marL="0" indent="0">
              <a:buNone/>
            </a:pPr>
            <a:endParaRPr lang="fr-BE" dirty="0"/>
          </a:p>
        </p:txBody>
      </p:sp>
      <p:sp>
        <p:nvSpPr>
          <p:cNvPr id="8" name="Espace réservé du contenu 7"/>
          <p:cNvSpPr>
            <a:spLocks noGrp="1"/>
          </p:cNvSpPr>
          <p:nvPr>
            <p:ph sz="half" idx="2"/>
          </p:nvPr>
        </p:nvSpPr>
        <p:spPr>
          <a:xfrm>
            <a:off x="5004048" y="2132856"/>
            <a:ext cx="3960440" cy="4525963"/>
          </a:xfrm>
        </p:spPr>
        <p:txBody>
          <a:bodyPr>
            <a:normAutofit/>
          </a:bodyPr>
          <a:lstStyle/>
          <a:p>
            <a:pPr>
              <a:lnSpc>
                <a:spcPct val="160000"/>
              </a:lnSpc>
            </a:pPr>
            <a:r>
              <a:rPr lang="fr-FR" b="1" dirty="0" err="1"/>
              <a:t>Median</a:t>
            </a:r>
            <a:r>
              <a:rPr lang="fr-FR" b="1" dirty="0"/>
              <a:t> 10 </a:t>
            </a:r>
            <a:r>
              <a:rPr lang="fr-FR" b="1" dirty="0" err="1"/>
              <a:t>drugs</a:t>
            </a:r>
            <a:r>
              <a:rPr lang="fr-FR" b="1" dirty="0"/>
              <a:t> [7;12]</a:t>
            </a:r>
          </a:p>
          <a:p>
            <a:pPr>
              <a:lnSpc>
                <a:spcPct val="160000"/>
              </a:lnSpc>
            </a:pPr>
            <a:r>
              <a:rPr lang="fr-FR" b="1" dirty="0" err="1"/>
              <a:t>Antidepressant</a:t>
            </a:r>
            <a:r>
              <a:rPr lang="fr-FR" b="1" dirty="0"/>
              <a:t> 24%</a:t>
            </a:r>
          </a:p>
          <a:p>
            <a:pPr>
              <a:lnSpc>
                <a:spcPct val="160000"/>
              </a:lnSpc>
            </a:pPr>
            <a:r>
              <a:rPr lang="fr-FR" b="1" dirty="0" err="1"/>
              <a:t>Opioid</a:t>
            </a:r>
            <a:r>
              <a:rPr lang="fr-FR" b="1" dirty="0"/>
              <a:t> 15% </a:t>
            </a:r>
            <a:endParaRPr lang="fr-BE" b="1" dirty="0"/>
          </a:p>
          <a:p>
            <a:pPr>
              <a:lnSpc>
                <a:spcPct val="160000"/>
              </a:lnSpc>
            </a:pPr>
            <a:r>
              <a:rPr lang="fr-FR" b="1" dirty="0" err="1"/>
              <a:t>Antiepileptic</a:t>
            </a:r>
            <a:r>
              <a:rPr lang="fr-FR" b="1" dirty="0"/>
              <a:t> 14%</a:t>
            </a:r>
          </a:p>
          <a:p>
            <a:pPr>
              <a:lnSpc>
                <a:spcPct val="160000"/>
              </a:lnSpc>
            </a:pPr>
            <a:r>
              <a:rPr lang="fr-FR" b="1" dirty="0" err="1"/>
              <a:t>Antipsychotic</a:t>
            </a:r>
            <a:r>
              <a:rPr lang="fr-FR" b="1" dirty="0"/>
              <a:t> 5%</a:t>
            </a:r>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6</a:t>
            </a:fld>
            <a:endParaRPr lang="en-US" dirty="0"/>
          </a:p>
        </p:txBody>
      </p:sp>
    </p:spTree>
    <p:extLst>
      <p:ext uri="{BB962C8B-B14F-4D97-AF65-F5344CB8AC3E}">
        <p14:creationId xmlns:p14="http://schemas.microsoft.com/office/powerpoint/2010/main" val="233063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b="1" dirty="0" err="1">
                <a:solidFill>
                  <a:schemeClr val="tx2"/>
                </a:solidFill>
              </a:rPr>
              <a:t>Flowchart</a:t>
            </a:r>
            <a:r>
              <a:rPr lang="fr-FR" dirty="0"/>
              <a:t> </a:t>
            </a:r>
            <a:endParaRPr lang="en-US" b="1" dirty="0">
              <a:solidFill>
                <a:schemeClr val="tx2"/>
              </a:solidFill>
            </a:endParaRPr>
          </a:p>
        </p:txBody>
      </p:sp>
      <p:sp>
        <p:nvSpPr>
          <p:cNvPr id="5" name="Espace réservé de la date 4"/>
          <p:cNvSpPr>
            <a:spLocks noGrp="1"/>
          </p:cNvSpPr>
          <p:nvPr>
            <p:ph type="dt" sz="half" idx="10"/>
          </p:nvPr>
        </p:nvSpPr>
        <p:spPr/>
        <p:txBody>
          <a:bodyPr/>
          <a:lstStyle/>
          <a:p>
            <a:r>
              <a:rPr lang="fr-FR"/>
              <a:t>07/09/2022</a:t>
            </a:r>
            <a:endParaRPr lang="en-US"/>
          </a:p>
        </p:txBody>
      </p:sp>
      <p:sp>
        <p:nvSpPr>
          <p:cNvPr id="6" name="Espace réservé du pied de page 5"/>
          <p:cNvSpPr>
            <a:spLocks noGrp="1"/>
          </p:cNvSpPr>
          <p:nvPr>
            <p:ph type="ftr" sz="quarter" idx="11"/>
          </p:nvPr>
        </p:nvSpPr>
        <p:spPr/>
        <p:txBody>
          <a:bodyPr/>
          <a:lstStyle/>
          <a:p>
            <a:r>
              <a:rPr lang="en-US"/>
              <a:t>ICOD- FX Sibille</a:t>
            </a:r>
          </a:p>
        </p:txBody>
      </p:sp>
      <p:sp>
        <p:nvSpPr>
          <p:cNvPr id="7" name="Espace réservé du numéro de diapositive 6"/>
          <p:cNvSpPr>
            <a:spLocks noGrp="1"/>
          </p:cNvSpPr>
          <p:nvPr>
            <p:ph type="sldNum" sz="quarter" idx="12"/>
          </p:nvPr>
        </p:nvSpPr>
        <p:spPr/>
        <p:txBody>
          <a:bodyPr/>
          <a:lstStyle/>
          <a:p>
            <a:fld id="{AFBEC141-7E01-4DA9-A458-49B52FC67720}" type="slidenum">
              <a:rPr lang="en-US" smtClean="0"/>
              <a:t>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22" y="1180003"/>
            <a:ext cx="8648238" cy="498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65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tx2"/>
                </a:solidFill>
              </a:rPr>
              <a:t>BZRA cessation</a:t>
            </a:r>
            <a:endParaRPr lang="fr-BE" b="1" dirty="0">
              <a:solidFill>
                <a:schemeClr val="tx2"/>
              </a:solidFill>
            </a:endParaRPr>
          </a:p>
        </p:txBody>
      </p:sp>
      <p:sp>
        <p:nvSpPr>
          <p:cNvPr id="3" name="Espace réservé du contenu 2"/>
          <p:cNvSpPr>
            <a:spLocks noGrp="1"/>
          </p:cNvSpPr>
          <p:nvPr>
            <p:ph idx="1"/>
          </p:nvPr>
        </p:nvSpPr>
        <p:spPr/>
        <p:txBody>
          <a:bodyPr/>
          <a:lstStyle/>
          <a:p>
            <a:endParaRPr lang="fr-BE"/>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8</a:t>
            </a:fld>
            <a:endParaRPr lang="en-US"/>
          </a:p>
        </p:txBody>
      </p:sp>
      <p:pic>
        <p:nvPicPr>
          <p:cNvPr id="11" name="Image 10">
            <a:extLst>
              <a:ext uri="{FF2B5EF4-FFF2-40B4-BE49-F238E27FC236}">
                <a16:creationId xmlns:a16="http://schemas.microsoft.com/office/drawing/2014/main" id="{77100F1B-1008-177D-A46B-BDD7D3E245C6}"/>
              </a:ext>
            </a:extLst>
          </p:cNvPr>
          <p:cNvPicPr>
            <a:picLocks noChangeAspect="1"/>
          </p:cNvPicPr>
          <p:nvPr/>
        </p:nvPicPr>
        <p:blipFill>
          <a:blip r:embed="rId3"/>
          <a:stretch>
            <a:fillRect/>
          </a:stretch>
        </p:blipFill>
        <p:spPr>
          <a:xfrm>
            <a:off x="260484" y="1523058"/>
            <a:ext cx="8343964" cy="4642246"/>
          </a:xfrm>
          <a:prstGeom prst="rect">
            <a:avLst/>
          </a:prstGeom>
        </p:spPr>
      </p:pic>
      <p:sp>
        <p:nvSpPr>
          <p:cNvPr id="10" name="ZoneTexte 9">
            <a:extLst>
              <a:ext uri="{FF2B5EF4-FFF2-40B4-BE49-F238E27FC236}">
                <a16:creationId xmlns:a16="http://schemas.microsoft.com/office/drawing/2014/main" id="{DD0A80BC-27F6-D2F7-1B25-C2D227D4DF89}"/>
              </a:ext>
            </a:extLst>
          </p:cNvPr>
          <p:cNvSpPr txBox="1"/>
          <p:nvPr/>
        </p:nvSpPr>
        <p:spPr>
          <a:xfrm>
            <a:off x="5724128" y="6021288"/>
            <a:ext cx="2016224" cy="461665"/>
          </a:xfrm>
          <a:prstGeom prst="rect">
            <a:avLst/>
          </a:prstGeom>
          <a:noFill/>
          <a:ln w="28575">
            <a:solidFill>
              <a:srgbClr val="4BC16A"/>
            </a:solidFill>
          </a:ln>
        </p:spPr>
        <p:txBody>
          <a:bodyPr wrap="square" rtlCol="0">
            <a:spAutoFit/>
          </a:bodyPr>
          <a:lstStyle/>
          <a:p>
            <a:r>
              <a:rPr lang="fr-BE" sz="2400" b="1" dirty="0">
                <a:solidFill>
                  <a:srgbClr val="4BC16A"/>
                </a:solidFill>
              </a:rPr>
              <a:t>N=86 (23.0%)</a:t>
            </a:r>
          </a:p>
        </p:txBody>
      </p:sp>
      <p:sp>
        <p:nvSpPr>
          <p:cNvPr id="9" name="Rectangle 8">
            <a:extLst>
              <a:ext uri="{FF2B5EF4-FFF2-40B4-BE49-F238E27FC236}">
                <a16:creationId xmlns:a16="http://schemas.microsoft.com/office/drawing/2014/main" id="{E2FC021C-2651-2053-E47F-EBB66A580FAA}"/>
              </a:ext>
            </a:extLst>
          </p:cNvPr>
          <p:cNvSpPr/>
          <p:nvPr/>
        </p:nvSpPr>
        <p:spPr>
          <a:xfrm>
            <a:off x="4932040" y="4365104"/>
            <a:ext cx="3312368" cy="1656184"/>
          </a:xfrm>
          <a:prstGeom prst="rect">
            <a:avLst/>
          </a:prstGeom>
          <a:noFill/>
          <a:ln>
            <a:solidFill>
              <a:srgbClr val="4BC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5802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fontScale="90000"/>
          </a:bodyPr>
          <a:lstStyle/>
          <a:p>
            <a:r>
              <a:rPr lang="fr-BE" b="1" dirty="0" err="1">
                <a:solidFill>
                  <a:schemeClr val="tx2"/>
                </a:solidFill>
              </a:rPr>
              <a:t>Factors</a:t>
            </a:r>
            <a:r>
              <a:rPr lang="fr-BE" b="1" dirty="0">
                <a:solidFill>
                  <a:schemeClr val="tx2"/>
                </a:solidFill>
              </a:rPr>
              <a:t> </a:t>
            </a:r>
            <a:r>
              <a:rPr lang="fr-BE" b="1" dirty="0" err="1">
                <a:solidFill>
                  <a:schemeClr val="tx2"/>
                </a:solidFill>
              </a:rPr>
              <a:t>associated</a:t>
            </a:r>
            <a:r>
              <a:rPr lang="fr-BE" b="1" dirty="0">
                <a:solidFill>
                  <a:schemeClr val="tx2"/>
                </a:solidFill>
              </a:rPr>
              <a:t> </a:t>
            </a:r>
            <a:r>
              <a:rPr lang="fr-BE" b="1" dirty="0" err="1">
                <a:solidFill>
                  <a:schemeClr val="tx2"/>
                </a:solidFill>
              </a:rPr>
              <a:t>with</a:t>
            </a:r>
            <a:r>
              <a:rPr lang="fr-BE" b="1" dirty="0">
                <a:solidFill>
                  <a:schemeClr val="tx2"/>
                </a:solidFill>
              </a:rPr>
              <a:t> BZRA cessation </a:t>
            </a:r>
            <a:endParaRPr lang="fr-BE" b="1" dirty="0"/>
          </a:p>
        </p:txBody>
      </p:sp>
      <p:sp>
        <p:nvSpPr>
          <p:cNvPr id="4" name="Espace réservé de la date 3"/>
          <p:cNvSpPr>
            <a:spLocks noGrp="1"/>
          </p:cNvSpPr>
          <p:nvPr>
            <p:ph type="dt" sz="half" idx="10"/>
          </p:nvPr>
        </p:nvSpPr>
        <p:spPr/>
        <p:txBody>
          <a:bodyPr/>
          <a:lstStyle/>
          <a:p>
            <a:r>
              <a:rPr lang="fr-FR"/>
              <a:t>07/09/2022</a:t>
            </a:r>
            <a:endParaRPr lang="en-US"/>
          </a:p>
        </p:txBody>
      </p:sp>
      <p:sp>
        <p:nvSpPr>
          <p:cNvPr id="5" name="Espace réservé du pied de page 4"/>
          <p:cNvSpPr>
            <a:spLocks noGrp="1"/>
          </p:cNvSpPr>
          <p:nvPr>
            <p:ph type="ftr" sz="quarter" idx="11"/>
          </p:nvPr>
        </p:nvSpPr>
        <p:spPr/>
        <p:txBody>
          <a:bodyPr/>
          <a:lstStyle/>
          <a:p>
            <a:r>
              <a:rPr lang="en-US"/>
              <a:t>ICOD- FX Sibille</a:t>
            </a:r>
          </a:p>
        </p:txBody>
      </p:sp>
      <p:sp>
        <p:nvSpPr>
          <p:cNvPr id="6" name="Espace réservé du numéro de diapositive 5"/>
          <p:cNvSpPr>
            <a:spLocks noGrp="1"/>
          </p:cNvSpPr>
          <p:nvPr>
            <p:ph type="sldNum" sz="quarter" idx="12"/>
          </p:nvPr>
        </p:nvSpPr>
        <p:spPr/>
        <p:txBody>
          <a:bodyPr/>
          <a:lstStyle/>
          <a:p>
            <a:fld id="{AFBEC141-7E01-4DA9-A458-49B52FC67720}" type="slidenum">
              <a:rPr lang="en-US" smtClean="0"/>
              <a:t>9</a:t>
            </a:fld>
            <a:endParaRPr lang="en-US"/>
          </a:p>
        </p:txBody>
      </p:sp>
      <p:sp>
        <p:nvSpPr>
          <p:cNvPr id="8" name="Rectangle à coins arrondis 7"/>
          <p:cNvSpPr/>
          <p:nvPr/>
        </p:nvSpPr>
        <p:spPr>
          <a:xfrm>
            <a:off x="755576" y="1772816"/>
            <a:ext cx="7560840" cy="7920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b="1" dirty="0" err="1">
                <a:solidFill>
                  <a:srgbClr val="00B050"/>
                </a:solidFill>
              </a:rPr>
              <a:t>Antidepressant</a:t>
            </a:r>
            <a:r>
              <a:rPr lang="fr-FR" sz="2800" b="1" dirty="0">
                <a:solidFill>
                  <a:srgbClr val="00B050"/>
                </a:solidFill>
              </a:rPr>
              <a:t> use: </a:t>
            </a:r>
            <a:r>
              <a:rPr lang="en-US" sz="2800" b="1" dirty="0">
                <a:solidFill>
                  <a:srgbClr val="00B050"/>
                </a:solidFill>
              </a:rPr>
              <a:t>OR [95%CI] 1.7 [1.1; 2.9]</a:t>
            </a:r>
            <a:endParaRPr lang="fr-BE" sz="2800" b="1" dirty="0">
              <a:solidFill>
                <a:srgbClr val="00B050"/>
              </a:solidFill>
            </a:endParaRPr>
          </a:p>
        </p:txBody>
      </p:sp>
      <p:sp>
        <p:nvSpPr>
          <p:cNvPr id="9" name="Rectangle à coins arrondis 8"/>
          <p:cNvSpPr/>
          <p:nvPr/>
        </p:nvSpPr>
        <p:spPr>
          <a:xfrm>
            <a:off x="756424" y="3933056"/>
            <a:ext cx="7560840" cy="792088"/>
          </a:xfrm>
          <a:prstGeom prst="roundRect">
            <a:avLst/>
          </a:prstGeom>
          <a:noFill/>
          <a:ln>
            <a:solidFill>
              <a:srgbClr val="4BC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dirty="0">
                <a:solidFill>
                  <a:srgbClr val="00B050"/>
                </a:solidFill>
              </a:rPr>
              <a:t>Intervention arm: </a:t>
            </a:r>
            <a:r>
              <a:rPr lang="en-US" sz="2800" dirty="0">
                <a:solidFill>
                  <a:srgbClr val="00B050"/>
                </a:solidFill>
              </a:rPr>
              <a:t>OR [95%CI] 1.5 [1.0; 2.3]</a:t>
            </a:r>
            <a:endParaRPr lang="fr-BE" sz="2800" dirty="0">
              <a:solidFill>
                <a:srgbClr val="00B050"/>
              </a:solidFill>
            </a:endParaRPr>
          </a:p>
        </p:txBody>
      </p:sp>
      <p:sp>
        <p:nvSpPr>
          <p:cNvPr id="10" name="Rectangle à coins arrondis 9"/>
          <p:cNvSpPr/>
          <p:nvPr/>
        </p:nvSpPr>
        <p:spPr>
          <a:xfrm>
            <a:off x="754911" y="2852936"/>
            <a:ext cx="7560840" cy="792088"/>
          </a:xfrm>
          <a:prstGeom prst="roundRect">
            <a:avLst/>
          </a:prstGeom>
          <a:noFill/>
          <a:ln w="38100">
            <a:solidFill>
              <a:srgbClr val="4BC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b="1" dirty="0" err="1">
                <a:solidFill>
                  <a:srgbClr val="00B050"/>
                </a:solidFill>
              </a:rPr>
              <a:t>Previous</a:t>
            </a:r>
            <a:r>
              <a:rPr lang="fr-FR" sz="2800" b="1" dirty="0">
                <a:solidFill>
                  <a:srgbClr val="00B050"/>
                </a:solidFill>
              </a:rPr>
              <a:t> </a:t>
            </a:r>
            <a:r>
              <a:rPr lang="fr-FR" sz="2800" b="1" dirty="0" err="1">
                <a:solidFill>
                  <a:srgbClr val="00B050"/>
                </a:solidFill>
              </a:rPr>
              <a:t>fall</a:t>
            </a:r>
            <a:r>
              <a:rPr lang="fr-FR" sz="2800" b="1" dirty="0">
                <a:solidFill>
                  <a:srgbClr val="00B050"/>
                </a:solidFill>
              </a:rPr>
              <a:t>: </a:t>
            </a:r>
            <a:r>
              <a:rPr lang="en-US" sz="2800" b="1" dirty="0">
                <a:solidFill>
                  <a:srgbClr val="00B050"/>
                </a:solidFill>
              </a:rPr>
              <a:t>OR [95%CI] 1.8 [1.1; 2.8]</a:t>
            </a:r>
            <a:endParaRPr lang="fr-BE" sz="2800" b="1" dirty="0">
              <a:solidFill>
                <a:srgbClr val="00B050"/>
              </a:solidFill>
            </a:endParaRPr>
          </a:p>
        </p:txBody>
      </p:sp>
      <p:sp>
        <p:nvSpPr>
          <p:cNvPr id="11" name="Rectangle à coins arrondis 10"/>
          <p:cNvSpPr/>
          <p:nvPr/>
        </p:nvSpPr>
        <p:spPr>
          <a:xfrm>
            <a:off x="755576" y="5013176"/>
            <a:ext cx="7560840" cy="792088"/>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chemeClr val="accent6">
                    <a:lumMod val="75000"/>
                  </a:schemeClr>
                </a:solidFill>
              </a:rPr>
              <a:t>COPD: OR [95%CI] 0.5 </a:t>
            </a:r>
            <a:r>
              <a:rPr lang="en-GB" sz="2800" b="1" dirty="0">
                <a:solidFill>
                  <a:schemeClr val="accent6">
                    <a:lumMod val="75000"/>
                  </a:schemeClr>
                </a:solidFill>
              </a:rPr>
              <a:t>[0.2; 0,9]</a:t>
            </a:r>
            <a:endParaRPr lang="fr-BE" sz="2800" b="1" dirty="0">
              <a:solidFill>
                <a:schemeClr val="accent6">
                  <a:lumMod val="75000"/>
                </a:schemeClr>
              </a:solidFill>
            </a:endParaRPr>
          </a:p>
        </p:txBody>
      </p:sp>
    </p:spTree>
    <p:extLst>
      <p:ext uri="{BB962C8B-B14F-4D97-AF65-F5344CB8AC3E}">
        <p14:creationId xmlns:p14="http://schemas.microsoft.com/office/powerpoint/2010/main" val="26418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8709</TotalTime>
  <Words>3441</Words>
  <Application>Microsoft Office PowerPoint</Application>
  <PresentationFormat>Affichage à l'écran (4:3)</PresentationFormat>
  <Paragraphs>992</Paragraphs>
  <Slides>41</Slides>
  <Notes>19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41</vt:i4>
      </vt:variant>
    </vt:vector>
  </HeadingPairs>
  <TitlesOfParts>
    <vt:vector size="45" baseType="lpstr">
      <vt:lpstr>Arial</vt:lpstr>
      <vt:lpstr>Calibri</vt:lpstr>
      <vt:lpstr>Wingdings</vt:lpstr>
      <vt:lpstr>Thème Office</vt:lpstr>
      <vt:lpstr>BZRA use and cessation in multimorbid polymedicated hospitalised older adults: analysis from the OPERAM trial </vt:lpstr>
      <vt:lpstr>Conflict of interest </vt:lpstr>
      <vt:lpstr>Background </vt:lpstr>
      <vt:lpstr>Présentation PowerPoint</vt:lpstr>
      <vt:lpstr>Flowchart </vt:lpstr>
      <vt:lpstr>Population description</vt:lpstr>
      <vt:lpstr>Flowchart </vt:lpstr>
      <vt:lpstr>BZRA cessation</vt:lpstr>
      <vt:lpstr>Factors associated with BZRA cessation </vt:lpstr>
      <vt:lpstr>Discussion </vt:lpstr>
      <vt:lpstr>Thank you for your attention  Questions ?</vt:lpstr>
      <vt:lpstr>Backup slides </vt:lpstr>
      <vt:lpstr>Sub study population characteristics</vt:lpstr>
      <vt:lpstr>Présentation PowerPoint</vt:lpstr>
      <vt:lpstr>Présentation PowerPoint</vt:lpstr>
      <vt:lpstr>Présentation PowerPoint</vt:lpstr>
      <vt:lpstr>Factors associated with BZRA use at baseline   </vt:lpstr>
      <vt:lpstr>Présentation PowerPoint</vt:lpstr>
      <vt:lpstr>Présentation PowerPoint</vt:lpstr>
      <vt:lpstr>Factors associated with BZRA cessation at 6-month follow-up</vt:lpstr>
      <vt:lpstr>Présentation PowerPoint</vt:lpstr>
      <vt:lpstr>Présentation PowerPoint</vt:lpstr>
      <vt:lpstr>comparison BZRA users-non users at baseline</vt:lpstr>
      <vt:lpstr>Présentation PowerPoint</vt:lpstr>
      <vt:lpstr>Présentation PowerPoint</vt:lpstr>
      <vt:lpstr>Results BZRA users over time across countries</vt:lpstr>
      <vt:lpstr>Présentation PowerPoint</vt:lpstr>
      <vt:lpstr>BZRA use at baseline: trial sites</vt:lpstr>
      <vt:lpstr>Présentation PowerPoint</vt:lpstr>
      <vt:lpstr>Présentation PowerPoint</vt:lpstr>
      <vt:lpstr>Background Acute setting </vt:lpstr>
      <vt:lpstr>The OPERAM study</vt:lpstr>
      <vt:lpstr>Which BZRA?</vt:lpstr>
      <vt:lpstr>Choice of variables in MV</vt:lpstr>
      <vt:lpstr>Discussion</vt:lpstr>
      <vt:lpstr>Présentation PowerPoint</vt:lpstr>
      <vt:lpstr>Sallevelt et al Drugs &amp; Aging 2022</vt:lpstr>
      <vt:lpstr>Présentation PowerPoint</vt:lpstr>
      <vt:lpstr>Présentation PowerPoint</vt:lpstr>
      <vt:lpstr>Huibers et al EGM 2022</vt:lpstr>
      <vt:lpstr>Huibers et al EGM 2022</vt:lpstr>
    </vt:vector>
  </TitlesOfParts>
  <Company>CHU Dinant Godinne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SIBILLE François-Xavier</dc:creator>
  <cp:lastModifiedBy>François-Xavier</cp:lastModifiedBy>
  <cp:revision>337</cp:revision>
  <dcterms:created xsi:type="dcterms:W3CDTF">2021-05-12T08:59:09Z</dcterms:created>
  <dcterms:modified xsi:type="dcterms:W3CDTF">2022-09-05T20:48:03Z</dcterms:modified>
</cp:coreProperties>
</file>