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57200" marR="0" indent="-4572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1pPr>
    <a:lvl2pPr marL="45720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2pPr>
    <a:lvl3pPr marL="457200" marR="0" indent="4572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3pPr>
    <a:lvl4pPr marL="457200" marR="0" indent="9144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4pPr>
    <a:lvl5pPr marL="457200" marR="0" indent="13716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5pPr>
    <a:lvl6pPr marL="457200" marR="0" indent="18288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6pPr>
    <a:lvl7pPr marL="457200" marR="0" indent="22860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7pPr>
    <a:lvl8pPr marL="457200" marR="0" indent="27432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8pPr>
    <a:lvl9pPr marL="457200" marR="0" indent="320040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11993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4"/>
  </p:normalViewPr>
  <p:slideViewPr>
    <p:cSldViewPr snapToGrid="0">
      <p:cViewPr varScale="1">
        <p:scale>
          <a:sx n="105" d="100"/>
          <a:sy n="105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du titre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marL="0" indent="0"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gilot@uclouvain.b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ESL-UCL.png" descr="ESL-U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01" y="3032999"/>
            <a:ext cx="573914" cy="79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6.png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251" y="3032999"/>
            <a:ext cx="3679754" cy="79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2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Économie"/>
          <p:cNvSpPr txBox="1"/>
          <p:nvPr/>
        </p:nvSpPr>
        <p:spPr>
          <a:xfrm>
            <a:off x="377304" y="559200"/>
            <a:ext cx="515746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Économie</a:t>
            </a:r>
          </a:p>
        </p:txBody>
      </p:sp>
      <p:sp>
        <p:nvSpPr>
          <p:cNvPr id="184" name="Cours de base                                                   21 ECTS…"/>
          <p:cNvSpPr txBox="1"/>
          <p:nvPr/>
        </p:nvSpPr>
        <p:spPr>
          <a:xfrm>
            <a:off x="180702" y="2173728"/>
            <a:ext cx="8782596" cy="466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2000" b="1" dirty="0">
                <a:solidFill>
                  <a:srgbClr val="92D050"/>
                </a:solidFill>
              </a:rPr>
              <a:t>Cours de base </a:t>
            </a:r>
            <a:r>
              <a:rPr lang="fr-FR" sz="2000" b="1" dirty="0">
                <a:solidFill>
                  <a:srgbClr val="92D050"/>
                </a:solidFill>
              </a:rPr>
              <a:t>- </a:t>
            </a:r>
            <a:r>
              <a:rPr sz="2000" b="1" dirty="0">
                <a:solidFill>
                  <a:srgbClr val="92D050"/>
                </a:solidFill>
              </a:rPr>
              <a:t>21 ECTS</a:t>
            </a:r>
            <a:endParaRPr sz="2000" dirty="0">
              <a:solidFill>
                <a:srgbClr val="92D050"/>
              </a:solidFill>
            </a:endParaRP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333333"/>
                </a:solidFill>
              </a:rPr>
              <a:t>L</a:t>
            </a:r>
            <a:r>
              <a:rPr lang="fr-BE" dirty="0"/>
              <a:t>ECGE1222 Microéconomie 	</a:t>
            </a:r>
            <a:r>
              <a:rPr lang="fr-BE" dirty="0">
                <a:solidFill>
                  <a:srgbClr val="333333"/>
                </a:solidFill>
              </a:rPr>
              <a:t> 	  	 		</a:t>
            </a:r>
            <a:r>
              <a:rPr lang="fr-BE" dirty="0"/>
              <a:t>5 ECTS</a:t>
            </a:r>
            <a:r>
              <a:rPr lang="fr-BE" dirty="0">
                <a:solidFill>
                  <a:srgbClr val="333333"/>
                </a:solidFill>
              </a:rPr>
              <a:t> </a:t>
            </a:r>
          </a:p>
          <a:p>
            <a:r>
              <a:rPr lang="fr-BE" dirty="0"/>
              <a:t>	LECGE1212 Macroéconomie	</a:t>
            </a:r>
            <a:r>
              <a:rPr lang="fr-BE" dirty="0">
                <a:solidFill>
                  <a:srgbClr val="333333"/>
                </a:solidFill>
              </a:rPr>
              <a:t> 	  			</a:t>
            </a:r>
            <a:r>
              <a:rPr lang="fr-BE" dirty="0"/>
              <a:t>5 ECTS </a:t>
            </a:r>
            <a:endParaRPr lang="fr-BE" dirty="0">
              <a:solidFill>
                <a:srgbClr val="333333"/>
              </a:solidFill>
            </a:endParaRPr>
          </a:p>
          <a:p>
            <a:pPr algn="l"/>
            <a:r>
              <a:rPr lang="fr-BE" dirty="0">
                <a:solidFill>
                  <a:srgbClr val="333333"/>
                </a:solidFill>
              </a:rPr>
              <a:t>	L</a:t>
            </a:r>
            <a:r>
              <a:rPr lang="fr-BE" dirty="0"/>
              <a:t>ECGE1230 Mathématiques en économie et gestion II	</a:t>
            </a:r>
            <a:r>
              <a:rPr lang="fr-BE" dirty="0">
                <a:solidFill>
                  <a:srgbClr val="92D050"/>
                </a:solidFill>
              </a:rPr>
              <a:t>	</a:t>
            </a:r>
            <a:r>
              <a:rPr lang="fr-BE" dirty="0"/>
              <a:t>6 ECTS</a:t>
            </a:r>
            <a:br>
              <a:rPr lang="fr-BE" dirty="0">
                <a:solidFill>
                  <a:srgbClr val="333333"/>
                </a:solidFill>
              </a:rPr>
            </a:br>
            <a:r>
              <a:rPr lang="fr-BE" dirty="0">
                <a:solidFill>
                  <a:srgbClr val="333333"/>
                </a:solidFill>
              </a:rPr>
              <a:t>L</a:t>
            </a:r>
            <a:r>
              <a:rPr lang="fr-BE" dirty="0"/>
              <a:t>ECGE1316 Econométrie </a:t>
            </a:r>
            <a:r>
              <a:rPr dirty="0"/>
              <a:t>	</a:t>
            </a:r>
            <a:r>
              <a:rPr dirty="0">
                <a:solidFill>
                  <a:srgbClr val="333333"/>
                </a:solidFill>
              </a:rPr>
              <a:t> 	</a:t>
            </a:r>
            <a:r>
              <a:rPr lang="fr-BE" dirty="0">
                <a:solidFill>
                  <a:srgbClr val="333333"/>
                </a:solidFill>
              </a:rPr>
              <a:t>			</a:t>
            </a:r>
            <a:r>
              <a:rPr dirty="0"/>
              <a:t>5 ECTS</a:t>
            </a:r>
            <a:endParaRPr sz="2000" dirty="0">
              <a:solidFill>
                <a:srgbClr val="333333"/>
              </a:solidFill>
            </a:endParaRPr>
          </a:p>
          <a:p>
            <a:r>
              <a:rPr sz="2000" b="1" dirty="0">
                <a:solidFill>
                  <a:srgbClr val="92D050"/>
                </a:solidFill>
              </a:rPr>
              <a:t>Cours </a:t>
            </a:r>
            <a:r>
              <a:rPr sz="2000" b="1" dirty="0" err="1">
                <a:solidFill>
                  <a:srgbClr val="92D050"/>
                </a:solidFill>
              </a:rPr>
              <a:t>d’approfondissement</a:t>
            </a:r>
            <a:r>
              <a:rPr sz="2000" b="1" dirty="0">
                <a:solidFill>
                  <a:srgbClr val="92D050"/>
                </a:solidFill>
              </a:rPr>
              <a:t> </a:t>
            </a:r>
            <a:r>
              <a:rPr b="1" dirty="0">
                <a:solidFill>
                  <a:srgbClr val="92D050"/>
                </a:solidFill>
              </a:rPr>
              <a:t>au choix </a:t>
            </a:r>
            <a:r>
              <a:rPr b="1" dirty="0" err="1">
                <a:solidFill>
                  <a:srgbClr val="92D050"/>
                </a:solidFill>
              </a:rPr>
              <a:t>parmi</a:t>
            </a:r>
            <a:r>
              <a:rPr sz="2000" b="1" dirty="0">
                <a:solidFill>
                  <a:srgbClr val="92D050"/>
                </a:solidFill>
              </a:rPr>
              <a:t> - </a:t>
            </a:r>
            <a:r>
              <a:rPr sz="2000" b="1" dirty="0">
                <a:solidFill>
                  <a:srgbClr val="92D050"/>
                </a:solidFill>
                <a:highlight>
                  <a:srgbClr val="FF0000"/>
                </a:highlight>
              </a:rPr>
              <a:t>9 ECTS</a:t>
            </a:r>
            <a:endParaRPr sz="2000" dirty="0">
              <a:solidFill>
                <a:srgbClr val="92D050"/>
              </a:solidFill>
              <a:highlight>
                <a:srgbClr val="FF0000"/>
              </a:highlight>
            </a:endParaRP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333333"/>
                </a:solidFill>
              </a:rPr>
              <a:t>L</a:t>
            </a:r>
            <a:r>
              <a:rPr dirty="0"/>
              <a:t>ECGE1312 </a:t>
            </a:r>
            <a:r>
              <a:rPr dirty="0" err="1"/>
              <a:t>Economie</a:t>
            </a:r>
            <a:r>
              <a:rPr dirty="0"/>
              <a:t> </a:t>
            </a:r>
            <a:r>
              <a:rPr dirty="0" err="1"/>
              <a:t>publique</a:t>
            </a:r>
            <a:r>
              <a:rPr lang="nl-BE" dirty="0"/>
              <a:t>  </a:t>
            </a:r>
            <a:r>
              <a:rPr dirty="0">
                <a:solidFill>
                  <a:srgbClr val="333333"/>
                </a:solidFill>
              </a:rPr>
              <a:t>	           </a:t>
            </a:r>
            <a:r>
              <a:rPr lang="fr-BE" dirty="0">
                <a:solidFill>
                  <a:srgbClr val="333333"/>
                </a:solidFill>
              </a:rPr>
              <a:t>	        		</a:t>
            </a:r>
            <a:r>
              <a:rPr dirty="0"/>
              <a:t>5 ECTS</a:t>
            </a:r>
            <a:endParaRPr dirty="0">
              <a:solidFill>
                <a:srgbClr val="333333"/>
              </a:solidFill>
            </a:endParaRP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333333"/>
                </a:solidFill>
              </a:rPr>
              <a:t>L</a:t>
            </a:r>
            <a:r>
              <a:rPr dirty="0"/>
              <a:t>ECGE1330 Industrial </a:t>
            </a:r>
            <a:r>
              <a:rPr dirty="0" err="1"/>
              <a:t>Organisation</a:t>
            </a:r>
            <a:r>
              <a:rPr dirty="0"/>
              <a:t> </a:t>
            </a:r>
            <a:r>
              <a:rPr lang="fr-BE" dirty="0"/>
              <a:t>(*) </a:t>
            </a:r>
            <a:r>
              <a:rPr lang="fr-BE" dirty="0">
                <a:solidFill>
                  <a:srgbClr val="333333"/>
                </a:solidFill>
              </a:rPr>
              <a:t>		     </a:t>
            </a:r>
            <a:r>
              <a:rPr dirty="0">
                <a:solidFill>
                  <a:srgbClr val="333333"/>
                </a:solidFill>
              </a:rPr>
              <a:t>   </a:t>
            </a:r>
            <a:r>
              <a:rPr lang="fr-FR" dirty="0">
                <a:solidFill>
                  <a:srgbClr val="333333"/>
                </a:solidFill>
              </a:rPr>
              <a:t>		</a:t>
            </a:r>
            <a:r>
              <a:rPr dirty="0"/>
              <a:t>5 ECTS</a:t>
            </a:r>
            <a:r>
              <a:rPr dirty="0">
                <a:solidFill>
                  <a:srgbClr val="333333"/>
                </a:solidFill>
              </a:rPr>
              <a:t> </a:t>
            </a: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FF0000"/>
                </a:solidFill>
              </a:rPr>
              <a:t>L</a:t>
            </a:r>
            <a:r>
              <a:rPr dirty="0">
                <a:solidFill>
                  <a:srgbClr val="FF0000"/>
                </a:solidFill>
              </a:rPr>
              <a:t>ECGE1331 </a:t>
            </a:r>
            <a:r>
              <a:rPr dirty="0"/>
              <a:t>European Economy</a:t>
            </a:r>
            <a:r>
              <a:rPr lang="fr-BE" dirty="0"/>
              <a:t> (*) </a:t>
            </a:r>
            <a:r>
              <a:rPr lang="fr-BE" dirty="0">
                <a:solidFill>
                  <a:srgbClr val="92D050"/>
                </a:solidFill>
              </a:rPr>
              <a:t>			      </a:t>
            </a:r>
            <a:r>
              <a:rPr dirty="0">
                <a:solidFill>
                  <a:srgbClr val="92D050"/>
                </a:solidFill>
              </a:rPr>
              <a:t>  </a:t>
            </a:r>
            <a:r>
              <a:rPr lang="fr-FR" dirty="0">
                <a:solidFill>
                  <a:srgbClr val="92D050"/>
                </a:solidFill>
              </a:rPr>
              <a:t>	</a:t>
            </a:r>
            <a:r>
              <a:rPr dirty="0"/>
              <a:t>5 ECTS</a:t>
            </a:r>
            <a:r>
              <a:rPr dirty="0">
                <a:solidFill>
                  <a:srgbClr val="333333"/>
                </a:solidFill>
              </a:rPr>
              <a:t> </a:t>
            </a: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333333"/>
                </a:solidFill>
              </a:rPr>
              <a:t>L</a:t>
            </a:r>
            <a:r>
              <a:rPr dirty="0"/>
              <a:t>ECGE1216 </a:t>
            </a:r>
            <a:r>
              <a:rPr dirty="0" err="1"/>
              <a:t>Croissance</a:t>
            </a:r>
            <a:r>
              <a:rPr dirty="0"/>
              <a:t> et </a:t>
            </a:r>
            <a:r>
              <a:rPr dirty="0" err="1"/>
              <a:t>développement</a:t>
            </a:r>
            <a:r>
              <a:rPr dirty="0"/>
              <a:t> </a:t>
            </a:r>
            <a:r>
              <a:rPr lang="fr-FR" dirty="0"/>
              <a:t> </a:t>
            </a:r>
            <a:r>
              <a:rPr dirty="0">
                <a:solidFill>
                  <a:srgbClr val="333333"/>
                </a:solidFill>
              </a:rPr>
              <a:t>	      </a:t>
            </a:r>
            <a:r>
              <a:rPr lang="fr-BE" dirty="0">
                <a:solidFill>
                  <a:srgbClr val="333333"/>
                </a:solidFill>
              </a:rPr>
              <a:t>		</a:t>
            </a:r>
            <a:r>
              <a:rPr dirty="0"/>
              <a:t>5 ECTS </a:t>
            </a:r>
            <a:endParaRPr dirty="0">
              <a:solidFill>
                <a:srgbClr val="333333"/>
              </a:solidFill>
            </a:endParaRP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FR" dirty="0">
                <a:solidFill>
                  <a:srgbClr val="333333"/>
                </a:solidFill>
              </a:rPr>
              <a:t>L</a:t>
            </a:r>
            <a:r>
              <a:rPr dirty="0"/>
              <a:t>ECGE1228 </a:t>
            </a:r>
            <a:r>
              <a:rPr lang="nl-BE" dirty="0"/>
              <a:t>Regional Economy</a:t>
            </a:r>
            <a:r>
              <a:rPr dirty="0"/>
              <a:t> 	 </a:t>
            </a:r>
            <a:r>
              <a:rPr lang="nl-BE" dirty="0"/>
              <a:t>                   </a:t>
            </a:r>
            <a:r>
              <a:rPr dirty="0">
                <a:solidFill>
                  <a:srgbClr val="333333"/>
                </a:solidFill>
              </a:rPr>
              <a:t>	</a:t>
            </a:r>
            <a:r>
              <a:rPr dirty="0"/>
              <a:t>     </a:t>
            </a:r>
            <a:r>
              <a:rPr lang="fr-BE" dirty="0"/>
              <a:t>		</a:t>
            </a:r>
            <a:r>
              <a:rPr dirty="0"/>
              <a:t>5 ECTS</a:t>
            </a:r>
            <a:endParaRPr dirty="0">
              <a:solidFill>
                <a:srgbClr val="333333"/>
              </a:solidFill>
            </a:endParaRP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333333"/>
                </a:solidFill>
              </a:rPr>
              <a:t>L</a:t>
            </a:r>
            <a:r>
              <a:rPr dirty="0"/>
              <a:t>ECGE1217 History of Economic Theory</a:t>
            </a:r>
            <a:r>
              <a:rPr lang="nl-BE" dirty="0"/>
              <a:t> 				</a:t>
            </a:r>
            <a:r>
              <a:rPr dirty="0"/>
              <a:t>5 ECTS</a:t>
            </a:r>
            <a:r>
              <a:rPr dirty="0">
                <a:solidFill>
                  <a:srgbClr val="333333"/>
                </a:solidFill>
              </a:rPr>
              <a:t> </a:t>
            </a:r>
          </a:p>
          <a:p>
            <a:r>
              <a:rPr dirty="0">
                <a:solidFill>
                  <a:srgbClr val="333333"/>
                </a:solidFill>
              </a:rPr>
              <a:t>	</a:t>
            </a:r>
            <a:r>
              <a:rPr lang="fr-BE" dirty="0">
                <a:solidFill>
                  <a:srgbClr val="333333"/>
                </a:solidFill>
              </a:rPr>
              <a:t>LESPO</a:t>
            </a:r>
            <a:r>
              <a:rPr dirty="0"/>
              <a:t> 1121 Histoire </a:t>
            </a:r>
            <a:r>
              <a:rPr dirty="0" err="1"/>
              <a:t>économique</a:t>
            </a:r>
            <a:r>
              <a:rPr dirty="0"/>
              <a:t> et </a:t>
            </a:r>
            <a:r>
              <a:rPr dirty="0" err="1"/>
              <a:t>sociale</a:t>
            </a:r>
            <a:r>
              <a:rPr dirty="0">
                <a:solidFill>
                  <a:srgbClr val="595959"/>
                </a:solidFill>
              </a:rPr>
              <a:t> 	    </a:t>
            </a:r>
            <a:r>
              <a:rPr lang="fr-BE" dirty="0">
                <a:solidFill>
                  <a:srgbClr val="595959"/>
                </a:solidFill>
              </a:rPr>
              <a:t>              </a:t>
            </a:r>
            <a:r>
              <a:rPr dirty="0">
                <a:solidFill>
                  <a:srgbClr val="595959"/>
                </a:solidFill>
              </a:rPr>
              <a:t>      </a:t>
            </a:r>
            <a:r>
              <a:rPr lang="fr-FR" dirty="0">
                <a:solidFill>
                  <a:srgbClr val="595959"/>
                </a:solidFill>
              </a:rPr>
              <a:t>	5</a:t>
            </a:r>
            <a:r>
              <a:rPr dirty="0"/>
              <a:t> ECTS</a:t>
            </a:r>
            <a:endParaRPr lang="fr-FR" dirty="0"/>
          </a:p>
          <a:p>
            <a:r>
              <a:rPr lang="fr-BE" dirty="0"/>
              <a:t>	LECGE1301 Analyse de données: nouvelles méthodes		5 ECTS</a:t>
            </a:r>
          </a:p>
          <a:p>
            <a:r>
              <a:rPr lang="fr-BE" dirty="0"/>
              <a:t>	</a:t>
            </a:r>
            <a:r>
              <a:rPr lang="fr-BE" dirty="0">
                <a:solidFill>
                  <a:srgbClr val="FF0000"/>
                </a:solidFill>
              </a:rPr>
              <a:t>LECGE1333</a:t>
            </a:r>
            <a:r>
              <a:rPr lang="fr-BE" dirty="0"/>
              <a:t> Game </a:t>
            </a:r>
            <a:r>
              <a:rPr lang="fr-BE" dirty="0" err="1"/>
              <a:t>theory</a:t>
            </a:r>
            <a:r>
              <a:rPr lang="fr-BE" dirty="0"/>
              <a:t> and </a:t>
            </a:r>
            <a:r>
              <a:rPr lang="fr-BE" dirty="0" err="1"/>
              <a:t>informatioin</a:t>
            </a:r>
            <a:r>
              <a:rPr lang="fr-BE" dirty="0"/>
              <a:t> in </a:t>
            </a:r>
            <a:r>
              <a:rPr lang="fr-BE" dirty="0" err="1"/>
              <a:t>economics</a:t>
            </a:r>
            <a:r>
              <a:rPr lang="fr-BE" dirty="0"/>
              <a:t>		5 ECTS</a:t>
            </a:r>
            <a:endParaRPr lang="fr-FR" dirty="0"/>
          </a:p>
          <a:p>
            <a:endParaRPr dirty="0"/>
          </a:p>
          <a:p>
            <a:pPr algn="l">
              <a:defRPr i="1"/>
            </a:pPr>
            <a:r>
              <a:rPr sz="1100" b="1" dirty="0">
                <a:solidFill>
                  <a:srgbClr val="FF0000"/>
                </a:solidFill>
              </a:rPr>
              <a:t>NOTE</a:t>
            </a:r>
            <a:r>
              <a:rPr sz="1100" dirty="0"/>
              <a:t>: </a:t>
            </a:r>
            <a:r>
              <a:rPr sz="1100" dirty="0" err="1"/>
              <a:t>Compte</a:t>
            </a:r>
            <a:r>
              <a:rPr sz="1100" dirty="0"/>
              <a:t> </a:t>
            </a:r>
            <a:r>
              <a:rPr sz="1100" dirty="0" err="1"/>
              <a:t>tenu</a:t>
            </a:r>
            <a:r>
              <a:rPr sz="1100" dirty="0"/>
              <a:t> des </a:t>
            </a:r>
            <a:r>
              <a:rPr sz="1100" dirty="0" err="1"/>
              <a:t>connaissances</a:t>
            </a:r>
            <a:r>
              <a:rPr sz="1100" dirty="0"/>
              <a:t> de </a:t>
            </a:r>
            <a:r>
              <a:rPr sz="1100" dirty="0" err="1"/>
              <a:t>départ</a:t>
            </a:r>
            <a:r>
              <a:rPr sz="1100" dirty="0"/>
              <a:t>, </a:t>
            </a:r>
            <a:r>
              <a:rPr sz="1100" dirty="0" err="1"/>
              <a:t>l’étudiant</a:t>
            </a:r>
            <a:r>
              <a:rPr sz="1100" dirty="0"/>
              <a:t> a la </a:t>
            </a:r>
            <a:r>
              <a:rPr sz="1100" dirty="0" err="1"/>
              <a:t>possibilité</a:t>
            </a:r>
            <a:r>
              <a:rPr sz="1100" dirty="0"/>
              <a:t> </a:t>
            </a:r>
            <a:r>
              <a:rPr sz="1100" dirty="0" err="1"/>
              <a:t>d’inscrire</a:t>
            </a:r>
            <a:r>
              <a:rPr sz="1100" dirty="0"/>
              <a:t> à son </a:t>
            </a:r>
            <a:r>
              <a:rPr sz="1100" dirty="0" err="1"/>
              <a:t>programme</a:t>
            </a:r>
            <a:r>
              <a:rPr sz="1100" dirty="0"/>
              <a:t> un cours </a:t>
            </a:r>
            <a:r>
              <a:rPr sz="1100" dirty="0" err="1"/>
              <a:t>n’appartenant</a:t>
            </a:r>
            <a:r>
              <a:rPr sz="1100" dirty="0"/>
              <a:t> pas à </a:t>
            </a:r>
            <a:r>
              <a:rPr sz="1100" dirty="0" err="1"/>
              <a:t>cette</a:t>
            </a:r>
            <a:r>
              <a:rPr sz="1100" dirty="0"/>
              <a:t> liste </a:t>
            </a:r>
            <a:r>
              <a:rPr lang="fr-FR" sz="1100" dirty="0"/>
              <a:t>(</a:t>
            </a:r>
            <a:r>
              <a:rPr sz="1100" b="1" dirty="0" err="1"/>
              <a:t>requête</a:t>
            </a:r>
            <a:r>
              <a:rPr sz="1100" b="1" dirty="0"/>
              <a:t> </a:t>
            </a:r>
            <a:r>
              <a:rPr sz="1100" b="1" dirty="0" err="1"/>
              <a:t>motivée</a:t>
            </a:r>
            <a:r>
              <a:rPr lang="fr-FR" sz="1100" b="1" dirty="0"/>
              <a:t>), I</a:t>
            </a:r>
            <a:r>
              <a:rPr lang="fr-BE" sz="1100" b="1" dirty="0"/>
              <a:t>l est également vivement recommandé de suivre le cours LECGE1316 Econométrie pour faciliter l’accès au Master en Economie</a:t>
            </a:r>
            <a:endParaRPr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Master en Économie"/>
          <p:cNvSpPr txBox="1"/>
          <p:nvPr/>
        </p:nvSpPr>
        <p:spPr>
          <a:xfrm>
            <a:off x="3748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Master en Économie</a:t>
            </a:r>
          </a:p>
        </p:txBody>
      </p:sp>
      <p:sp>
        <p:nvSpPr>
          <p:cNvPr id="192" name="CRITERES D’ACCES AU MASTER…"/>
          <p:cNvSpPr txBox="1"/>
          <p:nvPr/>
        </p:nvSpPr>
        <p:spPr>
          <a:xfrm>
            <a:off x="693738" y="1950044"/>
            <a:ext cx="753268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2000" b="1" dirty="0">
                <a:solidFill>
                  <a:srgbClr val="92D050"/>
                </a:solidFill>
              </a:rPr>
              <a:t>CRITERES D’ACCES AU MASTER</a:t>
            </a:r>
            <a:endParaRPr sz="2000" dirty="0">
              <a:solidFill>
                <a:srgbClr val="92D050"/>
              </a:solidFill>
            </a:endParaRPr>
          </a:p>
          <a:p>
            <a:endParaRPr sz="2000" b="1" u="sng" dirty="0">
              <a:solidFill>
                <a:srgbClr val="333333"/>
              </a:solidFill>
            </a:endParaRPr>
          </a:p>
          <a:p>
            <a:r>
              <a:rPr sz="2000" b="1" dirty="0"/>
              <a:t>Liste des </a:t>
            </a:r>
            <a:r>
              <a:rPr sz="2000" b="1" dirty="0" err="1"/>
              <a:t>pré-requis</a:t>
            </a:r>
            <a:r>
              <a:rPr sz="2000" u="sng" dirty="0"/>
              <a:t>  </a:t>
            </a:r>
          </a:p>
          <a:p>
            <a:endParaRPr sz="2000" u="sng" dirty="0"/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AutoNum type="arabicPeriod"/>
            </a:pPr>
            <a:r>
              <a:rPr lang="fr-BE" sz="2000" dirty="0"/>
              <a:t>Microéconomie</a:t>
            </a: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AutoNum type="arabicPeriod"/>
            </a:pPr>
            <a:r>
              <a:rPr lang="fr-BE" sz="2000" dirty="0"/>
              <a:t>Macroéconomie</a:t>
            </a: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AutoNum type="arabicPeriod"/>
            </a:pPr>
            <a:r>
              <a:rPr lang="fr-BE" sz="2000" dirty="0"/>
              <a:t>Mathématique II</a:t>
            </a: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AutoNum type="arabicPeriod"/>
            </a:pPr>
            <a:r>
              <a:rPr lang="fr-BE" sz="2000" dirty="0"/>
              <a:t>Statistique II</a:t>
            </a: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AutoNum type="arabicPeriod"/>
            </a:pPr>
            <a:r>
              <a:rPr lang="fr-BE" sz="2000" dirty="0"/>
              <a:t>Econométrie</a:t>
            </a:r>
          </a:p>
          <a:p>
            <a:pPr marL="508000" indent="-508000" algn="l">
              <a:buClr>
                <a:srgbClr val="011993"/>
              </a:buClr>
              <a:buSzPct val="100000"/>
              <a:buFont typeface="Verdana"/>
              <a:buAutoNum type="arabicPeriod"/>
            </a:pPr>
            <a:r>
              <a:rPr lang="fr-BE" sz="2000" dirty="0"/>
              <a:t>un cours parmi (*): </a:t>
            </a:r>
            <a:br>
              <a:rPr lang="fr-BE" sz="2000" dirty="0"/>
            </a:br>
            <a:r>
              <a:rPr lang="fr-BE" sz="2000" dirty="0"/>
              <a:t>Economie publique / </a:t>
            </a:r>
            <a:r>
              <a:rPr lang="fr-BE" sz="2000" dirty="0" err="1"/>
              <a:t>Industrial</a:t>
            </a:r>
            <a:r>
              <a:rPr lang="fr-BE" sz="2000" dirty="0"/>
              <a:t> Organisation  </a:t>
            </a:r>
            <a:br>
              <a:rPr lang="fr-BE" sz="2000" dirty="0"/>
            </a:br>
            <a:endParaRPr lang="fr-BE"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8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Masters en Économie"/>
          <p:cNvSpPr txBox="1"/>
          <p:nvPr/>
        </p:nvSpPr>
        <p:spPr>
          <a:xfrm>
            <a:off x="3748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Masters en Économie</a:t>
            </a:r>
          </a:p>
        </p:txBody>
      </p:sp>
      <p:sp>
        <p:nvSpPr>
          <p:cNvPr id="200" name="1. Mineure “Économie”…"/>
          <p:cNvSpPr txBox="1"/>
          <p:nvPr/>
        </p:nvSpPr>
        <p:spPr>
          <a:xfrm>
            <a:off x="293688" y="2161133"/>
            <a:ext cx="8432801" cy="3144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sz="2000" b="1">
              <a:solidFill>
                <a:srgbClr val="3333CC"/>
              </a:solidFill>
            </a:endParaRPr>
          </a:p>
          <a:p>
            <a:r>
              <a:rPr sz="2000" b="1">
                <a:solidFill>
                  <a:srgbClr val="92D050"/>
                </a:solidFill>
              </a:rPr>
              <a:t>	1. Mineure </a:t>
            </a:r>
            <a:r>
              <a:rPr sz="2000" b="1">
                <a:solidFill>
                  <a:srgbClr val="92D050"/>
                </a:solidFill>
                <a:latin typeface="+mj-lt"/>
                <a:ea typeface="+mj-ea"/>
                <a:cs typeface="+mj-cs"/>
                <a:sym typeface="Helvetica"/>
              </a:rPr>
              <a:t>“Économie”</a:t>
            </a:r>
          </a:p>
          <a:p>
            <a:r>
              <a:rPr sz="2000" b="1">
                <a:solidFill>
                  <a:srgbClr val="3333CC"/>
                </a:solidFill>
              </a:rPr>
              <a:t> </a:t>
            </a:r>
            <a:endParaRPr sz="2000">
              <a:solidFill>
                <a:srgbClr val="3333CC"/>
              </a:solidFill>
            </a:endParaRPr>
          </a:p>
          <a:p>
            <a:r>
              <a:rPr sz="2000">
                <a:solidFill>
                  <a:srgbClr val="3333CC"/>
                </a:solidFill>
              </a:rPr>
              <a:t>		</a:t>
            </a:r>
            <a:r>
              <a:rPr sz="2000"/>
              <a:t>Permet l’accès automatique </a:t>
            </a:r>
          </a:p>
          <a:p>
            <a:r>
              <a:rPr sz="2000">
                <a:solidFill>
                  <a:srgbClr val="4D4D4D"/>
                </a:solidFill>
              </a:rPr>
              <a:t>		</a:t>
            </a:r>
            <a:r>
              <a:rPr sz="2000">
                <a:solidFill>
                  <a:srgbClr val="92D050"/>
                </a:solidFill>
              </a:rPr>
              <a:t>POUR AUTANT QUE </a:t>
            </a:r>
          </a:p>
          <a:p>
            <a:r>
              <a:rPr sz="2000">
                <a:solidFill>
                  <a:srgbClr val="4D4D4D"/>
                </a:solidFill>
              </a:rPr>
              <a:t>		l</a:t>
            </a:r>
            <a:r>
              <a:rPr sz="2000"/>
              <a:t>es cours choisis incluent la liste des pré-requis</a:t>
            </a:r>
            <a:endParaRPr sz="2000">
              <a:solidFill>
                <a:srgbClr val="4D4D4D"/>
              </a:solidFill>
            </a:endParaRPr>
          </a:p>
          <a:p>
            <a:r>
              <a:rPr sz="2000">
                <a:solidFill>
                  <a:srgbClr val="3333CC"/>
                </a:solidFill>
              </a:rPr>
              <a:t> </a:t>
            </a:r>
          </a:p>
          <a:p>
            <a:r>
              <a:rPr sz="2000">
                <a:solidFill>
                  <a:srgbClr val="3333CC"/>
                </a:solidFill>
              </a:rPr>
              <a:t>  </a:t>
            </a:r>
            <a:r>
              <a:rPr sz="2000">
                <a:solidFill>
                  <a:srgbClr val="FF9900"/>
                </a:solidFill>
              </a:rPr>
              <a:t> </a:t>
            </a:r>
            <a:r>
              <a:rPr sz="2000">
                <a:solidFill>
                  <a:srgbClr val="92D050"/>
                </a:solidFill>
              </a:rPr>
              <a:t>   </a:t>
            </a:r>
            <a:r>
              <a:rPr sz="2000" b="1">
                <a:solidFill>
                  <a:srgbClr val="92D050"/>
                </a:solidFill>
              </a:rPr>
              <a:t>2.</a:t>
            </a:r>
            <a:r>
              <a:rPr sz="2000">
                <a:solidFill>
                  <a:srgbClr val="92D050"/>
                </a:solidFill>
              </a:rPr>
              <a:t>  </a:t>
            </a:r>
            <a:r>
              <a:rPr sz="2000" b="1">
                <a:solidFill>
                  <a:srgbClr val="92D050"/>
                </a:solidFill>
              </a:rPr>
              <a:t>Mineure «</a:t>
            </a:r>
            <a:r>
              <a:rPr sz="2000" b="1" i="1">
                <a:solidFill>
                  <a:srgbClr val="92D050"/>
                </a:solidFill>
              </a:rPr>
              <a:t>Ouverture </a:t>
            </a:r>
            <a:r>
              <a:rPr sz="2000" b="1">
                <a:solidFill>
                  <a:srgbClr val="92D050"/>
                </a:solidFill>
              </a:rPr>
              <a:t>à</a:t>
            </a:r>
            <a:r>
              <a:rPr sz="2000" b="1" i="1">
                <a:solidFill>
                  <a:srgbClr val="92D050"/>
                </a:solidFill>
              </a:rPr>
              <a:t> l</a:t>
            </a:r>
            <a:r>
              <a:rPr sz="2000" b="1">
                <a:solidFill>
                  <a:srgbClr val="92D050"/>
                </a:solidFill>
              </a:rPr>
              <a:t>’</a:t>
            </a:r>
            <a:r>
              <a:rPr sz="2000" b="1" i="1">
                <a:solidFill>
                  <a:srgbClr val="92D050"/>
                </a:solidFill>
              </a:rPr>
              <a:t>économie</a:t>
            </a:r>
            <a:r>
              <a:rPr sz="2000" b="1">
                <a:solidFill>
                  <a:srgbClr val="92D050"/>
                </a:solidFill>
              </a:rPr>
              <a:t>»</a:t>
            </a:r>
            <a:endParaRPr sz="2000">
              <a:solidFill>
                <a:srgbClr val="92D050"/>
              </a:solidFill>
            </a:endParaRPr>
          </a:p>
          <a:p>
            <a:r>
              <a:rPr sz="2000" b="1">
                <a:solidFill>
                  <a:srgbClr val="3333CC"/>
                </a:solidFill>
              </a:rPr>
              <a:t> </a:t>
            </a:r>
            <a:endParaRPr sz="2000">
              <a:solidFill>
                <a:srgbClr val="3333CC"/>
              </a:solidFill>
            </a:endParaRPr>
          </a:p>
          <a:p>
            <a:r>
              <a:rPr sz="2000">
                <a:solidFill>
                  <a:srgbClr val="3333CC"/>
                </a:solidFill>
              </a:rPr>
              <a:t>		</a:t>
            </a:r>
            <a:r>
              <a:rPr sz="2000"/>
              <a:t>PAS d’accès automatique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Rectangle"/>
          <p:cNvSpPr/>
          <p:nvPr/>
        </p:nvSpPr>
        <p:spPr>
          <a:xfrm>
            <a:off x="0" y="1727999"/>
            <a:ext cx="9144000" cy="1188002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En savoir plus…."/>
          <p:cNvSpPr txBox="1"/>
          <p:nvPr/>
        </p:nvSpPr>
        <p:spPr>
          <a:xfrm>
            <a:off x="387599" y="635400"/>
            <a:ext cx="515815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3000" spc="-100">
                <a:solidFill>
                  <a:srgbClr val="FFFFFF"/>
                </a:solidFill>
              </a:rPr>
              <a:t>En savoir plus….</a:t>
            </a:r>
          </a:p>
        </p:txBody>
      </p:sp>
      <p:sp>
        <p:nvSpPr>
          <p:cNvPr id="205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7" name="ESL-pp-logo-picto-vert.png" descr="ESL-pp-logo-picto-v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921" y="504000"/>
            <a:ext cx="1750155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Contactez Marie GILOT…"/>
          <p:cNvSpPr txBox="1"/>
          <p:nvPr/>
        </p:nvSpPr>
        <p:spPr>
          <a:xfrm>
            <a:off x="293688" y="2675814"/>
            <a:ext cx="8432801" cy="298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sz="2000" b="1" dirty="0">
              <a:solidFill>
                <a:srgbClr val="3333CC"/>
              </a:solidFill>
            </a:endParaRPr>
          </a:p>
          <a:p>
            <a:pPr algn="ctr"/>
            <a:r>
              <a:rPr sz="2000" b="1" dirty="0">
                <a:solidFill>
                  <a:srgbClr val="3333CC"/>
                </a:solidFill>
              </a:rPr>
              <a:t>	</a:t>
            </a:r>
            <a:r>
              <a:rPr sz="2800" dirty="0"/>
              <a:t>Contact</a:t>
            </a:r>
            <a:r>
              <a:rPr sz="2800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rgbClr val="92D050"/>
                </a:solidFill>
              </a:rPr>
              <a:t>Laetitia Dablemont</a:t>
            </a:r>
            <a:endParaRPr sz="2800" b="1" dirty="0">
              <a:solidFill>
                <a:srgbClr val="92D050"/>
              </a:solidFill>
            </a:endParaRPr>
          </a:p>
          <a:p>
            <a:pPr algn="ctr">
              <a:spcBef>
                <a:spcPts val="1600"/>
              </a:spcBef>
            </a:pPr>
            <a:r>
              <a:rPr sz="2800" dirty="0" err="1"/>
              <a:t>Bâtiment</a:t>
            </a:r>
            <a:r>
              <a:rPr sz="2800" dirty="0"/>
              <a:t> Dupriez</a:t>
            </a:r>
            <a:br>
              <a:rPr sz="2800" dirty="0"/>
            </a:br>
            <a:r>
              <a:rPr sz="2800" dirty="0"/>
              <a:t>Place Montesquieu 3</a:t>
            </a:r>
            <a:br>
              <a:rPr sz="2800" dirty="0"/>
            </a:br>
            <a:r>
              <a:rPr sz="2800" dirty="0"/>
              <a:t>Bureau D-00</a:t>
            </a:r>
            <a:r>
              <a:rPr lang="fr-BE" sz="2800" dirty="0"/>
              <a:t>8</a:t>
            </a:r>
            <a:endParaRPr sz="2800" dirty="0"/>
          </a:p>
          <a:p>
            <a:pPr algn="ctr">
              <a:spcBef>
                <a:spcPts val="1600"/>
              </a:spcBef>
              <a:defRPr b="1"/>
            </a:pPr>
            <a:r>
              <a:rPr lang="fr-BE" sz="2800" u="sng" dirty="0" err="1">
                <a:uFill>
                  <a:solidFill>
                    <a:srgbClr val="0000FF"/>
                  </a:solidFill>
                </a:uFill>
                <a:hlinkClick r:id="rId3"/>
              </a:rPr>
              <a:t>Laetitia.dablemont</a:t>
            </a:r>
            <a:r>
              <a:rPr sz="2800" u="sng" dirty="0">
                <a:uFill>
                  <a:solidFill>
                    <a:srgbClr val="0000FF"/>
                  </a:solidFill>
                </a:uFill>
                <a:hlinkClick r:id="rId3"/>
              </a:rPr>
              <a:t>@uclouvain.be</a:t>
            </a:r>
            <a:r>
              <a:rPr sz="28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ESL-UCL.png" descr="ESL-U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01" y="3032999"/>
            <a:ext cx="573914" cy="79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6.png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251" y="3032999"/>
            <a:ext cx="3679754" cy="79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 descr="image1.png"/>
          <p:cNvPicPr>
            <a:picLocks noChangeAspect="1"/>
          </p:cNvPicPr>
          <p:nvPr/>
        </p:nvPicPr>
        <p:blipFill>
          <a:blip r:embed="rId2"/>
          <a:srcRect l="12941" t="489" r="49268"/>
          <a:stretch>
            <a:fillRect/>
          </a:stretch>
        </p:blipFill>
        <p:spPr>
          <a:xfrm>
            <a:off x="719999" y="1262627"/>
            <a:ext cx="3240000" cy="559537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Figure"/>
          <p:cNvSpPr/>
          <p:nvPr/>
        </p:nvSpPr>
        <p:spPr>
          <a:xfrm>
            <a:off x="719999" y="-26895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14" name="ESL-pp-logo-blanc.png" descr="ESL-pp-log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Les objectifs…"/>
          <p:cNvSpPr txBox="1"/>
          <p:nvPr/>
        </p:nvSpPr>
        <p:spPr>
          <a:xfrm>
            <a:off x="4298057" y="2495724"/>
            <a:ext cx="4478685" cy="405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endParaRPr sz="4400" spc="-100" dirty="0">
              <a:solidFill>
                <a:srgbClr val="74AF27"/>
              </a:solidFill>
            </a:endParaRPr>
          </a:p>
          <a:p>
            <a:pPr marL="812800" indent="-812800">
              <a:buClr>
                <a:srgbClr val="17375E"/>
              </a:buClr>
              <a:buSzPct val="100000"/>
              <a:buFont typeface="Arial"/>
              <a:buChar char="•"/>
            </a:pPr>
            <a:r>
              <a:rPr sz="3200" spc="-100" dirty="0"/>
              <a:t>Les </a:t>
            </a:r>
            <a:r>
              <a:rPr sz="3200" spc="-100" dirty="0" err="1"/>
              <a:t>objectifs</a:t>
            </a:r>
            <a:endParaRPr sz="3200" spc="-100"/>
          </a:p>
          <a:p>
            <a:pPr marL="812800" indent="-812800">
              <a:buClr>
                <a:srgbClr val="17375E"/>
              </a:buClr>
              <a:buSzPct val="100000"/>
              <a:buFont typeface="Arial"/>
              <a:buChar char="•"/>
            </a:pPr>
            <a:r>
              <a:rPr sz="3200" spc="-100"/>
              <a:t>Les compétences</a:t>
            </a:r>
          </a:p>
          <a:p>
            <a:pPr marL="812800" indent="-812800">
              <a:buClr>
                <a:srgbClr val="17375E"/>
              </a:buClr>
              <a:buSzPct val="100000"/>
              <a:buFont typeface="Arial"/>
              <a:buChar char="•"/>
            </a:pPr>
            <a:r>
              <a:rPr sz="3200" spc="-100"/>
              <a:t>L’offre</a:t>
            </a:r>
          </a:p>
          <a:p>
            <a:pPr marL="812800" indent="-812800">
              <a:buClr>
                <a:srgbClr val="17375E"/>
              </a:buClr>
              <a:buSzPct val="100000"/>
              <a:buFont typeface="Arial"/>
              <a:buChar char="•"/>
            </a:pPr>
            <a:r>
              <a:rPr sz="3200" spc="-100"/>
              <a:t>Les pré-requis</a:t>
            </a:r>
          </a:p>
          <a:p>
            <a:pPr marL="812800" indent="-812800">
              <a:buClr>
                <a:srgbClr val="17375E"/>
              </a:buClr>
              <a:buSzPct val="100000"/>
              <a:buFont typeface="Arial"/>
              <a:buChar char="•"/>
            </a:pPr>
            <a:r>
              <a:rPr sz="3200" spc="-100"/>
              <a:t>Les mineures</a:t>
            </a:r>
          </a:p>
          <a:p>
            <a:pPr marL="812800" indent="-812800">
              <a:buClr>
                <a:srgbClr val="17375E"/>
              </a:buClr>
              <a:buSzPct val="100000"/>
              <a:buFont typeface="Arial"/>
              <a:buChar char="•"/>
            </a:pPr>
            <a:r>
              <a:rPr sz="3200" spc="-100"/>
              <a:t>Les contacts</a:t>
            </a:r>
            <a:endParaRPr sz="3200" spc="-100">
              <a:solidFill>
                <a:srgbClr val="17375E"/>
              </a:solidFill>
            </a:endParaRPr>
          </a:p>
        </p:txBody>
      </p:sp>
      <p:sp>
        <p:nvSpPr>
          <p:cNvPr id="116" name="Figure"/>
          <p:cNvSpPr/>
          <p:nvPr/>
        </p:nvSpPr>
        <p:spPr>
          <a:xfrm>
            <a:off x="1015541" y="1637831"/>
            <a:ext cx="2944459" cy="861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3" extrusionOk="0">
                <a:moveTo>
                  <a:pt x="0" y="0"/>
                </a:moveTo>
                <a:lnTo>
                  <a:pt x="21600" y="0"/>
                </a:lnTo>
                <a:lnTo>
                  <a:pt x="21600" y="21543"/>
                </a:lnTo>
                <a:cubicBezTo>
                  <a:pt x="12648" y="21600"/>
                  <a:pt x="5439" y="17114"/>
                  <a:pt x="721" y="2463"/>
                </a:cubicBezTo>
                <a:close/>
              </a:path>
            </a:pathLst>
          </a:custGeom>
          <a:solidFill>
            <a:srgbClr val="74AF27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74AF2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" name="Les Mineures en Économie"/>
          <p:cNvSpPr txBox="1">
            <a:spLocks noGrp="1"/>
          </p:cNvSpPr>
          <p:nvPr>
            <p:ph type="ctrTitle"/>
          </p:nvPr>
        </p:nvSpPr>
        <p:spPr>
          <a:xfrm>
            <a:off x="3900760" y="206518"/>
            <a:ext cx="5273279" cy="15695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86968">
              <a:defRPr sz="4850">
                <a:solidFill>
                  <a:srgbClr val="92D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Les Mineures en Économie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3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es objectifs"/>
          <p:cNvSpPr txBox="1"/>
          <p:nvPr/>
        </p:nvSpPr>
        <p:spPr>
          <a:xfrm>
            <a:off x="3875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Les objectifs</a:t>
            </a:r>
          </a:p>
        </p:txBody>
      </p:sp>
      <p:sp>
        <p:nvSpPr>
          <p:cNvPr id="125" name="Pourquoi une mineure ?…"/>
          <p:cNvSpPr txBox="1"/>
          <p:nvPr/>
        </p:nvSpPr>
        <p:spPr>
          <a:xfrm>
            <a:off x="323527" y="2060848"/>
            <a:ext cx="8401051" cy="3754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sz="2400" b="1">
                <a:solidFill>
                  <a:srgbClr val="92D050"/>
                </a:solidFill>
              </a:rPr>
              <a:t>Pourquoi une </a:t>
            </a:r>
            <a:r>
              <a:rPr sz="2400" b="1" u="sng">
                <a:solidFill>
                  <a:srgbClr val="92D050"/>
                </a:solidFill>
              </a:rPr>
              <a:t>mineure</a:t>
            </a:r>
            <a:r>
              <a:rPr sz="2400" b="1">
                <a:solidFill>
                  <a:srgbClr val="92D050"/>
                </a:solidFill>
              </a:rPr>
              <a:t> ? </a:t>
            </a:r>
            <a:endParaRPr sz="2400">
              <a:solidFill>
                <a:srgbClr val="92D050"/>
              </a:solidFill>
            </a:endParaRPr>
          </a:p>
          <a:p>
            <a:pPr marL="0" indent="0">
              <a:spcBef>
                <a:spcPts val="1200"/>
              </a:spcBef>
              <a:buSzPct val="100000"/>
              <a:buFont typeface="Verdana"/>
              <a:buChar char="•"/>
            </a:pPr>
            <a:r>
              <a:rPr sz="2000"/>
              <a:t> Ouverture «universitaire»</a:t>
            </a:r>
          </a:p>
          <a:p>
            <a:pPr marL="0" indent="0">
              <a:spcBef>
                <a:spcPts val="1200"/>
              </a:spcBef>
              <a:buSzPct val="100000"/>
              <a:buFont typeface="Verdana"/>
              <a:buChar char="•"/>
            </a:pPr>
            <a:r>
              <a:rPr sz="2000"/>
              <a:t> Encourager l’interdisciplinarité</a:t>
            </a:r>
            <a:endParaRPr sz="2000">
              <a:solidFill>
                <a:schemeClr val="accent1">
                  <a:satOff val="-4409"/>
                  <a:lumOff val="-10509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sz="2000" b="1">
                <a:solidFill>
                  <a:srgbClr val="4D4D4D"/>
                </a:solidFill>
              </a:rPr>
              <a:t> </a:t>
            </a:r>
          </a:p>
          <a:p>
            <a:pPr>
              <a:spcBef>
                <a:spcPts val="1400"/>
              </a:spcBef>
            </a:pPr>
            <a:r>
              <a:rPr sz="2400" b="1">
                <a:solidFill>
                  <a:srgbClr val="92D050"/>
                </a:solidFill>
              </a:rPr>
              <a:t>Pourquoi une mineure en </a:t>
            </a:r>
            <a:r>
              <a:rPr sz="2400" b="1" u="sng">
                <a:solidFill>
                  <a:srgbClr val="92D050"/>
                </a:solidFill>
              </a:rPr>
              <a:t>Économie</a:t>
            </a:r>
            <a:r>
              <a:rPr sz="2400" b="1">
                <a:solidFill>
                  <a:srgbClr val="92D050"/>
                </a:solidFill>
              </a:rPr>
              <a:t> ?</a:t>
            </a:r>
            <a:endParaRPr sz="2400">
              <a:solidFill>
                <a:srgbClr val="92D050"/>
              </a:solidFill>
            </a:endParaRPr>
          </a:p>
          <a:p>
            <a:pPr marL="0" indent="0">
              <a:spcBef>
                <a:spcPts val="1200"/>
              </a:spcBef>
              <a:buClr>
                <a:srgbClr val="4D4D4D"/>
              </a:buClr>
              <a:buSzPct val="100000"/>
              <a:buFont typeface="Tahoma"/>
              <a:buChar char="•"/>
            </a:pPr>
            <a:r>
              <a:rPr sz="2000" b="1"/>
              <a:t> </a:t>
            </a:r>
            <a:r>
              <a:rPr sz="2000"/>
              <a:t>Compréhension de l’actualité économique et sociale</a:t>
            </a:r>
          </a:p>
          <a:p>
            <a:pPr marL="0" indent="0">
              <a:spcBef>
                <a:spcPts val="1200"/>
              </a:spcBef>
              <a:buClr>
                <a:srgbClr val="4D4D4D"/>
              </a:buClr>
              <a:buSzPct val="100000"/>
              <a:buFont typeface="Verdana"/>
              <a:buChar char="•"/>
            </a:pPr>
            <a:r>
              <a:rPr sz="2000"/>
              <a:t> Complémentarité avec études principales</a:t>
            </a:r>
          </a:p>
          <a:p>
            <a:pPr marL="0" indent="0">
              <a:spcBef>
                <a:spcPts val="1200"/>
              </a:spcBef>
              <a:buClr>
                <a:srgbClr val="4D4D4D"/>
              </a:buClr>
              <a:buSzPct val="100000"/>
              <a:buFont typeface="Verdana"/>
              <a:buChar char="•"/>
            </a:pPr>
            <a:r>
              <a:rPr sz="2000"/>
              <a:t> Accès aux Masters en économie moyennant les pré-requis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1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es compétences"/>
          <p:cNvSpPr txBox="1"/>
          <p:nvPr/>
        </p:nvSpPr>
        <p:spPr>
          <a:xfrm>
            <a:off x="3875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Les compétences</a:t>
            </a:r>
          </a:p>
        </p:txBody>
      </p:sp>
      <p:sp>
        <p:nvSpPr>
          <p:cNvPr id="133" name="1. UN CONTENU…"/>
          <p:cNvSpPr txBox="1"/>
          <p:nvPr/>
        </p:nvSpPr>
        <p:spPr>
          <a:xfrm>
            <a:off x="251519" y="2521173"/>
            <a:ext cx="8712970" cy="259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sz="2400" b="1">
                <a:solidFill>
                  <a:srgbClr val="92D050"/>
                </a:solidFill>
              </a:rPr>
              <a:t>1. UN CONTENU</a:t>
            </a:r>
          </a:p>
          <a:p>
            <a:pPr marL="406400" indent="-406400">
              <a:spcBef>
                <a:spcPts val="1000"/>
              </a:spcBef>
              <a:buClr>
                <a:srgbClr val="333333"/>
              </a:buClr>
              <a:buSzPct val="100000"/>
              <a:buFont typeface="Verdana"/>
              <a:buAutoNum type="arabicPeriod"/>
            </a:pPr>
            <a:endParaRPr sz="1200" b="1">
              <a:solidFill>
                <a:srgbClr val="333333"/>
              </a:solidFill>
            </a:endParaRP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Compréhension de l’actualité économique</a:t>
            </a: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Connaissance approfondie dans plusieurs domaines de la vie économique et sociale</a:t>
            </a:r>
            <a:endParaRPr sz="2200"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7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8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9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es compétences"/>
          <p:cNvSpPr txBox="1"/>
          <p:nvPr/>
        </p:nvSpPr>
        <p:spPr>
          <a:xfrm>
            <a:off x="3748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Les compétences</a:t>
            </a:r>
          </a:p>
        </p:txBody>
      </p:sp>
      <p:sp>
        <p:nvSpPr>
          <p:cNvPr id="141" name="2. UNE CAPACITE D’ANALYSE…"/>
          <p:cNvSpPr txBox="1"/>
          <p:nvPr/>
        </p:nvSpPr>
        <p:spPr>
          <a:xfrm>
            <a:off x="251519" y="2521173"/>
            <a:ext cx="8712970" cy="395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-457200">
              <a:spcBef>
                <a:spcPts val="1400"/>
              </a:spcBef>
              <a:buClr>
                <a:srgbClr val="92D050"/>
              </a:buClr>
              <a:buFont typeface="Tahoma"/>
            </a:pPr>
            <a:r>
              <a:rPr sz="2400" b="1">
                <a:solidFill>
                  <a:srgbClr val="92D050"/>
                </a:solidFill>
              </a:rPr>
              <a:t>2. UNE CAPACITE D’ANALYSE</a:t>
            </a:r>
          </a:p>
          <a:p>
            <a:pPr lvl="1" indent="-457200">
              <a:spcBef>
                <a:spcPts val="1400"/>
              </a:spcBef>
              <a:buClr>
                <a:srgbClr val="92D050"/>
              </a:buClr>
              <a:buFont typeface="Tahoma"/>
            </a:pPr>
            <a:r>
              <a:rPr sz="2200" b="1"/>
              <a:t>Maîtrise d’outils d’analyse analytiques et empiriques:</a:t>
            </a:r>
            <a:r>
              <a:rPr sz="2200"/>
              <a:t> </a:t>
            </a: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Raisonnement clair et rigoureux</a:t>
            </a: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Esprit de synthèse</a:t>
            </a: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Identification des problématiques/enjeux pertinents</a:t>
            </a: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Collecte d’information et de données</a:t>
            </a:r>
          </a:p>
          <a:p>
            <a:pPr lvl="1">
              <a:spcBef>
                <a:spcPts val="1300"/>
              </a:spcBef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200"/>
              <a:t> Traitement et analyse des données</a:t>
            </a:r>
            <a:endParaRPr sz="2200"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"/>
          <p:cNvSpPr/>
          <p:nvPr/>
        </p:nvSpPr>
        <p:spPr>
          <a:xfrm>
            <a:off x="-1" y="0"/>
            <a:ext cx="9144001" cy="1718468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Figure"/>
          <p:cNvSpPr/>
          <p:nvPr/>
        </p:nvSpPr>
        <p:spPr>
          <a:xfrm>
            <a:off x="5543999" y="-1"/>
            <a:ext cx="3240000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Figure"/>
          <p:cNvSpPr/>
          <p:nvPr/>
        </p:nvSpPr>
        <p:spPr>
          <a:xfrm>
            <a:off x="5543999" y="-4767"/>
            <a:ext cx="3240000" cy="172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7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3. DES COMPETENCES TRANSVERSALES…"/>
          <p:cNvSpPr txBox="1"/>
          <p:nvPr/>
        </p:nvSpPr>
        <p:spPr>
          <a:xfrm>
            <a:off x="251519" y="2276872"/>
            <a:ext cx="8784978" cy="408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sz="2400" b="1">
                <a:solidFill>
                  <a:srgbClr val="92D050"/>
                </a:solidFill>
              </a:rPr>
              <a:t>3. DES COMPETENCES TRANSVERSALES</a:t>
            </a:r>
          </a:p>
          <a:p>
            <a:pPr marL="406400" indent="-406400">
              <a:spcBef>
                <a:spcPts val="1000"/>
              </a:spcBef>
              <a:buClr>
                <a:srgbClr val="333333"/>
              </a:buClr>
              <a:buSzPct val="100000"/>
              <a:buFont typeface="Verdana"/>
              <a:buAutoNum type="arabicPeriod"/>
            </a:pPr>
            <a:endParaRPr sz="1200" b="1">
              <a:solidFill>
                <a:srgbClr val="333333"/>
              </a:solidFill>
            </a:endParaRPr>
          </a:p>
          <a:p>
            <a:pPr lvl="1">
              <a:spcBef>
                <a:spcPts val="1400"/>
              </a:spcBef>
              <a:buSzPct val="100000"/>
              <a:buFont typeface="Verdana"/>
              <a:buChar char="•"/>
            </a:pPr>
            <a:r>
              <a:rPr sz="2200"/>
              <a:t> </a:t>
            </a:r>
            <a:r>
              <a:rPr sz="2400"/>
              <a:t>Travail en équipe</a:t>
            </a:r>
          </a:p>
          <a:p>
            <a:pPr lvl="1">
              <a:spcBef>
                <a:spcPts val="1400"/>
              </a:spcBef>
              <a:buSzPct val="100000"/>
              <a:buFont typeface="Verdana"/>
              <a:buChar char="•"/>
            </a:pPr>
            <a:r>
              <a:rPr sz="2400"/>
              <a:t> Autonomie</a:t>
            </a:r>
          </a:p>
          <a:p>
            <a:pPr lvl="1">
              <a:spcBef>
                <a:spcPts val="1400"/>
              </a:spcBef>
              <a:buSzPct val="100000"/>
              <a:buFont typeface="Verdana"/>
              <a:buChar char="•"/>
            </a:pPr>
            <a:r>
              <a:rPr sz="2400"/>
              <a:t> Esprit critique</a:t>
            </a:r>
          </a:p>
          <a:p>
            <a:pPr lvl="1">
              <a:spcBef>
                <a:spcPts val="1400"/>
              </a:spcBef>
              <a:buSzPct val="100000"/>
              <a:buFont typeface="Verdana"/>
              <a:buChar char="•"/>
            </a:pPr>
            <a:r>
              <a:rPr sz="2400"/>
              <a:t> Capacité à s’exprimer en public</a:t>
            </a:r>
          </a:p>
          <a:p>
            <a:pPr lvl="1">
              <a:spcBef>
                <a:spcPts val="1400"/>
              </a:spcBef>
              <a:buSzPct val="100000"/>
              <a:buFont typeface="Verdana"/>
              <a:buChar char="•"/>
            </a:pPr>
            <a:r>
              <a:rPr sz="2400"/>
              <a:t> Maîtrise de l’anglais</a:t>
            </a:r>
          </a:p>
          <a:p>
            <a:pPr lvl="1">
              <a:spcBef>
                <a:spcPts val="1400"/>
              </a:spcBef>
              <a:buSzPct val="100000"/>
              <a:buFont typeface="Verdana"/>
              <a:buChar char="•"/>
            </a:pPr>
            <a:r>
              <a:rPr sz="2400"/>
              <a:t> Interaction en milieu international et multiculturel</a:t>
            </a:r>
          </a:p>
        </p:txBody>
      </p:sp>
      <p:sp>
        <p:nvSpPr>
          <p:cNvPr id="149" name="Les compétences"/>
          <p:cNvSpPr txBox="1"/>
          <p:nvPr/>
        </p:nvSpPr>
        <p:spPr>
          <a:xfrm>
            <a:off x="3875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indent="0" algn="l"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80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spc="-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Les compétences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5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’offre de mineures"/>
          <p:cNvSpPr txBox="1"/>
          <p:nvPr/>
        </p:nvSpPr>
        <p:spPr>
          <a:xfrm>
            <a:off x="387599" y="559200"/>
            <a:ext cx="515815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L’offre de mineures</a:t>
            </a:r>
          </a:p>
        </p:txBody>
      </p:sp>
      <p:sp>
        <p:nvSpPr>
          <p:cNvPr id="157" name="Mineure “Ouverture à l’économie”…"/>
          <p:cNvSpPr txBox="1"/>
          <p:nvPr/>
        </p:nvSpPr>
        <p:spPr>
          <a:xfrm>
            <a:off x="339525" y="2487636"/>
            <a:ext cx="8464950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sz="2000" b="1" i="1">
              <a:solidFill>
                <a:srgbClr val="333333"/>
              </a:solidFill>
            </a:endParaRPr>
          </a:p>
          <a:p>
            <a:pPr marL="508000" indent="-508000">
              <a:buClr>
                <a:srgbClr val="92D050"/>
              </a:buClr>
              <a:buSzPct val="100000"/>
              <a:buFont typeface="Verdana"/>
              <a:buAutoNum type="arabicPeriod"/>
            </a:pPr>
            <a:r>
              <a:rPr sz="2000" b="1">
                <a:solidFill>
                  <a:srgbClr val="92D050"/>
                </a:solidFill>
              </a:rPr>
              <a:t>Mineure </a:t>
            </a:r>
            <a:r>
              <a:rPr sz="2000" b="1" i="1">
                <a:solidFill>
                  <a:srgbClr val="92D050"/>
                </a:solidFill>
              </a:rPr>
              <a:t>“Ouverture à l’économie”</a:t>
            </a:r>
          </a:p>
          <a:p>
            <a:endParaRPr sz="2000"/>
          </a:p>
          <a:p>
            <a:pPr marL="508000" indent="-508000">
              <a:buSzPct val="172000"/>
              <a:buChar char="•"/>
            </a:pPr>
            <a:r>
              <a:rPr sz="2000"/>
              <a:t>Maîtrise des principaux </a:t>
            </a:r>
            <a:r>
              <a:rPr sz="2000" b="1" i="1"/>
              <a:t>concepts</a:t>
            </a:r>
            <a:r>
              <a:rPr sz="2000"/>
              <a:t> de base en économie</a:t>
            </a:r>
          </a:p>
          <a:p>
            <a:pPr marL="508000" indent="-508000">
              <a:buSzPct val="172000"/>
              <a:buChar char="•"/>
            </a:pPr>
            <a:r>
              <a:rPr sz="2000" b="1" i="1"/>
              <a:t>Compréhension</a:t>
            </a:r>
            <a:r>
              <a:rPr sz="2000"/>
              <a:t> des mécanismes économiques</a:t>
            </a:r>
            <a:endParaRPr sz="2000">
              <a:solidFill>
                <a:srgbClr val="333333"/>
              </a:solidFill>
            </a:endParaRPr>
          </a:p>
          <a:p>
            <a:endParaRPr sz="2000" b="1">
              <a:solidFill>
                <a:srgbClr val="333333"/>
              </a:solidFill>
            </a:endParaRPr>
          </a:p>
          <a:p>
            <a:endParaRPr sz="2000" b="1">
              <a:solidFill>
                <a:srgbClr val="333333"/>
              </a:solidFill>
            </a:endParaRPr>
          </a:p>
          <a:p>
            <a:pPr marL="508000" indent="-508000">
              <a:buClr>
                <a:srgbClr val="92D050"/>
              </a:buClr>
              <a:buSzPct val="100000"/>
              <a:buFont typeface="Verdana"/>
              <a:buAutoNum type="arabicPeriod" startAt="2"/>
            </a:pPr>
            <a:r>
              <a:rPr sz="2000" b="1">
                <a:solidFill>
                  <a:srgbClr val="92D050"/>
                </a:solidFill>
              </a:rPr>
              <a:t>Mineure en </a:t>
            </a:r>
            <a:r>
              <a:rPr sz="2000" b="1" i="1">
                <a:solidFill>
                  <a:srgbClr val="92D050"/>
                </a:solidFill>
              </a:rPr>
              <a:t>“Economie”</a:t>
            </a:r>
          </a:p>
          <a:p>
            <a:endParaRPr sz="2000">
              <a:solidFill>
                <a:srgbClr val="990033"/>
              </a:solidFill>
            </a:endParaRP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000"/>
              <a:t>Maîtrise des </a:t>
            </a:r>
            <a:r>
              <a:rPr sz="2000" b="1" i="1"/>
              <a:t>méthodes</a:t>
            </a:r>
            <a:r>
              <a:rPr sz="2000"/>
              <a:t> de l’analyse économique (savoir)</a:t>
            </a: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000"/>
              <a:t>Capacité d’</a:t>
            </a:r>
            <a:r>
              <a:rPr sz="2000" b="1" i="1"/>
              <a:t>application</a:t>
            </a:r>
            <a:r>
              <a:rPr sz="2000"/>
              <a:t> à des cas concrets (savoir-faire)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"/>
          <p:cNvSpPr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3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ré-requis"/>
          <p:cNvSpPr txBox="1"/>
          <p:nvPr/>
        </p:nvSpPr>
        <p:spPr>
          <a:xfrm>
            <a:off x="392759" y="559200"/>
            <a:ext cx="51535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>
              <a:defRPr sz="1600" spc="0">
                <a:solidFill>
                  <a:srgbClr val="011993"/>
                </a:solidFill>
              </a:defRPr>
            </a:pPr>
            <a:r>
              <a:rPr sz="4000" spc="-100">
                <a:solidFill>
                  <a:srgbClr val="FFFFFF"/>
                </a:solidFill>
              </a:rPr>
              <a:t>Pré-requis</a:t>
            </a:r>
          </a:p>
        </p:txBody>
      </p:sp>
      <p:sp>
        <p:nvSpPr>
          <p:cNvPr id="165" name="Mineure “Ouverture à l’économie”…"/>
          <p:cNvSpPr txBox="1"/>
          <p:nvPr/>
        </p:nvSpPr>
        <p:spPr>
          <a:xfrm>
            <a:off x="331638" y="2502087"/>
            <a:ext cx="8480724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sz="2000" b="1" i="1">
              <a:solidFill>
                <a:srgbClr val="333333"/>
              </a:solidFill>
            </a:endParaRPr>
          </a:p>
          <a:p>
            <a:pPr marL="508000" indent="-508000">
              <a:buClr>
                <a:srgbClr val="92D050"/>
              </a:buClr>
              <a:buSzPct val="100000"/>
              <a:buFont typeface="Tahoma"/>
              <a:buAutoNum type="arabicPeriod"/>
              <a:defRPr i="1"/>
            </a:pPr>
            <a:r>
              <a:rPr sz="2000" b="1">
                <a:solidFill>
                  <a:srgbClr val="92D050"/>
                </a:solidFill>
              </a:rPr>
              <a:t> </a:t>
            </a:r>
            <a:r>
              <a:rPr sz="2000" b="1" i="0">
                <a:solidFill>
                  <a:srgbClr val="92D050"/>
                </a:solidFill>
              </a:rPr>
              <a:t>Mineure</a:t>
            </a:r>
            <a:r>
              <a:rPr sz="2000" b="1">
                <a:solidFill>
                  <a:srgbClr val="92D050"/>
                </a:solidFill>
              </a:rPr>
              <a:t> “Ouverture à l’économie”</a:t>
            </a:r>
          </a:p>
          <a:p>
            <a:endParaRPr sz="2000">
              <a:solidFill>
                <a:srgbClr val="990033"/>
              </a:solidFill>
            </a:endParaRPr>
          </a:p>
          <a:p>
            <a:pPr marL="508000" indent="-508000">
              <a:buSzPct val="100000"/>
              <a:buFont typeface="Verdana"/>
              <a:buChar char="•"/>
            </a:pPr>
            <a:r>
              <a:rPr sz="2000"/>
              <a:t>Ouvert à tous les baccalauréats </a:t>
            </a:r>
          </a:p>
          <a:p>
            <a:pPr marL="508000" indent="-508000">
              <a:buClr>
                <a:srgbClr val="011993"/>
              </a:buClr>
              <a:buSzPct val="100000"/>
              <a:buFont typeface="Verdana"/>
              <a:buChar char="•"/>
            </a:pPr>
            <a:r>
              <a:rPr sz="2000"/>
              <a:t>Peu de pré-requis en économie et en méthodes quantitatives</a:t>
            </a:r>
            <a:r>
              <a:rPr sz="2000">
                <a:solidFill>
                  <a:srgbClr val="595959"/>
                </a:solidFill>
              </a:rPr>
              <a:t> </a:t>
            </a:r>
          </a:p>
          <a:p>
            <a:r>
              <a:rPr sz="2000">
                <a:solidFill>
                  <a:srgbClr val="595959"/>
                </a:solidFill>
              </a:rPr>
              <a:t> </a:t>
            </a:r>
          </a:p>
          <a:p>
            <a:r>
              <a:rPr sz="2000" b="1">
                <a:solidFill>
                  <a:srgbClr val="92D050"/>
                </a:solidFill>
              </a:rPr>
              <a:t>2.</a:t>
            </a:r>
            <a:r>
              <a:rPr sz="2000">
                <a:solidFill>
                  <a:srgbClr val="92D050"/>
                </a:solidFill>
              </a:rPr>
              <a:t>   </a:t>
            </a:r>
            <a:r>
              <a:rPr sz="2000" b="1">
                <a:solidFill>
                  <a:srgbClr val="92D050"/>
                </a:solidFill>
              </a:rPr>
              <a:t>Mineure </a:t>
            </a:r>
            <a:r>
              <a:rPr sz="2000" b="1" i="1">
                <a:solidFill>
                  <a:srgbClr val="92D050"/>
                </a:solidFill>
              </a:rPr>
              <a:t>“Économie”</a:t>
            </a:r>
            <a:endParaRPr sz="2000" i="1">
              <a:solidFill>
                <a:srgbClr val="92D050"/>
              </a:solidFill>
            </a:endParaRPr>
          </a:p>
          <a:p>
            <a:r>
              <a:rPr sz="2000" b="1">
                <a:solidFill>
                  <a:srgbClr val="333333"/>
                </a:solidFill>
              </a:rPr>
              <a:t> </a:t>
            </a:r>
            <a:endParaRPr sz="2000">
              <a:solidFill>
                <a:srgbClr val="333333"/>
              </a:solidFill>
            </a:endParaRPr>
          </a:p>
          <a:p>
            <a:pPr marL="508000" indent="-508000">
              <a:buSzPct val="100000"/>
              <a:buFont typeface="Verdana"/>
              <a:buChar char="•"/>
            </a:pPr>
            <a:r>
              <a:rPr sz="2000"/>
              <a:t>Ouvert à tous les baccalauréats </a:t>
            </a:r>
          </a:p>
          <a:p>
            <a:pPr marL="508000" indent="-508000">
              <a:buSzPct val="100000"/>
              <a:buFont typeface="Verdana"/>
              <a:buChar char="•"/>
            </a:pPr>
            <a:r>
              <a:rPr sz="2000"/>
              <a:t>Plus de pré-requis: formation plus poussée en méthodes quantitatives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ESL-pp-logo-blanc.png" descr="ESL-pp-logo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719999"/>
            <a:ext cx="2520002" cy="5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0" y="127314"/>
            <a:ext cx="9144000" cy="1728000"/>
          </a:xfrm>
          <a:prstGeom prst="rect">
            <a:avLst/>
          </a:pr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Figure"/>
          <p:cNvSpPr/>
          <p:nvPr/>
        </p:nvSpPr>
        <p:spPr>
          <a:xfrm>
            <a:off x="5543999" y="-1"/>
            <a:ext cx="3240001" cy="249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0" y="0"/>
                </a:moveTo>
                <a:lnTo>
                  <a:pt x="21600" y="0"/>
                </a:lnTo>
                <a:lnTo>
                  <a:pt x="21600" y="21576"/>
                </a:lnTo>
                <a:cubicBezTo>
                  <a:pt x="11587" y="21600"/>
                  <a:pt x="3973" y="19249"/>
                  <a:pt x="28" y="10904"/>
                </a:cubicBezTo>
                <a:cubicBezTo>
                  <a:pt x="19" y="7269"/>
                  <a:pt x="9" y="3635"/>
                  <a:pt x="0" y="0"/>
                </a:cubicBezTo>
                <a:close/>
              </a:path>
            </a:pathLst>
          </a:custGeom>
          <a:solidFill>
            <a:srgbClr val="A7C96B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Figure"/>
          <p:cNvSpPr/>
          <p:nvPr/>
        </p:nvSpPr>
        <p:spPr>
          <a:xfrm>
            <a:off x="5543999" y="0"/>
            <a:ext cx="3240001" cy="17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71" y="21600"/>
                </a:lnTo>
                <a:lnTo>
                  <a:pt x="1677" y="19922"/>
                </a:lnTo>
                <a:cubicBezTo>
                  <a:pt x="1072" y="18673"/>
                  <a:pt x="521" y="17298"/>
                  <a:pt x="28" y="15788"/>
                </a:cubicBezTo>
                <a:cubicBezTo>
                  <a:pt x="19" y="10525"/>
                  <a:pt x="9" y="5263"/>
                  <a:pt x="0" y="0"/>
                </a:cubicBezTo>
                <a:close/>
              </a:path>
            </a:pathLst>
          </a:custGeom>
          <a:solidFill>
            <a:srgbClr val="74AF27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defRPr sz="1800">
                <a:solidFill>
                  <a:srgbClr val="A7C9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1" name="ESL-pp-logo-picto-blanc.png" descr="ESL-pp-logo-pict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99" y="504000"/>
            <a:ext cx="1728001" cy="71046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Overture à l’Économie"/>
          <p:cNvSpPr txBox="1"/>
          <p:nvPr/>
        </p:nvSpPr>
        <p:spPr>
          <a:xfrm>
            <a:off x="374899" y="559200"/>
            <a:ext cx="5158156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-100">
                <a:solidFill>
                  <a:srgbClr val="FFFFFF"/>
                </a:solidFill>
              </a:defRPr>
            </a:lvl1pPr>
          </a:lstStyle>
          <a:p>
            <a:pPr algn="l">
              <a:defRPr sz="1600" spc="0">
                <a:solidFill>
                  <a:srgbClr val="011993"/>
                </a:solidFill>
              </a:defRPr>
            </a:pPr>
            <a:r>
              <a:rPr lang="fr-BE" sz="4400" dirty="0">
                <a:solidFill>
                  <a:schemeClr val="bg1"/>
                </a:solidFill>
              </a:rPr>
              <a:t>Ouverture à l’économie</a:t>
            </a:r>
            <a:endParaRPr sz="4400" spc="-100" dirty="0">
              <a:solidFill>
                <a:schemeClr val="bg1"/>
              </a:solidFill>
            </a:endParaRPr>
          </a:p>
        </p:txBody>
      </p:sp>
      <p:sp>
        <p:nvSpPr>
          <p:cNvPr id="173" name="ECGE 1115 Economie politique                          Dehez/Oikonomou    5 ECTS…"/>
          <p:cNvSpPr txBox="1"/>
          <p:nvPr/>
        </p:nvSpPr>
        <p:spPr>
          <a:xfrm>
            <a:off x="634204" y="2509745"/>
            <a:ext cx="817404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168400" algn="l"/>
                <a:tab pos="1524000" algn="l"/>
                <a:tab pos="5410200" algn="l"/>
              </a:tabLst>
            </a:pPr>
            <a:r>
              <a:rPr lang="fr-BE" dirty="0"/>
              <a:t>L</a:t>
            </a:r>
            <a:r>
              <a:rPr dirty="0"/>
              <a:t>ECGE 11</a:t>
            </a:r>
            <a:r>
              <a:rPr lang="fr-FR" dirty="0"/>
              <a:t>08</a:t>
            </a:r>
            <a:r>
              <a:rPr dirty="0"/>
              <a:t>	</a:t>
            </a:r>
            <a:r>
              <a:rPr lang="fr-FR" dirty="0"/>
              <a:t>Pratiquer l’économie (1) 				</a:t>
            </a:r>
            <a:r>
              <a:rPr dirty="0"/>
              <a:t>5 ECTS</a:t>
            </a:r>
            <a:endParaRPr dirty="0">
              <a:solidFill>
                <a:srgbClr val="595959"/>
              </a:solidFill>
            </a:endParaRPr>
          </a:p>
          <a:p>
            <a:pPr>
              <a:tabLst>
                <a:tab pos="1168400" algn="l"/>
                <a:tab pos="1524000" algn="l"/>
                <a:tab pos="5410200" algn="l"/>
              </a:tabLst>
            </a:pPr>
            <a:r>
              <a:rPr lang="fr-BE" dirty="0"/>
              <a:t>L</a:t>
            </a:r>
            <a:r>
              <a:rPr dirty="0"/>
              <a:t>ECGE 1112	</a:t>
            </a:r>
            <a:r>
              <a:rPr lang="fr-BE" dirty="0"/>
              <a:t>Mathématiques en</a:t>
            </a:r>
            <a:r>
              <a:rPr dirty="0"/>
              <a:t> </a:t>
            </a:r>
            <a:r>
              <a:rPr dirty="0" err="1"/>
              <a:t>éco</a:t>
            </a:r>
            <a:r>
              <a:rPr lang="fr-FR" dirty="0" err="1"/>
              <a:t>nomie</a:t>
            </a:r>
            <a:r>
              <a:rPr lang="fr-FR" dirty="0"/>
              <a:t> et gestion 1 				5</a:t>
            </a:r>
            <a:r>
              <a:rPr dirty="0"/>
              <a:t> ECTS </a:t>
            </a:r>
          </a:p>
        </p:txBody>
      </p:sp>
      <p:sp>
        <p:nvSpPr>
          <p:cNvPr id="174" name="Cours d’approfondissement au choix parmi                 19 ECTS"/>
          <p:cNvSpPr txBox="1"/>
          <p:nvPr/>
        </p:nvSpPr>
        <p:spPr>
          <a:xfrm>
            <a:off x="357188" y="3429000"/>
            <a:ext cx="868045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1400" b="1" dirty="0">
                <a:solidFill>
                  <a:srgbClr val="990033"/>
                </a:solidFill>
              </a:rPr>
              <a:t> </a:t>
            </a:r>
            <a:r>
              <a:rPr lang="fr-BE" sz="2000" b="1" dirty="0">
                <a:solidFill>
                  <a:srgbClr val="92D050"/>
                </a:solidFill>
              </a:rPr>
              <a:t>Cours d’approfondissement </a:t>
            </a:r>
            <a:r>
              <a:rPr lang="fr-BE" b="1" dirty="0">
                <a:solidFill>
                  <a:srgbClr val="92D050"/>
                </a:solidFill>
              </a:rPr>
              <a:t>au choix parmi</a:t>
            </a:r>
            <a:r>
              <a:rPr lang="fr-BE" sz="2000" b="1" dirty="0">
                <a:solidFill>
                  <a:srgbClr val="92D050"/>
                </a:solidFill>
              </a:rPr>
              <a:t>	- 20</a:t>
            </a:r>
            <a:r>
              <a:rPr sz="2000" b="1" dirty="0">
                <a:solidFill>
                  <a:srgbClr val="92D050"/>
                </a:solidFill>
              </a:rPr>
              <a:t> ECTS</a:t>
            </a:r>
          </a:p>
        </p:txBody>
      </p:sp>
      <p:sp>
        <p:nvSpPr>
          <p:cNvPr id="175" name="ECGE 1114 Statistiques en éco et gestion I         Kestemont                     5 ECTS…"/>
          <p:cNvSpPr txBox="1"/>
          <p:nvPr/>
        </p:nvSpPr>
        <p:spPr>
          <a:xfrm>
            <a:off x="634205" y="3889876"/>
            <a:ext cx="8174040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5410200" algn="l"/>
              </a:tabLst>
            </a:pPr>
            <a:r>
              <a:rPr lang="fr-BE" dirty="0"/>
              <a:t>LECGE 1101 Statistiques et analyse de données </a:t>
            </a:r>
            <a:r>
              <a:rPr lang="fr-BE" dirty="0">
                <a:solidFill>
                  <a:srgbClr val="595959"/>
                </a:solidFill>
              </a:rPr>
              <a:t>	                   	</a:t>
            </a:r>
            <a:r>
              <a:rPr lang="fr-BE" dirty="0"/>
              <a:t>5 ECTS</a:t>
            </a:r>
          </a:p>
          <a:p>
            <a:pPr>
              <a:tabLst>
                <a:tab pos="5410200" algn="l"/>
              </a:tabLst>
            </a:pPr>
            <a:r>
              <a:rPr lang="fr-BE" dirty="0"/>
              <a:t>LECGE 1222 Microéconomie</a:t>
            </a:r>
            <a:r>
              <a:rPr lang="fr-BE" dirty="0">
                <a:solidFill>
                  <a:srgbClr val="595959"/>
                </a:solidFill>
              </a:rPr>
              <a:t>                    		 		</a:t>
            </a:r>
            <a:r>
              <a:rPr lang="fr-BE" dirty="0"/>
              <a:t>5 ECTS</a:t>
            </a:r>
          </a:p>
          <a:p>
            <a:pPr>
              <a:tabLst>
                <a:tab pos="5410200" algn="l"/>
              </a:tabLst>
            </a:pPr>
            <a:r>
              <a:rPr lang="fr-BE" dirty="0"/>
              <a:t>LECGE 1212 Macroéconomie</a:t>
            </a:r>
            <a:r>
              <a:rPr lang="fr-BE" dirty="0">
                <a:solidFill>
                  <a:srgbClr val="595959"/>
                </a:solidFill>
              </a:rPr>
              <a:t> 	                	  	</a:t>
            </a:r>
            <a:r>
              <a:rPr lang="fr-BE" dirty="0"/>
              <a:t>5 ECTS </a:t>
            </a:r>
            <a:endParaRPr lang="fr-BE" dirty="0">
              <a:solidFill>
                <a:srgbClr val="595959"/>
              </a:solidFill>
            </a:endParaRPr>
          </a:p>
          <a:p>
            <a:pPr>
              <a:tabLst>
                <a:tab pos="5410200" algn="l"/>
              </a:tabLst>
            </a:pPr>
            <a:r>
              <a:rPr lang="fr-BE" dirty="0"/>
              <a:t>LECGE 1216 Croissance et développement</a:t>
            </a:r>
            <a:r>
              <a:rPr lang="fr-BE" dirty="0">
                <a:solidFill>
                  <a:srgbClr val="595959"/>
                </a:solidFill>
              </a:rPr>
              <a:t> 	                   	</a:t>
            </a:r>
            <a:r>
              <a:rPr lang="fr-BE" dirty="0"/>
              <a:t>5 ECTS</a:t>
            </a:r>
            <a:endParaRPr lang="fr-BE" dirty="0">
              <a:solidFill>
                <a:srgbClr val="595959"/>
              </a:solidFill>
            </a:endParaRPr>
          </a:p>
          <a:p>
            <a:pPr>
              <a:tabLst>
                <a:tab pos="5410200" algn="l"/>
              </a:tabLst>
            </a:pPr>
            <a:r>
              <a:rPr lang="fr-BE" dirty="0"/>
              <a:t>LECGE 1217 </a:t>
            </a:r>
            <a:r>
              <a:rPr lang="fr-BE" dirty="0" err="1"/>
              <a:t>History</a:t>
            </a:r>
            <a:r>
              <a:rPr lang="fr-BE" dirty="0"/>
              <a:t> of </a:t>
            </a:r>
            <a:r>
              <a:rPr lang="fr-BE" dirty="0" err="1"/>
              <a:t>Economic</a:t>
            </a:r>
            <a:r>
              <a:rPr lang="fr-BE" dirty="0"/>
              <a:t> Theory</a:t>
            </a:r>
            <a:r>
              <a:rPr lang="fr-BE" dirty="0">
                <a:solidFill>
                  <a:srgbClr val="595959"/>
                </a:solidFill>
              </a:rPr>
              <a:t> 				</a:t>
            </a:r>
            <a:r>
              <a:rPr lang="fr-BE" dirty="0"/>
              <a:t>5 ECTS </a:t>
            </a:r>
            <a:endParaRPr lang="fr-BE" dirty="0">
              <a:solidFill>
                <a:srgbClr val="595959"/>
              </a:solidFill>
            </a:endParaRPr>
          </a:p>
          <a:p>
            <a:pPr>
              <a:tabLst>
                <a:tab pos="5410200" algn="l"/>
              </a:tabLst>
            </a:pPr>
            <a:r>
              <a:rPr lang="fr-BE" dirty="0"/>
              <a:t>LECGE 1228 </a:t>
            </a:r>
            <a:r>
              <a:rPr lang="fr-BE" dirty="0" err="1"/>
              <a:t>Regional</a:t>
            </a:r>
            <a:r>
              <a:rPr lang="fr-BE" dirty="0"/>
              <a:t> Economy                               </a:t>
            </a:r>
            <a:r>
              <a:rPr lang="fr-BE" dirty="0">
                <a:solidFill>
                  <a:srgbClr val="595959"/>
                </a:solidFill>
              </a:rPr>
              <a:t>	                  	  	</a:t>
            </a:r>
            <a:r>
              <a:rPr lang="fr-BE" dirty="0"/>
              <a:t>5 ECTS</a:t>
            </a:r>
            <a:r>
              <a:rPr lang="fr-BE" dirty="0">
                <a:solidFill>
                  <a:srgbClr val="595959"/>
                </a:solidFill>
              </a:rPr>
              <a:t>   </a:t>
            </a:r>
          </a:p>
          <a:p>
            <a:pPr>
              <a:tabLst>
                <a:tab pos="5410200" algn="l"/>
              </a:tabLst>
            </a:pPr>
            <a:r>
              <a:rPr lang="fr-BE" dirty="0"/>
              <a:t>LESPO1121 Histoire économique et sociale</a:t>
            </a:r>
            <a:r>
              <a:rPr lang="fr-BE" dirty="0">
                <a:solidFill>
                  <a:srgbClr val="595959"/>
                </a:solidFill>
              </a:rPr>
              <a:t> 	                   	5</a:t>
            </a:r>
            <a:r>
              <a:rPr lang="fr-BE" dirty="0"/>
              <a:t> ECTS</a:t>
            </a:r>
            <a:endParaRPr lang="fr-BE" dirty="0">
              <a:solidFill>
                <a:srgbClr val="595959"/>
              </a:solidFill>
            </a:endParaRPr>
          </a:p>
          <a:p>
            <a:pPr>
              <a:tabLst>
                <a:tab pos="5410200" algn="l"/>
              </a:tabLst>
            </a:pPr>
            <a:endParaRPr lang="fr-BE" sz="1200" dirty="0">
              <a:solidFill>
                <a:srgbClr val="595959"/>
              </a:solidFill>
            </a:endParaRPr>
          </a:p>
          <a:p>
            <a:pPr>
              <a:tabLst>
                <a:tab pos="5410200" algn="l"/>
              </a:tabLst>
              <a:defRPr i="1"/>
            </a:pPr>
            <a:r>
              <a:rPr lang="fr-BE" sz="1200" dirty="0"/>
              <a:t>NOTE: Compte tenu des connaissances de départ, l’étudiant a la possibilité d’inscrire à son programme un cours n’appartenant pas à cette liste : </a:t>
            </a:r>
            <a:r>
              <a:rPr lang="fr-BE" sz="1200" b="1" dirty="0"/>
              <a:t>requête motivée à introduire</a:t>
            </a:r>
            <a:endParaRPr lang="fr-BE" sz="1200" dirty="0">
              <a:solidFill>
                <a:srgbClr val="333333"/>
              </a:solidFill>
            </a:endParaRPr>
          </a:p>
        </p:txBody>
      </p:sp>
      <p:sp>
        <p:nvSpPr>
          <p:cNvPr id="176" name="Cours de base                    11 ECTS"/>
          <p:cNvSpPr txBox="1"/>
          <p:nvPr/>
        </p:nvSpPr>
        <p:spPr>
          <a:xfrm>
            <a:off x="357188" y="2027793"/>
            <a:ext cx="86804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rPr sz="1400" b="1" dirty="0">
                <a:solidFill>
                  <a:srgbClr val="990033"/>
                </a:solidFill>
              </a:rPr>
              <a:t> </a:t>
            </a:r>
            <a:r>
              <a:rPr sz="2000" b="1" dirty="0">
                <a:solidFill>
                  <a:srgbClr val="92D050"/>
                </a:solidFill>
              </a:rPr>
              <a:t>Cours de base</a:t>
            </a:r>
            <a:r>
              <a:rPr lang="fr-FR" sz="2000" b="1" dirty="0">
                <a:solidFill>
                  <a:srgbClr val="92D050"/>
                </a:solidFill>
              </a:rPr>
              <a:t> – 10ECTS</a:t>
            </a:r>
            <a:endParaRPr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011993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457200" marR="0" indent="-45720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11993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457200" marR="0" indent="-45720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11993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723</Words>
  <Application>Microsoft Office PowerPoint</Application>
  <PresentationFormat>Affichage à l'écran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Avenir Roman</vt:lpstr>
      <vt:lpstr>Calibri</vt:lpstr>
      <vt:lpstr>Montserrat Light</vt:lpstr>
      <vt:lpstr>Tahoma</vt:lpstr>
      <vt:lpstr>Verdana</vt:lpstr>
      <vt:lpstr>Default</vt:lpstr>
      <vt:lpstr>Présentation PowerPoint</vt:lpstr>
      <vt:lpstr>Les Mineures en Économie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Géraldine Carette</dc:creator>
  <cp:lastModifiedBy>Laetitia Dablemont</cp:lastModifiedBy>
  <cp:revision>14</cp:revision>
  <dcterms:modified xsi:type="dcterms:W3CDTF">2025-03-04T15:57:21Z</dcterms:modified>
</cp:coreProperties>
</file>