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3"/>
  </p:notesMasterIdLst>
  <p:sldIdLst>
    <p:sldId id="275" r:id="rId5"/>
    <p:sldId id="799" r:id="rId6"/>
    <p:sldId id="299" r:id="rId7"/>
    <p:sldId id="301" r:id="rId8"/>
    <p:sldId id="300" r:id="rId9"/>
    <p:sldId id="298" r:id="rId10"/>
    <p:sldId id="763" r:id="rId11"/>
    <p:sldId id="368" r:id="rId12"/>
    <p:sldId id="361" r:id="rId13"/>
    <p:sldId id="422" r:id="rId14"/>
    <p:sldId id="764" r:id="rId15"/>
    <p:sldId id="777" r:id="rId16"/>
    <p:sldId id="283" r:id="rId17"/>
    <p:sldId id="364" r:id="rId18"/>
    <p:sldId id="257" r:id="rId19"/>
    <p:sldId id="258" r:id="rId20"/>
    <p:sldId id="264" r:id="rId21"/>
    <p:sldId id="259" r:id="rId22"/>
    <p:sldId id="261" r:id="rId23"/>
    <p:sldId id="260" r:id="rId24"/>
    <p:sldId id="263" r:id="rId25"/>
    <p:sldId id="778" r:id="rId26"/>
    <p:sldId id="270" r:id="rId27"/>
    <p:sldId id="779" r:id="rId28"/>
    <p:sldId id="265" r:id="rId29"/>
    <p:sldId id="271" r:id="rId30"/>
    <p:sldId id="780" r:id="rId31"/>
    <p:sldId id="262" r:id="rId32"/>
    <p:sldId id="267" r:id="rId33"/>
    <p:sldId id="268" r:id="rId34"/>
    <p:sldId id="269" r:id="rId35"/>
    <p:sldId id="781" r:id="rId36"/>
    <p:sldId id="266" r:id="rId37"/>
    <p:sldId id="782" r:id="rId38"/>
    <p:sldId id="792" r:id="rId39"/>
    <p:sldId id="302" r:id="rId40"/>
    <p:sldId id="793" r:id="rId41"/>
    <p:sldId id="794" r:id="rId42"/>
    <p:sldId id="795" r:id="rId43"/>
    <p:sldId id="796" r:id="rId44"/>
    <p:sldId id="797" r:id="rId45"/>
    <p:sldId id="321" r:id="rId46"/>
    <p:sldId id="256" r:id="rId47"/>
    <p:sldId id="303" r:id="rId48"/>
    <p:sldId id="385" r:id="rId49"/>
    <p:sldId id="330" r:id="rId50"/>
    <p:sldId id="505" r:id="rId51"/>
    <p:sldId id="507" r:id="rId52"/>
    <p:sldId id="506" r:id="rId53"/>
    <p:sldId id="318" r:id="rId54"/>
    <p:sldId id="783" r:id="rId55"/>
    <p:sldId id="784" r:id="rId56"/>
    <p:sldId id="785" r:id="rId57"/>
    <p:sldId id="786" r:id="rId58"/>
    <p:sldId id="787" r:id="rId59"/>
    <p:sldId id="788" r:id="rId60"/>
    <p:sldId id="789" r:id="rId61"/>
    <p:sldId id="790" r:id="rId62"/>
    <p:sldId id="520" r:id="rId63"/>
    <p:sldId id="323" r:id="rId64"/>
    <p:sldId id="326" r:id="rId65"/>
    <p:sldId id="791" r:id="rId66"/>
    <p:sldId id="319" r:id="rId67"/>
    <p:sldId id="322" r:id="rId68"/>
    <p:sldId id="538" r:id="rId69"/>
    <p:sldId id="320" r:id="rId70"/>
    <p:sldId id="297" r:id="rId71"/>
    <p:sldId id="798" r:id="rId7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1A6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318507-45B6-024A-ABEB-80AF13869254}" v="1" dt="2023-11-15T09:53:57.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57"/>
    <p:restoredTop sz="96327"/>
  </p:normalViewPr>
  <p:slideViewPr>
    <p:cSldViewPr snapToGrid="0">
      <p:cViewPr varScale="1">
        <p:scale>
          <a:sx n="85" d="100"/>
          <a:sy n="85" d="100"/>
        </p:scale>
        <p:origin x="61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CE4F26-4323-464B-A645-75E993852B46}" type="doc">
      <dgm:prSet loTypeId="urn:microsoft.com/office/officeart/2005/8/layout/hierarchy1" loCatId="hierarchy" qsTypeId="urn:microsoft.com/office/officeart/2005/8/quickstyle/simple1" qsCatId="simple" csTypeId="urn:microsoft.com/office/officeart/2005/8/colors/accent3_5" csCatId="accent3" phldr="1"/>
      <dgm:spPr/>
      <dgm:t>
        <a:bodyPr/>
        <a:lstStyle/>
        <a:p>
          <a:endParaRPr lang="en-US"/>
        </a:p>
      </dgm:t>
    </dgm:pt>
    <dgm:pt modelId="{5559380E-7EE1-40EB-866F-E7E1B4BA04DB}">
      <dgm:prSet/>
      <dgm:spPr/>
      <dgm:t>
        <a:bodyPr/>
        <a:lstStyle/>
        <a:p>
          <a:r>
            <a:rPr lang="fr-BE" dirty="0"/>
            <a:t>Pas de santé publique sans politique de santé</a:t>
          </a:r>
          <a:endParaRPr lang="en-US" dirty="0"/>
        </a:p>
      </dgm:t>
    </dgm:pt>
    <dgm:pt modelId="{A71DDDF2-5A2C-4ABD-913A-4DA1473A0B30}" type="parTrans" cxnId="{8B5914EA-93A5-4654-9071-49E95ED92F5F}">
      <dgm:prSet/>
      <dgm:spPr/>
      <dgm:t>
        <a:bodyPr/>
        <a:lstStyle/>
        <a:p>
          <a:endParaRPr lang="en-US"/>
        </a:p>
      </dgm:t>
    </dgm:pt>
    <dgm:pt modelId="{9C5F8E8A-6327-4A6E-B680-2066E1F1E9D9}" type="sibTrans" cxnId="{8B5914EA-93A5-4654-9071-49E95ED92F5F}">
      <dgm:prSet/>
      <dgm:spPr/>
      <dgm:t>
        <a:bodyPr/>
        <a:lstStyle/>
        <a:p>
          <a:endParaRPr lang="en-US"/>
        </a:p>
      </dgm:t>
    </dgm:pt>
    <dgm:pt modelId="{4049A73B-E842-42CC-96A5-A30B0C8421AC}">
      <dgm:prSet/>
      <dgm:spPr/>
      <dgm:t>
        <a:bodyPr/>
        <a:lstStyle/>
        <a:p>
          <a:r>
            <a:rPr lang="fr-BE" dirty="0"/>
            <a:t>La politique affecte votre vie privée …et professionnelle</a:t>
          </a:r>
          <a:endParaRPr lang="en-US" dirty="0"/>
        </a:p>
      </dgm:t>
    </dgm:pt>
    <dgm:pt modelId="{15219202-E180-4EAA-BF32-2F394593ADB0}" type="parTrans" cxnId="{14F1E3C7-951B-4B31-BE6C-6753F0DF6F0A}">
      <dgm:prSet/>
      <dgm:spPr/>
      <dgm:t>
        <a:bodyPr/>
        <a:lstStyle/>
        <a:p>
          <a:endParaRPr lang="en-US"/>
        </a:p>
      </dgm:t>
    </dgm:pt>
    <dgm:pt modelId="{0CF53740-B79D-4C68-AA01-10FBD8D9456A}" type="sibTrans" cxnId="{14F1E3C7-951B-4B31-BE6C-6753F0DF6F0A}">
      <dgm:prSet/>
      <dgm:spPr/>
      <dgm:t>
        <a:bodyPr/>
        <a:lstStyle/>
        <a:p>
          <a:endParaRPr lang="en-US"/>
        </a:p>
      </dgm:t>
    </dgm:pt>
    <dgm:pt modelId="{CD223D45-F6DD-4269-8BB0-B88337A8E935}">
      <dgm:prSet/>
      <dgm:spPr/>
      <dgm:t>
        <a:bodyPr/>
        <a:lstStyle/>
        <a:p>
          <a:r>
            <a:rPr lang="fr-BE" dirty="0"/>
            <a:t>La décision politique s’applique au pays et aux organisations</a:t>
          </a:r>
          <a:endParaRPr lang="en-US" dirty="0"/>
        </a:p>
      </dgm:t>
    </dgm:pt>
    <dgm:pt modelId="{953C3238-EEE0-4444-8543-350591729BF0}" type="parTrans" cxnId="{8A599294-3736-48FC-A552-4EE9F67A1A7B}">
      <dgm:prSet/>
      <dgm:spPr/>
      <dgm:t>
        <a:bodyPr/>
        <a:lstStyle/>
        <a:p>
          <a:endParaRPr lang="en-US"/>
        </a:p>
      </dgm:t>
    </dgm:pt>
    <dgm:pt modelId="{9728751B-6FA1-4790-A89B-A89E0FDC5F5C}" type="sibTrans" cxnId="{8A599294-3736-48FC-A552-4EE9F67A1A7B}">
      <dgm:prSet/>
      <dgm:spPr/>
      <dgm:t>
        <a:bodyPr/>
        <a:lstStyle/>
        <a:p>
          <a:endParaRPr lang="en-US"/>
        </a:p>
      </dgm:t>
    </dgm:pt>
    <dgm:pt modelId="{1D764B15-D159-4C13-9201-721DB17EC463}">
      <dgm:prSet/>
      <dgm:spPr/>
      <dgm:t>
        <a:bodyPr/>
        <a:lstStyle/>
        <a:p>
          <a:r>
            <a:rPr lang="fr-BE" dirty="0"/>
            <a:t>S’appuyer sur le pouvoir pour changer le monde</a:t>
          </a:r>
          <a:endParaRPr lang="en-US" dirty="0"/>
        </a:p>
      </dgm:t>
    </dgm:pt>
    <dgm:pt modelId="{7CA2AF44-884E-4E36-9C83-E4D1497518A7}" type="parTrans" cxnId="{38BC9BCF-253F-4146-84ED-15F01BB600E0}">
      <dgm:prSet/>
      <dgm:spPr/>
      <dgm:t>
        <a:bodyPr/>
        <a:lstStyle/>
        <a:p>
          <a:endParaRPr lang="en-US"/>
        </a:p>
      </dgm:t>
    </dgm:pt>
    <dgm:pt modelId="{BCE177DF-7359-4FAD-9A4C-D487836DDFDC}" type="sibTrans" cxnId="{38BC9BCF-253F-4146-84ED-15F01BB600E0}">
      <dgm:prSet/>
      <dgm:spPr/>
      <dgm:t>
        <a:bodyPr/>
        <a:lstStyle/>
        <a:p>
          <a:endParaRPr lang="en-US"/>
        </a:p>
      </dgm:t>
    </dgm:pt>
    <dgm:pt modelId="{F8EB6919-3EF0-4FD2-A9E7-968476EC5D97}" type="pres">
      <dgm:prSet presAssocID="{25CE4F26-4323-464B-A645-75E993852B46}" presName="hierChild1" presStyleCnt="0">
        <dgm:presLayoutVars>
          <dgm:chPref val="1"/>
          <dgm:dir/>
          <dgm:animOne val="branch"/>
          <dgm:animLvl val="lvl"/>
          <dgm:resizeHandles/>
        </dgm:presLayoutVars>
      </dgm:prSet>
      <dgm:spPr/>
    </dgm:pt>
    <dgm:pt modelId="{85A8625B-923D-4CB1-B2AA-5353671D05E0}" type="pres">
      <dgm:prSet presAssocID="{5559380E-7EE1-40EB-866F-E7E1B4BA04DB}" presName="hierRoot1" presStyleCnt="0"/>
      <dgm:spPr/>
    </dgm:pt>
    <dgm:pt modelId="{AC7898E7-3ACB-4ABB-9182-B195EA46ADF2}" type="pres">
      <dgm:prSet presAssocID="{5559380E-7EE1-40EB-866F-E7E1B4BA04DB}" presName="composite" presStyleCnt="0"/>
      <dgm:spPr/>
    </dgm:pt>
    <dgm:pt modelId="{CC672586-D3A8-461E-854B-EA60355D7EE5}" type="pres">
      <dgm:prSet presAssocID="{5559380E-7EE1-40EB-866F-E7E1B4BA04DB}" presName="background" presStyleLbl="node0" presStyleIdx="0" presStyleCnt="4"/>
      <dgm:spPr/>
    </dgm:pt>
    <dgm:pt modelId="{AD217C61-0BD6-41A3-B9AD-5FD864F196D1}" type="pres">
      <dgm:prSet presAssocID="{5559380E-7EE1-40EB-866F-E7E1B4BA04DB}" presName="text" presStyleLbl="fgAcc0" presStyleIdx="0" presStyleCnt="4">
        <dgm:presLayoutVars>
          <dgm:chPref val="3"/>
        </dgm:presLayoutVars>
      </dgm:prSet>
      <dgm:spPr/>
    </dgm:pt>
    <dgm:pt modelId="{059D5A2E-184A-49F8-9E0A-A79A6AF0BC29}" type="pres">
      <dgm:prSet presAssocID="{5559380E-7EE1-40EB-866F-E7E1B4BA04DB}" presName="hierChild2" presStyleCnt="0"/>
      <dgm:spPr/>
    </dgm:pt>
    <dgm:pt modelId="{57226402-4599-4113-95AC-E9527F11B65B}" type="pres">
      <dgm:prSet presAssocID="{4049A73B-E842-42CC-96A5-A30B0C8421AC}" presName="hierRoot1" presStyleCnt="0"/>
      <dgm:spPr/>
    </dgm:pt>
    <dgm:pt modelId="{B83F4430-104C-45FB-BD00-BB65E139A89E}" type="pres">
      <dgm:prSet presAssocID="{4049A73B-E842-42CC-96A5-A30B0C8421AC}" presName="composite" presStyleCnt="0"/>
      <dgm:spPr/>
    </dgm:pt>
    <dgm:pt modelId="{3A20C928-BDB6-428E-8C78-73CC35106430}" type="pres">
      <dgm:prSet presAssocID="{4049A73B-E842-42CC-96A5-A30B0C8421AC}" presName="background" presStyleLbl="node0" presStyleIdx="1" presStyleCnt="4"/>
      <dgm:spPr/>
    </dgm:pt>
    <dgm:pt modelId="{374514CE-A4A2-4F4D-97D6-FA0FBDA703F1}" type="pres">
      <dgm:prSet presAssocID="{4049A73B-E842-42CC-96A5-A30B0C8421AC}" presName="text" presStyleLbl="fgAcc0" presStyleIdx="1" presStyleCnt="4">
        <dgm:presLayoutVars>
          <dgm:chPref val="3"/>
        </dgm:presLayoutVars>
      </dgm:prSet>
      <dgm:spPr/>
    </dgm:pt>
    <dgm:pt modelId="{46092825-5D76-4AB8-8D84-A78A4012D1D9}" type="pres">
      <dgm:prSet presAssocID="{4049A73B-E842-42CC-96A5-A30B0C8421AC}" presName="hierChild2" presStyleCnt="0"/>
      <dgm:spPr/>
    </dgm:pt>
    <dgm:pt modelId="{FF400FFA-92E3-45A6-909D-85B277333BBE}" type="pres">
      <dgm:prSet presAssocID="{CD223D45-F6DD-4269-8BB0-B88337A8E935}" presName="hierRoot1" presStyleCnt="0"/>
      <dgm:spPr/>
    </dgm:pt>
    <dgm:pt modelId="{E5250701-B2C8-48F2-8746-8E010E911E44}" type="pres">
      <dgm:prSet presAssocID="{CD223D45-F6DD-4269-8BB0-B88337A8E935}" presName="composite" presStyleCnt="0"/>
      <dgm:spPr/>
    </dgm:pt>
    <dgm:pt modelId="{873E9532-BD8D-45FB-8D39-A69C173517D4}" type="pres">
      <dgm:prSet presAssocID="{CD223D45-F6DD-4269-8BB0-B88337A8E935}" presName="background" presStyleLbl="node0" presStyleIdx="2" presStyleCnt="4"/>
      <dgm:spPr/>
    </dgm:pt>
    <dgm:pt modelId="{40214E84-2B45-4104-B6D0-4D1F1A5BF1A4}" type="pres">
      <dgm:prSet presAssocID="{CD223D45-F6DD-4269-8BB0-B88337A8E935}" presName="text" presStyleLbl="fgAcc0" presStyleIdx="2" presStyleCnt="4">
        <dgm:presLayoutVars>
          <dgm:chPref val="3"/>
        </dgm:presLayoutVars>
      </dgm:prSet>
      <dgm:spPr/>
    </dgm:pt>
    <dgm:pt modelId="{09CAF76F-A99A-4C7B-B543-7E587D0DD9DB}" type="pres">
      <dgm:prSet presAssocID="{CD223D45-F6DD-4269-8BB0-B88337A8E935}" presName="hierChild2" presStyleCnt="0"/>
      <dgm:spPr/>
    </dgm:pt>
    <dgm:pt modelId="{227B495F-C2D8-4A25-848B-C084CC24BFB0}" type="pres">
      <dgm:prSet presAssocID="{1D764B15-D159-4C13-9201-721DB17EC463}" presName="hierRoot1" presStyleCnt="0"/>
      <dgm:spPr/>
    </dgm:pt>
    <dgm:pt modelId="{39980163-9C74-4A8B-8F62-2D6D9611FF02}" type="pres">
      <dgm:prSet presAssocID="{1D764B15-D159-4C13-9201-721DB17EC463}" presName="composite" presStyleCnt="0"/>
      <dgm:spPr/>
    </dgm:pt>
    <dgm:pt modelId="{3DB34E76-FE0E-42CF-932D-3243FA89B7B6}" type="pres">
      <dgm:prSet presAssocID="{1D764B15-D159-4C13-9201-721DB17EC463}" presName="background" presStyleLbl="node0" presStyleIdx="3" presStyleCnt="4"/>
      <dgm:spPr/>
    </dgm:pt>
    <dgm:pt modelId="{975B623D-F60D-4B01-AAAA-99CCD827E1DC}" type="pres">
      <dgm:prSet presAssocID="{1D764B15-D159-4C13-9201-721DB17EC463}" presName="text" presStyleLbl="fgAcc0" presStyleIdx="3" presStyleCnt="4">
        <dgm:presLayoutVars>
          <dgm:chPref val="3"/>
        </dgm:presLayoutVars>
      </dgm:prSet>
      <dgm:spPr/>
    </dgm:pt>
    <dgm:pt modelId="{F4DD74FC-9F82-4B06-BA99-2F728D09CB4B}" type="pres">
      <dgm:prSet presAssocID="{1D764B15-D159-4C13-9201-721DB17EC463}" presName="hierChild2" presStyleCnt="0"/>
      <dgm:spPr/>
    </dgm:pt>
  </dgm:ptLst>
  <dgm:cxnLst>
    <dgm:cxn modelId="{A207C211-8C30-4E98-B277-D61F4C49705D}" type="presOf" srcId="{CD223D45-F6DD-4269-8BB0-B88337A8E935}" destId="{40214E84-2B45-4104-B6D0-4D1F1A5BF1A4}" srcOrd="0" destOrd="0" presId="urn:microsoft.com/office/officeart/2005/8/layout/hierarchy1"/>
    <dgm:cxn modelId="{05E8A21E-907B-48DD-970A-204DAC9D4C88}" type="presOf" srcId="{25CE4F26-4323-464B-A645-75E993852B46}" destId="{F8EB6919-3EF0-4FD2-A9E7-968476EC5D97}" srcOrd="0" destOrd="0" presId="urn:microsoft.com/office/officeart/2005/8/layout/hierarchy1"/>
    <dgm:cxn modelId="{E4887E68-EB2E-4157-880E-E2BCBB8FB0F5}" type="presOf" srcId="{1D764B15-D159-4C13-9201-721DB17EC463}" destId="{975B623D-F60D-4B01-AAAA-99CCD827E1DC}" srcOrd="0" destOrd="0" presId="urn:microsoft.com/office/officeart/2005/8/layout/hierarchy1"/>
    <dgm:cxn modelId="{E611BD51-E0FC-4998-BEF1-0918AD8D69A3}" type="presOf" srcId="{5559380E-7EE1-40EB-866F-E7E1B4BA04DB}" destId="{AD217C61-0BD6-41A3-B9AD-5FD864F196D1}" srcOrd="0" destOrd="0" presId="urn:microsoft.com/office/officeart/2005/8/layout/hierarchy1"/>
    <dgm:cxn modelId="{8A599294-3736-48FC-A552-4EE9F67A1A7B}" srcId="{25CE4F26-4323-464B-A645-75E993852B46}" destId="{CD223D45-F6DD-4269-8BB0-B88337A8E935}" srcOrd="2" destOrd="0" parTransId="{953C3238-EEE0-4444-8543-350591729BF0}" sibTransId="{9728751B-6FA1-4790-A89B-A89E0FDC5F5C}"/>
    <dgm:cxn modelId="{14F1E3C7-951B-4B31-BE6C-6753F0DF6F0A}" srcId="{25CE4F26-4323-464B-A645-75E993852B46}" destId="{4049A73B-E842-42CC-96A5-A30B0C8421AC}" srcOrd="1" destOrd="0" parTransId="{15219202-E180-4EAA-BF32-2F394593ADB0}" sibTransId="{0CF53740-B79D-4C68-AA01-10FBD8D9456A}"/>
    <dgm:cxn modelId="{38BC9BCF-253F-4146-84ED-15F01BB600E0}" srcId="{25CE4F26-4323-464B-A645-75E993852B46}" destId="{1D764B15-D159-4C13-9201-721DB17EC463}" srcOrd="3" destOrd="0" parTransId="{7CA2AF44-884E-4E36-9C83-E4D1497518A7}" sibTransId="{BCE177DF-7359-4FAD-9A4C-D487836DDFDC}"/>
    <dgm:cxn modelId="{8B5914EA-93A5-4654-9071-49E95ED92F5F}" srcId="{25CE4F26-4323-464B-A645-75E993852B46}" destId="{5559380E-7EE1-40EB-866F-E7E1B4BA04DB}" srcOrd="0" destOrd="0" parTransId="{A71DDDF2-5A2C-4ABD-913A-4DA1473A0B30}" sibTransId="{9C5F8E8A-6327-4A6E-B680-2066E1F1E9D9}"/>
    <dgm:cxn modelId="{2D9B88ED-0FA1-4854-85AD-B423F3F1DE66}" type="presOf" srcId="{4049A73B-E842-42CC-96A5-A30B0C8421AC}" destId="{374514CE-A4A2-4F4D-97D6-FA0FBDA703F1}" srcOrd="0" destOrd="0" presId="urn:microsoft.com/office/officeart/2005/8/layout/hierarchy1"/>
    <dgm:cxn modelId="{77952D05-51A6-410E-941D-63A163A26AF4}" type="presParOf" srcId="{F8EB6919-3EF0-4FD2-A9E7-968476EC5D97}" destId="{85A8625B-923D-4CB1-B2AA-5353671D05E0}" srcOrd="0" destOrd="0" presId="urn:microsoft.com/office/officeart/2005/8/layout/hierarchy1"/>
    <dgm:cxn modelId="{F94F658D-BD91-4479-B613-5A4796731D0E}" type="presParOf" srcId="{85A8625B-923D-4CB1-B2AA-5353671D05E0}" destId="{AC7898E7-3ACB-4ABB-9182-B195EA46ADF2}" srcOrd="0" destOrd="0" presId="urn:microsoft.com/office/officeart/2005/8/layout/hierarchy1"/>
    <dgm:cxn modelId="{607B301F-4E3D-43B9-9638-9C8A1E2B5650}" type="presParOf" srcId="{AC7898E7-3ACB-4ABB-9182-B195EA46ADF2}" destId="{CC672586-D3A8-461E-854B-EA60355D7EE5}" srcOrd="0" destOrd="0" presId="urn:microsoft.com/office/officeart/2005/8/layout/hierarchy1"/>
    <dgm:cxn modelId="{DF0BB5BE-3929-44FC-AC37-9AA4247D6D87}" type="presParOf" srcId="{AC7898E7-3ACB-4ABB-9182-B195EA46ADF2}" destId="{AD217C61-0BD6-41A3-B9AD-5FD864F196D1}" srcOrd="1" destOrd="0" presId="urn:microsoft.com/office/officeart/2005/8/layout/hierarchy1"/>
    <dgm:cxn modelId="{4BA6B19A-1BD3-40B6-8304-9A4856DD3F1C}" type="presParOf" srcId="{85A8625B-923D-4CB1-B2AA-5353671D05E0}" destId="{059D5A2E-184A-49F8-9E0A-A79A6AF0BC29}" srcOrd="1" destOrd="0" presId="urn:microsoft.com/office/officeart/2005/8/layout/hierarchy1"/>
    <dgm:cxn modelId="{658EBB3E-48E2-4A2D-81E9-DD8BD51A98F9}" type="presParOf" srcId="{F8EB6919-3EF0-4FD2-A9E7-968476EC5D97}" destId="{57226402-4599-4113-95AC-E9527F11B65B}" srcOrd="1" destOrd="0" presId="urn:microsoft.com/office/officeart/2005/8/layout/hierarchy1"/>
    <dgm:cxn modelId="{14C0DC9D-1A07-4D2F-8A5A-2417B9A1BB72}" type="presParOf" srcId="{57226402-4599-4113-95AC-E9527F11B65B}" destId="{B83F4430-104C-45FB-BD00-BB65E139A89E}" srcOrd="0" destOrd="0" presId="urn:microsoft.com/office/officeart/2005/8/layout/hierarchy1"/>
    <dgm:cxn modelId="{C88C8C99-6D69-4157-BE59-4A2A821FF6A8}" type="presParOf" srcId="{B83F4430-104C-45FB-BD00-BB65E139A89E}" destId="{3A20C928-BDB6-428E-8C78-73CC35106430}" srcOrd="0" destOrd="0" presId="urn:microsoft.com/office/officeart/2005/8/layout/hierarchy1"/>
    <dgm:cxn modelId="{B84B0FF6-CE68-47A4-85F4-31D575175573}" type="presParOf" srcId="{B83F4430-104C-45FB-BD00-BB65E139A89E}" destId="{374514CE-A4A2-4F4D-97D6-FA0FBDA703F1}" srcOrd="1" destOrd="0" presId="urn:microsoft.com/office/officeart/2005/8/layout/hierarchy1"/>
    <dgm:cxn modelId="{4729E37B-12AD-4653-9007-B38BCC359EE9}" type="presParOf" srcId="{57226402-4599-4113-95AC-E9527F11B65B}" destId="{46092825-5D76-4AB8-8D84-A78A4012D1D9}" srcOrd="1" destOrd="0" presId="urn:microsoft.com/office/officeart/2005/8/layout/hierarchy1"/>
    <dgm:cxn modelId="{E3144E1B-4CCA-4439-8BA4-C48103E8015E}" type="presParOf" srcId="{F8EB6919-3EF0-4FD2-A9E7-968476EC5D97}" destId="{FF400FFA-92E3-45A6-909D-85B277333BBE}" srcOrd="2" destOrd="0" presId="urn:microsoft.com/office/officeart/2005/8/layout/hierarchy1"/>
    <dgm:cxn modelId="{DD0654AF-4EED-4FB7-AEF8-3971D4F012D4}" type="presParOf" srcId="{FF400FFA-92E3-45A6-909D-85B277333BBE}" destId="{E5250701-B2C8-48F2-8746-8E010E911E44}" srcOrd="0" destOrd="0" presId="urn:microsoft.com/office/officeart/2005/8/layout/hierarchy1"/>
    <dgm:cxn modelId="{C3CF62A8-B60F-46F3-AEDA-D3CDF6411A4D}" type="presParOf" srcId="{E5250701-B2C8-48F2-8746-8E010E911E44}" destId="{873E9532-BD8D-45FB-8D39-A69C173517D4}" srcOrd="0" destOrd="0" presId="urn:microsoft.com/office/officeart/2005/8/layout/hierarchy1"/>
    <dgm:cxn modelId="{9025E791-F8D8-4DAA-BE99-4724267926B8}" type="presParOf" srcId="{E5250701-B2C8-48F2-8746-8E010E911E44}" destId="{40214E84-2B45-4104-B6D0-4D1F1A5BF1A4}" srcOrd="1" destOrd="0" presId="urn:microsoft.com/office/officeart/2005/8/layout/hierarchy1"/>
    <dgm:cxn modelId="{761A6BB3-0676-44F7-AE5A-FB0EA10C7A09}" type="presParOf" srcId="{FF400FFA-92E3-45A6-909D-85B277333BBE}" destId="{09CAF76F-A99A-4C7B-B543-7E587D0DD9DB}" srcOrd="1" destOrd="0" presId="urn:microsoft.com/office/officeart/2005/8/layout/hierarchy1"/>
    <dgm:cxn modelId="{58964B6F-9C47-4693-9062-FB10F107EE93}" type="presParOf" srcId="{F8EB6919-3EF0-4FD2-A9E7-968476EC5D97}" destId="{227B495F-C2D8-4A25-848B-C084CC24BFB0}" srcOrd="3" destOrd="0" presId="urn:microsoft.com/office/officeart/2005/8/layout/hierarchy1"/>
    <dgm:cxn modelId="{344DDBB6-4401-46F4-84E6-A45E814ABE79}" type="presParOf" srcId="{227B495F-C2D8-4A25-848B-C084CC24BFB0}" destId="{39980163-9C74-4A8B-8F62-2D6D9611FF02}" srcOrd="0" destOrd="0" presId="urn:microsoft.com/office/officeart/2005/8/layout/hierarchy1"/>
    <dgm:cxn modelId="{47736B7A-15D0-494B-960D-FD9C831343B0}" type="presParOf" srcId="{39980163-9C74-4A8B-8F62-2D6D9611FF02}" destId="{3DB34E76-FE0E-42CF-932D-3243FA89B7B6}" srcOrd="0" destOrd="0" presId="urn:microsoft.com/office/officeart/2005/8/layout/hierarchy1"/>
    <dgm:cxn modelId="{CBAF15A6-477B-47A6-AC21-86E56491778C}" type="presParOf" srcId="{39980163-9C74-4A8B-8F62-2D6D9611FF02}" destId="{975B623D-F60D-4B01-AAAA-99CCD827E1DC}" srcOrd="1" destOrd="0" presId="urn:microsoft.com/office/officeart/2005/8/layout/hierarchy1"/>
    <dgm:cxn modelId="{7204909A-A0E8-414F-B3A8-AC79A2390B3E}" type="presParOf" srcId="{227B495F-C2D8-4A25-848B-C084CC24BFB0}" destId="{F4DD74FC-9F82-4B06-BA99-2F728D09CB4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3CAC0F-A072-45A5-B24A-4CC473B186E2}"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25C3F0DB-D0E5-467A-BF24-0300BD339D8A}">
      <dgm:prSet/>
      <dgm:spPr/>
      <dgm:t>
        <a:bodyPr/>
        <a:lstStyle/>
        <a:p>
          <a:r>
            <a:rPr lang="fr-FR"/>
            <a:t>Comprendre comment un problème de santé devient un problème politique</a:t>
          </a:r>
          <a:endParaRPr lang="en-US"/>
        </a:p>
      </dgm:t>
    </dgm:pt>
    <dgm:pt modelId="{52427784-F2B6-4136-A12F-BCC02F66DB62}" type="parTrans" cxnId="{C5C9F0C9-3E25-4C82-98EE-9DF7622F8218}">
      <dgm:prSet/>
      <dgm:spPr/>
      <dgm:t>
        <a:bodyPr/>
        <a:lstStyle/>
        <a:p>
          <a:endParaRPr lang="en-US"/>
        </a:p>
      </dgm:t>
    </dgm:pt>
    <dgm:pt modelId="{E4305053-4951-415C-83EC-395D76246742}" type="sibTrans" cxnId="{C5C9F0C9-3E25-4C82-98EE-9DF7622F8218}">
      <dgm:prSet/>
      <dgm:spPr>
        <a:ln w="19050"/>
      </dgm:spPr>
      <dgm:t>
        <a:bodyPr/>
        <a:lstStyle/>
        <a:p>
          <a:endParaRPr lang="en-US"/>
        </a:p>
      </dgm:t>
    </dgm:pt>
    <dgm:pt modelId="{46281D6C-CE9C-4449-BE6C-092D8778C1F2}">
      <dgm:prSet/>
      <dgm:spPr/>
      <dgm:t>
        <a:bodyPr/>
        <a:lstStyle/>
        <a:p>
          <a:r>
            <a:rPr lang="fr-FR" dirty="0"/>
            <a:t>Reconnaître les enjeux politiques lors de la formulation/résolution d’un problème</a:t>
          </a:r>
          <a:endParaRPr lang="en-US" dirty="0"/>
        </a:p>
      </dgm:t>
    </dgm:pt>
    <dgm:pt modelId="{EDE5F8E6-1D7F-405E-A956-4C8AF05B8887}" type="parTrans" cxnId="{A9985576-166B-4AD9-96F5-50F58D54CEA0}">
      <dgm:prSet/>
      <dgm:spPr/>
      <dgm:t>
        <a:bodyPr/>
        <a:lstStyle/>
        <a:p>
          <a:endParaRPr lang="en-US"/>
        </a:p>
      </dgm:t>
    </dgm:pt>
    <dgm:pt modelId="{83014F81-3996-44F3-B656-C67DABE16D11}" type="sibTrans" cxnId="{A9985576-166B-4AD9-96F5-50F58D54CEA0}">
      <dgm:prSet/>
      <dgm:spPr>
        <a:ln w="19050"/>
      </dgm:spPr>
      <dgm:t>
        <a:bodyPr/>
        <a:lstStyle/>
        <a:p>
          <a:endParaRPr lang="en-US"/>
        </a:p>
      </dgm:t>
    </dgm:pt>
    <dgm:pt modelId="{39666CAC-5D0C-4ADD-B5A4-48DAFF294518}">
      <dgm:prSet/>
      <dgm:spPr/>
      <dgm:t>
        <a:bodyPr/>
        <a:lstStyle/>
        <a:p>
          <a:r>
            <a:rPr lang="fr-FR" dirty="0"/>
            <a:t>Identifier les acteurs d’un problème de santé</a:t>
          </a:r>
          <a:endParaRPr lang="en-US" dirty="0"/>
        </a:p>
      </dgm:t>
    </dgm:pt>
    <dgm:pt modelId="{DE174292-540C-49D2-B6CF-46A1B1AB1811}" type="parTrans" cxnId="{561D4D67-9286-45FE-9B42-2CB4C910E544}">
      <dgm:prSet/>
      <dgm:spPr/>
      <dgm:t>
        <a:bodyPr/>
        <a:lstStyle/>
        <a:p>
          <a:endParaRPr lang="en-US"/>
        </a:p>
      </dgm:t>
    </dgm:pt>
    <dgm:pt modelId="{1131F763-0DD4-4487-A993-30A6BA04219D}" type="sibTrans" cxnId="{561D4D67-9286-45FE-9B42-2CB4C910E544}">
      <dgm:prSet/>
      <dgm:spPr>
        <a:ln w="19050"/>
      </dgm:spPr>
      <dgm:t>
        <a:bodyPr/>
        <a:lstStyle/>
        <a:p>
          <a:endParaRPr lang="en-US"/>
        </a:p>
      </dgm:t>
    </dgm:pt>
    <dgm:pt modelId="{D4CBB5D3-23A8-4E49-9279-197BCAC08569}">
      <dgm:prSet/>
      <dgm:spPr/>
      <dgm:t>
        <a:bodyPr/>
        <a:lstStyle/>
        <a:p>
          <a:r>
            <a:rPr lang="fr-FR"/>
            <a:t>Faire des recommandations de solutions et mise en œuvre</a:t>
          </a:r>
          <a:endParaRPr lang="en-US"/>
        </a:p>
      </dgm:t>
    </dgm:pt>
    <dgm:pt modelId="{62B2D3B9-DC12-40D8-9E5F-B8E79C9119A5}" type="parTrans" cxnId="{CBDB4A36-E5ED-480A-AD8C-1F4C72EB2052}">
      <dgm:prSet/>
      <dgm:spPr/>
      <dgm:t>
        <a:bodyPr/>
        <a:lstStyle/>
        <a:p>
          <a:endParaRPr lang="en-US"/>
        </a:p>
      </dgm:t>
    </dgm:pt>
    <dgm:pt modelId="{62857F95-5FB5-46EF-B0DB-16BEA76D8CBB}" type="sibTrans" cxnId="{CBDB4A36-E5ED-480A-AD8C-1F4C72EB2052}">
      <dgm:prSet/>
      <dgm:spPr>
        <a:ln>
          <a:noFill/>
        </a:ln>
      </dgm:spPr>
      <dgm:t>
        <a:bodyPr/>
        <a:lstStyle/>
        <a:p>
          <a:endParaRPr lang="en-US" dirty="0"/>
        </a:p>
      </dgm:t>
    </dgm:pt>
    <dgm:pt modelId="{C60B57C4-AEE6-468B-934B-FB36A14382EF}" type="pres">
      <dgm:prSet presAssocID="{C23CAC0F-A072-45A5-B24A-4CC473B186E2}" presName="Name0" presStyleCnt="0">
        <dgm:presLayoutVars>
          <dgm:dir/>
          <dgm:resizeHandles val="exact"/>
        </dgm:presLayoutVars>
      </dgm:prSet>
      <dgm:spPr/>
    </dgm:pt>
    <dgm:pt modelId="{E34613BE-A54D-44E1-8DFA-B3F00513677E}" type="pres">
      <dgm:prSet presAssocID="{25C3F0DB-D0E5-467A-BF24-0300BD339D8A}" presName="node" presStyleLbl="node1" presStyleIdx="0" presStyleCnt="4">
        <dgm:presLayoutVars>
          <dgm:bulletEnabled val="1"/>
        </dgm:presLayoutVars>
      </dgm:prSet>
      <dgm:spPr/>
    </dgm:pt>
    <dgm:pt modelId="{4EF32459-E6DB-4F8A-B553-1EC341EACFA8}" type="pres">
      <dgm:prSet presAssocID="{E4305053-4951-415C-83EC-395D76246742}" presName="sibTrans" presStyleLbl="sibTrans1D1" presStyleIdx="0" presStyleCnt="3"/>
      <dgm:spPr/>
    </dgm:pt>
    <dgm:pt modelId="{70E37FE3-874A-4FCF-85C0-5C7038928EAB}" type="pres">
      <dgm:prSet presAssocID="{E4305053-4951-415C-83EC-395D76246742}" presName="connectorText" presStyleLbl="sibTrans1D1" presStyleIdx="0" presStyleCnt="3"/>
      <dgm:spPr/>
    </dgm:pt>
    <dgm:pt modelId="{5B2DFA60-FB6D-46E8-AD09-BAAB06F193EE}" type="pres">
      <dgm:prSet presAssocID="{46281D6C-CE9C-4449-BE6C-092D8778C1F2}" presName="node" presStyleLbl="node1" presStyleIdx="1" presStyleCnt="4">
        <dgm:presLayoutVars>
          <dgm:bulletEnabled val="1"/>
        </dgm:presLayoutVars>
      </dgm:prSet>
      <dgm:spPr/>
    </dgm:pt>
    <dgm:pt modelId="{2F0E9E8A-3044-4144-9F7A-7A7626965639}" type="pres">
      <dgm:prSet presAssocID="{83014F81-3996-44F3-B656-C67DABE16D11}" presName="sibTrans" presStyleLbl="sibTrans1D1" presStyleIdx="1" presStyleCnt="3"/>
      <dgm:spPr/>
    </dgm:pt>
    <dgm:pt modelId="{34611A2A-8296-4CD1-80D7-90621D9E8220}" type="pres">
      <dgm:prSet presAssocID="{83014F81-3996-44F3-B656-C67DABE16D11}" presName="connectorText" presStyleLbl="sibTrans1D1" presStyleIdx="1" presStyleCnt="3"/>
      <dgm:spPr/>
    </dgm:pt>
    <dgm:pt modelId="{5054F9C5-F272-4A9E-B8FC-E6B171C9E594}" type="pres">
      <dgm:prSet presAssocID="{39666CAC-5D0C-4ADD-B5A4-48DAFF294518}" presName="node" presStyleLbl="node1" presStyleIdx="2" presStyleCnt="4">
        <dgm:presLayoutVars>
          <dgm:bulletEnabled val="1"/>
        </dgm:presLayoutVars>
      </dgm:prSet>
      <dgm:spPr/>
    </dgm:pt>
    <dgm:pt modelId="{E61C3F77-D477-4AF7-A9B4-07E4BE78179A}" type="pres">
      <dgm:prSet presAssocID="{1131F763-0DD4-4487-A993-30A6BA04219D}" presName="sibTrans" presStyleLbl="sibTrans1D1" presStyleIdx="2" presStyleCnt="3"/>
      <dgm:spPr/>
    </dgm:pt>
    <dgm:pt modelId="{88F2A828-89D8-418A-A77C-9A94C06FA4C7}" type="pres">
      <dgm:prSet presAssocID="{1131F763-0DD4-4487-A993-30A6BA04219D}" presName="connectorText" presStyleLbl="sibTrans1D1" presStyleIdx="2" presStyleCnt="3"/>
      <dgm:spPr/>
    </dgm:pt>
    <dgm:pt modelId="{52212A09-C283-44DC-882D-AFBED38C8E25}" type="pres">
      <dgm:prSet presAssocID="{D4CBB5D3-23A8-4E49-9279-197BCAC08569}" presName="node" presStyleLbl="node1" presStyleIdx="3" presStyleCnt="4">
        <dgm:presLayoutVars>
          <dgm:bulletEnabled val="1"/>
        </dgm:presLayoutVars>
      </dgm:prSet>
      <dgm:spPr/>
    </dgm:pt>
  </dgm:ptLst>
  <dgm:cxnLst>
    <dgm:cxn modelId="{683D8108-CFA4-4622-B44E-369DAB143777}" type="presOf" srcId="{D4CBB5D3-23A8-4E49-9279-197BCAC08569}" destId="{52212A09-C283-44DC-882D-AFBED38C8E25}" srcOrd="0" destOrd="0" presId="urn:microsoft.com/office/officeart/2016/7/layout/RepeatingBendingProcessNew"/>
    <dgm:cxn modelId="{0878040C-9578-41D5-A8A0-A03ECCF97BAE}" type="presOf" srcId="{83014F81-3996-44F3-B656-C67DABE16D11}" destId="{2F0E9E8A-3044-4144-9F7A-7A7626965639}" srcOrd="0" destOrd="0" presId="urn:microsoft.com/office/officeart/2016/7/layout/RepeatingBendingProcessNew"/>
    <dgm:cxn modelId="{CBDB4A36-E5ED-480A-AD8C-1F4C72EB2052}" srcId="{C23CAC0F-A072-45A5-B24A-4CC473B186E2}" destId="{D4CBB5D3-23A8-4E49-9279-197BCAC08569}" srcOrd="3" destOrd="0" parTransId="{62B2D3B9-DC12-40D8-9E5F-B8E79C9119A5}" sibTransId="{62857F95-5FB5-46EF-B0DB-16BEA76D8CBB}"/>
    <dgm:cxn modelId="{86CCA137-7CE9-4648-85E8-D06DB9CD8DB3}" type="presOf" srcId="{E4305053-4951-415C-83EC-395D76246742}" destId="{4EF32459-E6DB-4F8A-B553-1EC341EACFA8}" srcOrd="0" destOrd="0" presId="urn:microsoft.com/office/officeart/2016/7/layout/RepeatingBendingProcessNew"/>
    <dgm:cxn modelId="{032E6740-A9AE-43E1-884A-F3224AD0C07B}" type="presOf" srcId="{C23CAC0F-A072-45A5-B24A-4CC473B186E2}" destId="{C60B57C4-AEE6-468B-934B-FB36A14382EF}" srcOrd="0" destOrd="0" presId="urn:microsoft.com/office/officeart/2016/7/layout/RepeatingBendingProcessNew"/>
    <dgm:cxn modelId="{39E88B42-7E45-4AAF-94BE-6D86E26E93EA}" type="presOf" srcId="{E4305053-4951-415C-83EC-395D76246742}" destId="{70E37FE3-874A-4FCF-85C0-5C7038928EAB}" srcOrd="1" destOrd="0" presId="urn:microsoft.com/office/officeart/2016/7/layout/RepeatingBendingProcessNew"/>
    <dgm:cxn modelId="{561D4D67-9286-45FE-9B42-2CB4C910E544}" srcId="{C23CAC0F-A072-45A5-B24A-4CC473B186E2}" destId="{39666CAC-5D0C-4ADD-B5A4-48DAFF294518}" srcOrd="2" destOrd="0" parTransId="{DE174292-540C-49D2-B6CF-46A1B1AB1811}" sibTransId="{1131F763-0DD4-4487-A993-30A6BA04219D}"/>
    <dgm:cxn modelId="{382F136E-4627-45DA-ABC3-361ECE78834F}" type="presOf" srcId="{46281D6C-CE9C-4449-BE6C-092D8778C1F2}" destId="{5B2DFA60-FB6D-46E8-AD09-BAAB06F193EE}" srcOrd="0" destOrd="0" presId="urn:microsoft.com/office/officeart/2016/7/layout/RepeatingBendingProcessNew"/>
    <dgm:cxn modelId="{A9985576-166B-4AD9-96F5-50F58D54CEA0}" srcId="{C23CAC0F-A072-45A5-B24A-4CC473B186E2}" destId="{46281D6C-CE9C-4449-BE6C-092D8778C1F2}" srcOrd="1" destOrd="0" parTransId="{EDE5F8E6-1D7F-405E-A956-4C8AF05B8887}" sibTransId="{83014F81-3996-44F3-B656-C67DABE16D11}"/>
    <dgm:cxn modelId="{49A5F98E-6537-4A6A-8057-026816AA43E6}" type="presOf" srcId="{1131F763-0DD4-4487-A993-30A6BA04219D}" destId="{88F2A828-89D8-418A-A77C-9A94C06FA4C7}" srcOrd="1" destOrd="0" presId="urn:microsoft.com/office/officeart/2016/7/layout/RepeatingBendingProcessNew"/>
    <dgm:cxn modelId="{780FAABC-AF16-4940-9431-D96EA570A85F}" type="presOf" srcId="{39666CAC-5D0C-4ADD-B5A4-48DAFF294518}" destId="{5054F9C5-F272-4A9E-B8FC-E6B171C9E594}" srcOrd="0" destOrd="0" presId="urn:microsoft.com/office/officeart/2016/7/layout/RepeatingBendingProcessNew"/>
    <dgm:cxn modelId="{028FDDC2-1DFD-449A-9F42-2542D9E3BB3C}" type="presOf" srcId="{25C3F0DB-D0E5-467A-BF24-0300BD339D8A}" destId="{E34613BE-A54D-44E1-8DFA-B3F00513677E}" srcOrd="0" destOrd="0" presId="urn:microsoft.com/office/officeart/2016/7/layout/RepeatingBendingProcessNew"/>
    <dgm:cxn modelId="{C5C9F0C9-3E25-4C82-98EE-9DF7622F8218}" srcId="{C23CAC0F-A072-45A5-B24A-4CC473B186E2}" destId="{25C3F0DB-D0E5-467A-BF24-0300BD339D8A}" srcOrd="0" destOrd="0" parTransId="{52427784-F2B6-4136-A12F-BCC02F66DB62}" sibTransId="{E4305053-4951-415C-83EC-395D76246742}"/>
    <dgm:cxn modelId="{9E0B25E1-C58D-4E24-898C-265922778223}" type="presOf" srcId="{83014F81-3996-44F3-B656-C67DABE16D11}" destId="{34611A2A-8296-4CD1-80D7-90621D9E8220}" srcOrd="1" destOrd="0" presId="urn:microsoft.com/office/officeart/2016/7/layout/RepeatingBendingProcessNew"/>
    <dgm:cxn modelId="{C5E011E8-C4E1-4165-9A3F-64774FA39E81}" type="presOf" srcId="{1131F763-0DD4-4487-A993-30A6BA04219D}" destId="{E61C3F77-D477-4AF7-A9B4-07E4BE78179A}" srcOrd="0" destOrd="0" presId="urn:microsoft.com/office/officeart/2016/7/layout/RepeatingBendingProcessNew"/>
    <dgm:cxn modelId="{641D7234-0785-46CF-AF99-E60898B3D813}" type="presParOf" srcId="{C60B57C4-AEE6-468B-934B-FB36A14382EF}" destId="{E34613BE-A54D-44E1-8DFA-B3F00513677E}" srcOrd="0" destOrd="0" presId="urn:microsoft.com/office/officeart/2016/7/layout/RepeatingBendingProcessNew"/>
    <dgm:cxn modelId="{2942B3A4-0069-47D2-B411-45DBA9AE8166}" type="presParOf" srcId="{C60B57C4-AEE6-468B-934B-FB36A14382EF}" destId="{4EF32459-E6DB-4F8A-B553-1EC341EACFA8}" srcOrd="1" destOrd="0" presId="urn:microsoft.com/office/officeart/2016/7/layout/RepeatingBendingProcessNew"/>
    <dgm:cxn modelId="{9B3115EA-8D53-4A28-A8A6-EBAAEC5461C3}" type="presParOf" srcId="{4EF32459-E6DB-4F8A-B553-1EC341EACFA8}" destId="{70E37FE3-874A-4FCF-85C0-5C7038928EAB}" srcOrd="0" destOrd="0" presId="urn:microsoft.com/office/officeart/2016/7/layout/RepeatingBendingProcessNew"/>
    <dgm:cxn modelId="{F65413B8-AC2F-4258-A94B-34DE2AAC00FD}" type="presParOf" srcId="{C60B57C4-AEE6-468B-934B-FB36A14382EF}" destId="{5B2DFA60-FB6D-46E8-AD09-BAAB06F193EE}" srcOrd="2" destOrd="0" presId="urn:microsoft.com/office/officeart/2016/7/layout/RepeatingBendingProcessNew"/>
    <dgm:cxn modelId="{14B8C850-DBD1-43E2-BE3C-D5353797EBFE}" type="presParOf" srcId="{C60B57C4-AEE6-468B-934B-FB36A14382EF}" destId="{2F0E9E8A-3044-4144-9F7A-7A7626965639}" srcOrd="3" destOrd="0" presId="urn:microsoft.com/office/officeart/2016/7/layout/RepeatingBendingProcessNew"/>
    <dgm:cxn modelId="{31F95857-1DA2-47A4-98F2-FB998A019F94}" type="presParOf" srcId="{2F0E9E8A-3044-4144-9F7A-7A7626965639}" destId="{34611A2A-8296-4CD1-80D7-90621D9E8220}" srcOrd="0" destOrd="0" presId="urn:microsoft.com/office/officeart/2016/7/layout/RepeatingBendingProcessNew"/>
    <dgm:cxn modelId="{5C6C16DB-4A18-466E-A6C8-9238F387E28F}" type="presParOf" srcId="{C60B57C4-AEE6-468B-934B-FB36A14382EF}" destId="{5054F9C5-F272-4A9E-B8FC-E6B171C9E594}" srcOrd="4" destOrd="0" presId="urn:microsoft.com/office/officeart/2016/7/layout/RepeatingBendingProcessNew"/>
    <dgm:cxn modelId="{CDBC6F04-10C1-47AE-8560-AB4E278E25ED}" type="presParOf" srcId="{C60B57C4-AEE6-468B-934B-FB36A14382EF}" destId="{E61C3F77-D477-4AF7-A9B4-07E4BE78179A}" srcOrd="5" destOrd="0" presId="urn:microsoft.com/office/officeart/2016/7/layout/RepeatingBendingProcessNew"/>
    <dgm:cxn modelId="{45CC3C01-DD36-43FF-B9FC-25C2DF809109}" type="presParOf" srcId="{E61C3F77-D477-4AF7-A9B4-07E4BE78179A}" destId="{88F2A828-89D8-418A-A77C-9A94C06FA4C7}" srcOrd="0" destOrd="0" presId="urn:microsoft.com/office/officeart/2016/7/layout/RepeatingBendingProcessNew"/>
    <dgm:cxn modelId="{BF1A1033-3683-4C0D-B6FE-A2293A817AB3}" type="presParOf" srcId="{C60B57C4-AEE6-468B-934B-FB36A14382EF}" destId="{52212A09-C283-44DC-882D-AFBED38C8E25}" srcOrd="6"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303259-B3AF-45C2-A718-20209672265D}" type="doc">
      <dgm:prSet loTypeId="urn:microsoft.com/office/officeart/2005/8/layout/hierarchy2" loCatId="hierarchy" qsTypeId="urn:microsoft.com/office/officeart/2005/8/quickstyle/simple1" qsCatId="simple" csTypeId="urn:microsoft.com/office/officeart/2005/8/colors/colorful1" csCatId="colorful"/>
      <dgm:spPr/>
      <dgm:t>
        <a:bodyPr/>
        <a:lstStyle/>
        <a:p>
          <a:endParaRPr lang="en-US"/>
        </a:p>
      </dgm:t>
    </dgm:pt>
    <dgm:pt modelId="{5EFDC2F4-D926-4B12-BE66-54F5F02BC684}">
      <dgm:prSet/>
      <dgm:spPr/>
      <dgm:t>
        <a:bodyPr/>
        <a:lstStyle/>
        <a:p>
          <a:r>
            <a:rPr lang="fr-FR"/>
            <a:t>Lien soin – coordination: métiers divers hôpital et première ligne de soin</a:t>
          </a:r>
          <a:endParaRPr lang="en-US"/>
        </a:p>
      </dgm:t>
    </dgm:pt>
    <dgm:pt modelId="{242BAD42-D722-4908-A3FC-96E7323BADB0}" type="parTrans" cxnId="{6C727F2A-7B39-402A-9148-E0E7810049A2}">
      <dgm:prSet/>
      <dgm:spPr/>
      <dgm:t>
        <a:bodyPr/>
        <a:lstStyle/>
        <a:p>
          <a:endParaRPr lang="en-US"/>
        </a:p>
      </dgm:t>
    </dgm:pt>
    <dgm:pt modelId="{2A822D53-FD92-4084-9EBE-4EABB82AA31E}" type="sibTrans" cxnId="{6C727F2A-7B39-402A-9148-E0E7810049A2}">
      <dgm:prSet/>
      <dgm:spPr/>
      <dgm:t>
        <a:bodyPr/>
        <a:lstStyle/>
        <a:p>
          <a:endParaRPr lang="en-US"/>
        </a:p>
      </dgm:t>
    </dgm:pt>
    <dgm:pt modelId="{EDCD83DE-EB60-42B2-A062-30ECB51552D7}">
      <dgm:prSet/>
      <dgm:spPr/>
      <dgm:t>
        <a:bodyPr/>
        <a:lstStyle/>
        <a:p>
          <a:r>
            <a:rPr lang="fr-FR"/>
            <a:t>Réseaux de soins – responsabilité populationnelle: </a:t>
          </a:r>
          <a:endParaRPr lang="en-US"/>
        </a:p>
      </dgm:t>
    </dgm:pt>
    <dgm:pt modelId="{5D962027-587E-4773-93E3-0C89542907EA}" type="parTrans" cxnId="{B3D15FC4-57A3-45DE-B30F-C0C2430465FE}">
      <dgm:prSet/>
      <dgm:spPr/>
      <dgm:t>
        <a:bodyPr/>
        <a:lstStyle/>
        <a:p>
          <a:endParaRPr lang="en-US"/>
        </a:p>
      </dgm:t>
    </dgm:pt>
    <dgm:pt modelId="{B9499C52-321A-4818-ABD8-FDCEB90BA362}" type="sibTrans" cxnId="{B3D15FC4-57A3-45DE-B30F-C0C2430465FE}">
      <dgm:prSet/>
      <dgm:spPr/>
      <dgm:t>
        <a:bodyPr/>
        <a:lstStyle/>
        <a:p>
          <a:endParaRPr lang="en-US"/>
        </a:p>
      </dgm:t>
    </dgm:pt>
    <dgm:pt modelId="{3F572D2B-7057-4728-8ABC-B874D82D14C7}">
      <dgm:prSet/>
      <dgm:spPr/>
      <dgm:t>
        <a:bodyPr/>
        <a:lstStyle/>
        <a:p>
          <a:r>
            <a:rPr lang="fr-FR"/>
            <a:t>métiers en devenir de facilitateurs ou facilitatrice d’intégration au niveau de bassins de soins, de réseaux spécialisés,… </a:t>
          </a:r>
          <a:endParaRPr lang="en-US"/>
        </a:p>
      </dgm:t>
    </dgm:pt>
    <dgm:pt modelId="{46E8CA3E-C8EB-41B7-B6C2-894F9E945154}" type="parTrans" cxnId="{3750DC3C-C3CD-411F-BFB8-C87D09D8C4A6}">
      <dgm:prSet/>
      <dgm:spPr/>
      <dgm:t>
        <a:bodyPr/>
        <a:lstStyle/>
        <a:p>
          <a:endParaRPr lang="en-US"/>
        </a:p>
      </dgm:t>
    </dgm:pt>
    <dgm:pt modelId="{BBF97C0B-3841-4244-9662-85D3E9C19C0B}" type="sibTrans" cxnId="{3750DC3C-C3CD-411F-BFB8-C87D09D8C4A6}">
      <dgm:prSet/>
      <dgm:spPr/>
      <dgm:t>
        <a:bodyPr/>
        <a:lstStyle/>
        <a:p>
          <a:endParaRPr lang="en-US"/>
        </a:p>
      </dgm:t>
    </dgm:pt>
    <dgm:pt modelId="{4E2B6414-5CDE-4483-A077-2EA6056D9FD6}">
      <dgm:prSet/>
      <dgm:spPr/>
      <dgm:t>
        <a:bodyPr/>
        <a:lstStyle/>
        <a:p>
          <a:r>
            <a:rPr lang="fr-FR"/>
            <a:t>Coordinateurs de parcours au niveau de l’hôpital </a:t>
          </a:r>
          <a:endParaRPr lang="en-US"/>
        </a:p>
      </dgm:t>
    </dgm:pt>
    <dgm:pt modelId="{94814952-BC08-40C6-8ABD-D5AB9A80797A}" type="parTrans" cxnId="{CA5E20EF-6193-4974-AE83-AB52B12858E6}">
      <dgm:prSet/>
      <dgm:spPr/>
      <dgm:t>
        <a:bodyPr/>
        <a:lstStyle/>
        <a:p>
          <a:endParaRPr lang="en-US"/>
        </a:p>
      </dgm:t>
    </dgm:pt>
    <dgm:pt modelId="{477B8993-D739-4B87-81F0-6C954B602E42}" type="sibTrans" cxnId="{CA5E20EF-6193-4974-AE83-AB52B12858E6}">
      <dgm:prSet/>
      <dgm:spPr/>
      <dgm:t>
        <a:bodyPr/>
        <a:lstStyle/>
        <a:p>
          <a:endParaRPr lang="en-US"/>
        </a:p>
      </dgm:t>
    </dgm:pt>
    <dgm:pt modelId="{56F44F87-0473-488C-896B-5A898394E419}" type="pres">
      <dgm:prSet presAssocID="{84303259-B3AF-45C2-A718-20209672265D}" presName="diagram" presStyleCnt="0">
        <dgm:presLayoutVars>
          <dgm:chPref val="1"/>
          <dgm:dir/>
          <dgm:animOne val="branch"/>
          <dgm:animLvl val="lvl"/>
          <dgm:resizeHandles val="exact"/>
        </dgm:presLayoutVars>
      </dgm:prSet>
      <dgm:spPr/>
    </dgm:pt>
    <dgm:pt modelId="{3F1E1CF3-1969-42F1-BA24-D1146AA0874A}" type="pres">
      <dgm:prSet presAssocID="{5EFDC2F4-D926-4B12-BE66-54F5F02BC684}" presName="root1" presStyleCnt="0"/>
      <dgm:spPr/>
    </dgm:pt>
    <dgm:pt modelId="{744AF043-4654-45BC-AA2F-B5EAB4220A23}" type="pres">
      <dgm:prSet presAssocID="{5EFDC2F4-D926-4B12-BE66-54F5F02BC684}" presName="LevelOneTextNode" presStyleLbl="node0" presStyleIdx="0" presStyleCnt="2">
        <dgm:presLayoutVars>
          <dgm:chPref val="3"/>
        </dgm:presLayoutVars>
      </dgm:prSet>
      <dgm:spPr/>
    </dgm:pt>
    <dgm:pt modelId="{B0CC3BF9-41B8-4976-A35E-BD0F5737E65A}" type="pres">
      <dgm:prSet presAssocID="{5EFDC2F4-D926-4B12-BE66-54F5F02BC684}" presName="level2hierChild" presStyleCnt="0"/>
      <dgm:spPr/>
    </dgm:pt>
    <dgm:pt modelId="{2E939DB7-2DC4-4625-97FD-B64098EACE23}" type="pres">
      <dgm:prSet presAssocID="{EDCD83DE-EB60-42B2-A062-30ECB51552D7}" presName="root1" presStyleCnt="0"/>
      <dgm:spPr/>
    </dgm:pt>
    <dgm:pt modelId="{1EBA6112-A5EE-4C48-8ADB-0A55B0EB0A4C}" type="pres">
      <dgm:prSet presAssocID="{EDCD83DE-EB60-42B2-A062-30ECB51552D7}" presName="LevelOneTextNode" presStyleLbl="node0" presStyleIdx="1" presStyleCnt="2">
        <dgm:presLayoutVars>
          <dgm:chPref val="3"/>
        </dgm:presLayoutVars>
      </dgm:prSet>
      <dgm:spPr/>
    </dgm:pt>
    <dgm:pt modelId="{C4BDEB08-E5D7-416C-AC62-39C17BFB09C4}" type="pres">
      <dgm:prSet presAssocID="{EDCD83DE-EB60-42B2-A062-30ECB51552D7}" presName="level2hierChild" presStyleCnt="0"/>
      <dgm:spPr/>
    </dgm:pt>
    <dgm:pt modelId="{E5E0391D-1CCE-44A3-AAB3-67E214DCD2BD}" type="pres">
      <dgm:prSet presAssocID="{46E8CA3E-C8EB-41B7-B6C2-894F9E945154}" presName="conn2-1" presStyleLbl="parChTrans1D2" presStyleIdx="0" presStyleCnt="2"/>
      <dgm:spPr/>
    </dgm:pt>
    <dgm:pt modelId="{B5D38FCF-DABC-4D3B-B61F-6449854A1889}" type="pres">
      <dgm:prSet presAssocID="{46E8CA3E-C8EB-41B7-B6C2-894F9E945154}" presName="connTx" presStyleLbl="parChTrans1D2" presStyleIdx="0" presStyleCnt="2"/>
      <dgm:spPr/>
    </dgm:pt>
    <dgm:pt modelId="{FDFCFBE9-70AC-479D-BA25-650E6F1733D4}" type="pres">
      <dgm:prSet presAssocID="{3F572D2B-7057-4728-8ABC-B874D82D14C7}" presName="root2" presStyleCnt="0"/>
      <dgm:spPr/>
    </dgm:pt>
    <dgm:pt modelId="{CB25F143-F182-4C29-A700-21C35E122F52}" type="pres">
      <dgm:prSet presAssocID="{3F572D2B-7057-4728-8ABC-B874D82D14C7}" presName="LevelTwoTextNode" presStyleLbl="node2" presStyleIdx="0" presStyleCnt="2">
        <dgm:presLayoutVars>
          <dgm:chPref val="3"/>
        </dgm:presLayoutVars>
      </dgm:prSet>
      <dgm:spPr/>
    </dgm:pt>
    <dgm:pt modelId="{2351DC08-92FD-49A3-8793-8BF662FEE123}" type="pres">
      <dgm:prSet presAssocID="{3F572D2B-7057-4728-8ABC-B874D82D14C7}" presName="level3hierChild" presStyleCnt="0"/>
      <dgm:spPr/>
    </dgm:pt>
    <dgm:pt modelId="{6E7B9AF8-7437-4955-9082-D599AFF33507}" type="pres">
      <dgm:prSet presAssocID="{94814952-BC08-40C6-8ABD-D5AB9A80797A}" presName="conn2-1" presStyleLbl="parChTrans1D2" presStyleIdx="1" presStyleCnt="2"/>
      <dgm:spPr/>
    </dgm:pt>
    <dgm:pt modelId="{ADC628D7-1FE8-4DB6-9235-82EA0B61593A}" type="pres">
      <dgm:prSet presAssocID="{94814952-BC08-40C6-8ABD-D5AB9A80797A}" presName="connTx" presStyleLbl="parChTrans1D2" presStyleIdx="1" presStyleCnt="2"/>
      <dgm:spPr/>
    </dgm:pt>
    <dgm:pt modelId="{8E6BF538-2234-4D34-93C6-668677EEB57E}" type="pres">
      <dgm:prSet presAssocID="{4E2B6414-5CDE-4483-A077-2EA6056D9FD6}" presName="root2" presStyleCnt="0"/>
      <dgm:spPr/>
    </dgm:pt>
    <dgm:pt modelId="{2B658F48-95D8-4BBB-94AB-C27DE0AB7274}" type="pres">
      <dgm:prSet presAssocID="{4E2B6414-5CDE-4483-A077-2EA6056D9FD6}" presName="LevelTwoTextNode" presStyleLbl="node2" presStyleIdx="1" presStyleCnt="2">
        <dgm:presLayoutVars>
          <dgm:chPref val="3"/>
        </dgm:presLayoutVars>
      </dgm:prSet>
      <dgm:spPr/>
    </dgm:pt>
    <dgm:pt modelId="{01D73D2A-B36D-45CD-BC8D-7C28AC8C67BF}" type="pres">
      <dgm:prSet presAssocID="{4E2B6414-5CDE-4483-A077-2EA6056D9FD6}" presName="level3hierChild" presStyleCnt="0"/>
      <dgm:spPr/>
    </dgm:pt>
  </dgm:ptLst>
  <dgm:cxnLst>
    <dgm:cxn modelId="{6C727F2A-7B39-402A-9148-E0E7810049A2}" srcId="{84303259-B3AF-45C2-A718-20209672265D}" destId="{5EFDC2F4-D926-4B12-BE66-54F5F02BC684}" srcOrd="0" destOrd="0" parTransId="{242BAD42-D722-4908-A3FC-96E7323BADB0}" sibTransId="{2A822D53-FD92-4084-9EBE-4EABB82AA31E}"/>
    <dgm:cxn modelId="{30136831-1570-4392-B325-A05A18CC5C52}" type="presOf" srcId="{5EFDC2F4-D926-4B12-BE66-54F5F02BC684}" destId="{744AF043-4654-45BC-AA2F-B5EAB4220A23}" srcOrd="0" destOrd="0" presId="urn:microsoft.com/office/officeart/2005/8/layout/hierarchy2"/>
    <dgm:cxn modelId="{3750DC3C-C3CD-411F-BFB8-C87D09D8C4A6}" srcId="{EDCD83DE-EB60-42B2-A062-30ECB51552D7}" destId="{3F572D2B-7057-4728-8ABC-B874D82D14C7}" srcOrd="0" destOrd="0" parTransId="{46E8CA3E-C8EB-41B7-B6C2-894F9E945154}" sibTransId="{BBF97C0B-3841-4244-9662-85D3E9C19C0B}"/>
    <dgm:cxn modelId="{40163572-DAC0-4254-9C0F-CE0730319BAE}" type="presOf" srcId="{4E2B6414-5CDE-4483-A077-2EA6056D9FD6}" destId="{2B658F48-95D8-4BBB-94AB-C27DE0AB7274}" srcOrd="0" destOrd="0" presId="urn:microsoft.com/office/officeart/2005/8/layout/hierarchy2"/>
    <dgm:cxn modelId="{B0623A52-0C1F-4071-AC82-A9ECA83FCF7D}" type="presOf" srcId="{EDCD83DE-EB60-42B2-A062-30ECB51552D7}" destId="{1EBA6112-A5EE-4C48-8ADB-0A55B0EB0A4C}" srcOrd="0" destOrd="0" presId="urn:microsoft.com/office/officeart/2005/8/layout/hierarchy2"/>
    <dgm:cxn modelId="{70B5A054-A1C4-4B0B-A9C2-0ED3DB96F135}" type="presOf" srcId="{46E8CA3E-C8EB-41B7-B6C2-894F9E945154}" destId="{B5D38FCF-DABC-4D3B-B61F-6449854A1889}" srcOrd="1" destOrd="0" presId="urn:microsoft.com/office/officeart/2005/8/layout/hierarchy2"/>
    <dgm:cxn modelId="{3E66189F-0324-4AF2-8349-2D43109F2531}" type="presOf" srcId="{84303259-B3AF-45C2-A718-20209672265D}" destId="{56F44F87-0473-488C-896B-5A898394E419}" srcOrd="0" destOrd="0" presId="urn:microsoft.com/office/officeart/2005/8/layout/hierarchy2"/>
    <dgm:cxn modelId="{68B509AB-FD61-42C5-903E-E32662FB522E}" type="presOf" srcId="{3F572D2B-7057-4728-8ABC-B874D82D14C7}" destId="{CB25F143-F182-4C29-A700-21C35E122F52}" srcOrd="0" destOrd="0" presId="urn:microsoft.com/office/officeart/2005/8/layout/hierarchy2"/>
    <dgm:cxn modelId="{DEE5BDB5-BFBC-4441-9ABF-C3B7B296C971}" type="presOf" srcId="{94814952-BC08-40C6-8ABD-D5AB9A80797A}" destId="{ADC628D7-1FE8-4DB6-9235-82EA0B61593A}" srcOrd="1" destOrd="0" presId="urn:microsoft.com/office/officeart/2005/8/layout/hierarchy2"/>
    <dgm:cxn modelId="{B3D15FC4-57A3-45DE-B30F-C0C2430465FE}" srcId="{84303259-B3AF-45C2-A718-20209672265D}" destId="{EDCD83DE-EB60-42B2-A062-30ECB51552D7}" srcOrd="1" destOrd="0" parTransId="{5D962027-587E-4773-93E3-0C89542907EA}" sibTransId="{B9499C52-321A-4818-ABD8-FDCEB90BA362}"/>
    <dgm:cxn modelId="{62DE86E1-F29D-4019-B952-67F077FEC75C}" type="presOf" srcId="{94814952-BC08-40C6-8ABD-D5AB9A80797A}" destId="{6E7B9AF8-7437-4955-9082-D599AFF33507}" srcOrd="0" destOrd="0" presId="urn:microsoft.com/office/officeart/2005/8/layout/hierarchy2"/>
    <dgm:cxn modelId="{CA5E20EF-6193-4974-AE83-AB52B12858E6}" srcId="{EDCD83DE-EB60-42B2-A062-30ECB51552D7}" destId="{4E2B6414-5CDE-4483-A077-2EA6056D9FD6}" srcOrd="1" destOrd="0" parTransId="{94814952-BC08-40C6-8ABD-D5AB9A80797A}" sibTransId="{477B8993-D739-4B87-81F0-6C954B602E42}"/>
    <dgm:cxn modelId="{F13759FA-E44C-4773-8E47-73C6E3FB47D1}" type="presOf" srcId="{46E8CA3E-C8EB-41B7-B6C2-894F9E945154}" destId="{E5E0391D-1CCE-44A3-AAB3-67E214DCD2BD}" srcOrd="0" destOrd="0" presId="urn:microsoft.com/office/officeart/2005/8/layout/hierarchy2"/>
    <dgm:cxn modelId="{EC61B0C3-FB02-4FCC-A954-DE07D3F62FEE}" type="presParOf" srcId="{56F44F87-0473-488C-896B-5A898394E419}" destId="{3F1E1CF3-1969-42F1-BA24-D1146AA0874A}" srcOrd="0" destOrd="0" presId="urn:microsoft.com/office/officeart/2005/8/layout/hierarchy2"/>
    <dgm:cxn modelId="{9D376227-E6B2-4354-85C2-2EAC4A3FFEFE}" type="presParOf" srcId="{3F1E1CF3-1969-42F1-BA24-D1146AA0874A}" destId="{744AF043-4654-45BC-AA2F-B5EAB4220A23}" srcOrd="0" destOrd="0" presId="urn:microsoft.com/office/officeart/2005/8/layout/hierarchy2"/>
    <dgm:cxn modelId="{FACD6393-D6EF-444C-A611-EE745033476C}" type="presParOf" srcId="{3F1E1CF3-1969-42F1-BA24-D1146AA0874A}" destId="{B0CC3BF9-41B8-4976-A35E-BD0F5737E65A}" srcOrd="1" destOrd="0" presId="urn:microsoft.com/office/officeart/2005/8/layout/hierarchy2"/>
    <dgm:cxn modelId="{CA8262BF-4A39-491C-B5FC-98C30BEFEBDD}" type="presParOf" srcId="{56F44F87-0473-488C-896B-5A898394E419}" destId="{2E939DB7-2DC4-4625-97FD-B64098EACE23}" srcOrd="1" destOrd="0" presId="urn:microsoft.com/office/officeart/2005/8/layout/hierarchy2"/>
    <dgm:cxn modelId="{334C6A33-BEEF-4ECB-938C-3BDC5C7768F1}" type="presParOf" srcId="{2E939DB7-2DC4-4625-97FD-B64098EACE23}" destId="{1EBA6112-A5EE-4C48-8ADB-0A55B0EB0A4C}" srcOrd="0" destOrd="0" presId="urn:microsoft.com/office/officeart/2005/8/layout/hierarchy2"/>
    <dgm:cxn modelId="{9D2CAEA5-3B91-48AB-9D2C-91C206A1CF0C}" type="presParOf" srcId="{2E939DB7-2DC4-4625-97FD-B64098EACE23}" destId="{C4BDEB08-E5D7-416C-AC62-39C17BFB09C4}" srcOrd="1" destOrd="0" presId="urn:microsoft.com/office/officeart/2005/8/layout/hierarchy2"/>
    <dgm:cxn modelId="{D69BC84B-9377-4766-8253-37C205CFD347}" type="presParOf" srcId="{C4BDEB08-E5D7-416C-AC62-39C17BFB09C4}" destId="{E5E0391D-1CCE-44A3-AAB3-67E214DCD2BD}" srcOrd="0" destOrd="0" presId="urn:microsoft.com/office/officeart/2005/8/layout/hierarchy2"/>
    <dgm:cxn modelId="{24E28ABA-5808-4A72-A68E-6E9007DE9061}" type="presParOf" srcId="{E5E0391D-1CCE-44A3-AAB3-67E214DCD2BD}" destId="{B5D38FCF-DABC-4D3B-B61F-6449854A1889}" srcOrd="0" destOrd="0" presId="urn:microsoft.com/office/officeart/2005/8/layout/hierarchy2"/>
    <dgm:cxn modelId="{BF506507-EE14-46AE-AD6D-83A0B81ADCA2}" type="presParOf" srcId="{C4BDEB08-E5D7-416C-AC62-39C17BFB09C4}" destId="{FDFCFBE9-70AC-479D-BA25-650E6F1733D4}" srcOrd="1" destOrd="0" presId="urn:microsoft.com/office/officeart/2005/8/layout/hierarchy2"/>
    <dgm:cxn modelId="{6A45AAA4-55AE-402D-8B31-75439F8F881C}" type="presParOf" srcId="{FDFCFBE9-70AC-479D-BA25-650E6F1733D4}" destId="{CB25F143-F182-4C29-A700-21C35E122F52}" srcOrd="0" destOrd="0" presId="urn:microsoft.com/office/officeart/2005/8/layout/hierarchy2"/>
    <dgm:cxn modelId="{CA75D757-C780-4FD0-B491-38B6576F4003}" type="presParOf" srcId="{FDFCFBE9-70AC-479D-BA25-650E6F1733D4}" destId="{2351DC08-92FD-49A3-8793-8BF662FEE123}" srcOrd="1" destOrd="0" presId="urn:microsoft.com/office/officeart/2005/8/layout/hierarchy2"/>
    <dgm:cxn modelId="{1748A538-FB96-4E49-A036-475A98A897BF}" type="presParOf" srcId="{C4BDEB08-E5D7-416C-AC62-39C17BFB09C4}" destId="{6E7B9AF8-7437-4955-9082-D599AFF33507}" srcOrd="2" destOrd="0" presId="urn:microsoft.com/office/officeart/2005/8/layout/hierarchy2"/>
    <dgm:cxn modelId="{10720C6F-E973-4883-A336-E8668A751AD0}" type="presParOf" srcId="{6E7B9AF8-7437-4955-9082-D599AFF33507}" destId="{ADC628D7-1FE8-4DB6-9235-82EA0B61593A}" srcOrd="0" destOrd="0" presId="urn:microsoft.com/office/officeart/2005/8/layout/hierarchy2"/>
    <dgm:cxn modelId="{6CB61BB0-7428-44E4-889E-0F53E35EBE2F}" type="presParOf" srcId="{C4BDEB08-E5D7-416C-AC62-39C17BFB09C4}" destId="{8E6BF538-2234-4D34-93C6-668677EEB57E}" srcOrd="3" destOrd="0" presId="urn:microsoft.com/office/officeart/2005/8/layout/hierarchy2"/>
    <dgm:cxn modelId="{7672D25B-52D8-4FFD-A991-33349C633530}" type="presParOf" srcId="{8E6BF538-2234-4D34-93C6-668677EEB57E}" destId="{2B658F48-95D8-4BBB-94AB-C27DE0AB7274}" srcOrd="0" destOrd="0" presId="urn:microsoft.com/office/officeart/2005/8/layout/hierarchy2"/>
    <dgm:cxn modelId="{8511FA14-4C44-43F6-A5C5-C2D3BFB24004}" type="presParOf" srcId="{8E6BF538-2234-4D34-93C6-668677EEB57E}" destId="{01D73D2A-B36D-45CD-BC8D-7C28AC8C67B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431792-2DDC-4D7A-8A68-FE4EF1EAF7C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fr-BE"/>
        </a:p>
      </dgm:t>
    </dgm:pt>
    <dgm:pt modelId="{B588F0CC-AA89-4E79-9C57-605C13EB1B41}">
      <dgm:prSet/>
      <dgm:spPr/>
      <dgm:t>
        <a:bodyPr/>
        <a:lstStyle/>
        <a:p>
          <a:r>
            <a:rPr lang="fr-FR" dirty="0"/>
            <a:t>WFSP2211: Organisation et analyse de systèmes et réseaux locaux de soins : coordination des soins, case-management et réseaux de soins (4 Cr)</a:t>
          </a:r>
          <a:endParaRPr lang="fr-BE" dirty="0"/>
        </a:p>
      </dgm:t>
    </dgm:pt>
    <dgm:pt modelId="{873868E1-6215-4AAD-873F-50A6166EAEC8}" type="parTrans" cxnId="{FF720E76-3E00-418B-A282-AD9B54FF512E}">
      <dgm:prSet/>
      <dgm:spPr/>
      <dgm:t>
        <a:bodyPr/>
        <a:lstStyle/>
        <a:p>
          <a:endParaRPr lang="fr-BE"/>
        </a:p>
      </dgm:t>
    </dgm:pt>
    <dgm:pt modelId="{0D3DCA32-65A8-4CF2-B4A2-D9A6FA36B082}" type="sibTrans" cxnId="{FF720E76-3E00-418B-A282-AD9B54FF512E}">
      <dgm:prSet/>
      <dgm:spPr/>
      <dgm:t>
        <a:bodyPr/>
        <a:lstStyle/>
        <a:p>
          <a:endParaRPr lang="fr-BE"/>
        </a:p>
      </dgm:t>
    </dgm:pt>
    <dgm:pt modelId="{EBD849B4-621C-4943-BABE-4E36B0B2C585}">
      <dgm:prSet/>
      <dgm:spPr>
        <a:solidFill>
          <a:schemeClr val="bg2">
            <a:lumMod val="50000"/>
          </a:schemeClr>
        </a:solidFill>
      </dgm:spPr>
      <dgm:t>
        <a:bodyPr/>
        <a:lstStyle/>
        <a:p>
          <a:r>
            <a:rPr lang="fr-FR" dirty="0"/>
            <a:t>WFSP2210:  Système d'information sanitaire pour les services, la population d'un bassin de soins et les trajectoires des patients (3 Cr)</a:t>
          </a:r>
          <a:endParaRPr lang="fr-BE" dirty="0"/>
        </a:p>
      </dgm:t>
    </dgm:pt>
    <dgm:pt modelId="{E106DC77-DBCE-46CB-BE19-79F9A20D41AC}" type="parTrans" cxnId="{284953BE-8CCB-442C-86C5-4AC8DEF2A32B}">
      <dgm:prSet/>
      <dgm:spPr/>
      <dgm:t>
        <a:bodyPr/>
        <a:lstStyle/>
        <a:p>
          <a:endParaRPr lang="fr-BE"/>
        </a:p>
      </dgm:t>
    </dgm:pt>
    <dgm:pt modelId="{6FDE90EF-1D37-4370-B100-32B8339FD0DD}" type="sibTrans" cxnId="{284953BE-8CCB-442C-86C5-4AC8DEF2A32B}">
      <dgm:prSet/>
      <dgm:spPr/>
      <dgm:t>
        <a:bodyPr/>
        <a:lstStyle/>
        <a:p>
          <a:endParaRPr lang="fr-BE"/>
        </a:p>
      </dgm:t>
    </dgm:pt>
    <dgm:pt modelId="{D2C03989-39B0-4C99-AFDD-3516496838FF}">
      <dgm:prSet/>
      <dgm:spPr>
        <a:solidFill>
          <a:schemeClr val="accent4">
            <a:lumMod val="75000"/>
          </a:schemeClr>
        </a:solidFill>
      </dgm:spPr>
      <dgm:t>
        <a:bodyPr/>
        <a:lstStyle/>
        <a:p>
          <a:r>
            <a:rPr lang="fr-FR" dirty="0"/>
            <a:t>WFSP2212: Initiation à la pratique de la coordination des soins et des systèmes de soins et stage en milieu médico-social Activité avec prérequis (5 Cr)</a:t>
          </a:r>
          <a:endParaRPr lang="fr-BE" dirty="0"/>
        </a:p>
      </dgm:t>
    </dgm:pt>
    <dgm:pt modelId="{7EC639A0-C698-4595-B229-623DBA7D18F5}" type="parTrans" cxnId="{E650A499-49A6-4FAA-AAFE-C3C149454373}">
      <dgm:prSet/>
      <dgm:spPr/>
      <dgm:t>
        <a:bodyPr/>
        <a:lstStyle/>
        <a:p>
          <a:endParaRPr lang="fr-BE"/>
        </a:p>
      </dgm:t>
    </dgm:pt>
    <dgm:pt modelId="{D6704964-F7C0-4E26-B39D-AB06CCED72AC}" type="sibTrans" cxnId="{E650A499-49A6-4FAA-AAFE-C3C149454373}">
      <dgm:prSet/>
      <dgm:spPr/>
      <dgm:t>
        <a:bodyPr/>
        <a:lstStyle/>
        <a:p>
          <a:endParaRPr lang="fr-BE"/>
        </a:p>
      </dgm:t>
    </dgm:pt>
    <dgm:pt modelId="{ED5A9425-61FB-4F25-A580-4BD17DCEF024}">
      <dgm:prSet/>
      <dgm:spPr/>
      <dgm:t>
        <a:bodyPr/>
        <a:lstStyle/>
        <a:p>
          <a:r>
            <a:rPr lang="fr-FR" dirty="0"/>
            <a:t>Cours au choix (3 Cr)</a:t>
          </a:r>
          <a:endParaRPr lang="fr-BE" dirty="0"/>
        </a:p>
      </dgm:t>
    </dgm:pt>
    <dgm:pt modelId="{22108F82-D75D-48FD-9D17-B2DC2D69052A}" type="parTrans" cxnId="{BF26D36B-EB3D-429D-9C7B-4499163A5889}">
      <dgm:prSet/>
      <dgm:spPr/>
      <dgm:t>
        <a:bodyPr/>
        <a:lstStyle/>
        <a:p>
          <a:endParaRPr lang="fr-BE"/>
        </a:p>
      </dgm:t>
    </dgm:pt>
    <dgm:pt modelId="{C14C2BAC-7AF2-4783-84F6-E78EC942F14E}" type="sibTrans" cxnId="{BF26D36B-EB3D-429D-9C7B-4499163A5889}">
      <dgm:prSet/>
      <dgm:spPr/>
      <dgm:t>
        <a:bodyPr/>
        <a:lstStyle/>
        <a:p>
          <a:endParaRPr lang="fr-BE"/>
        </a:p>
      </dgm:t>
    </dgm:pt>
    <dgm:pt modelId="{FE009709-C4C0-483F-96A1-FEEBF8790076}" type="pres">
      <dgm:prSet presAssocID="{4E431792-2DDC-4D7A-8A68-FE4EF1EAF7C5}" presName="linear" presStyleCnt="0">
        <dgm:presLayoutVars>
          <dgm:animLvl val="lvl"/>
          <dgm:resizeHandles val="exact"/>
        </dgm:presLayoutVars>
      </dgm:prSet>
      <dgm:spPr/>
    </dgm:pt>
    <dgm:pt modelId="{DCAE4509-3636-4106-93ED-DCEEAEBAE0FE}" type="pres">
      <dgm:prSet presAssocID="{B588F0CC-AA89-4E79-9C57-605C13EB1B41}" presName="parentText" presStyleLbl="node1" presStyleIdx="0" presStyleCnt="4">
        <dgm:presLayoutVars>
          <dgm:chMax val="0"/>
          <dgm:bulletEnabled val="1"/>
        </dgm:presLayoutVars>
      </dgm:prSet>
      <dgm:spPr/>
    </dgm:pt>
    <dgm:pt modelId="{0305CB0D-55F9-4981-AA9E-A4B429813517}" type="pres">
      <dgm:prSet presAssocID="{0D3DCA32-65A8-4CF2-B4A2-D9A6FA36B082}" presName="spacer" presStyleCnt="0"/>
      <dgm:spPr/>
    </dgm:pt>
    <dgm:pt modelId="{4D7FD758-0051-44B2-BD82-76D8A989DD50}" type="pres">
      <dgm:prSet presAssocID="{EBD849B4-621C-4943-BABE-4E36B0B2C585}" presName="parentText" presStyleLbl="node1" presStyleIdx="1" presStyleCnt="4">
        <dgm:presLayoutVars>
          <dgm:chMax val="0"/>
          <dgm:bulletEnabled val="1"/>
        </dgm:presLayoutVars>
      </dgm:prSet>
      <dgm:spPr/>
    </dgm:pt>
    <dgm:pt modelId="{A7CC58D1-D9F7-4D00-B6A0-41C7B0407FF6}" type="pres">
      <dgm:prSet presAssocID="{6FDE90EF-1D37-4370-B100-32B8339FD0DD}" presName="spacer" presStyleCnt="0"/>
      <dgm:spPr/>
    </dgm:pt>
    <dgm:pt modelId="{B5BED6E9-F9A5-4DC1-BBDB-90379E04E871}" type="pres">
      <dgm:prSet presAssocID="{D2C03989-39B0-4C99-AFDD-3516496838FF}" presName="parentText" presStyleLbl="node1" presStyleIdx="2" presStyleCnt="4">
        <dgm:presLayoutVars>
          <dgm:chMax val="0"/>
          <dgm:bulletEnabled val="1"/>
        </dgm:presLayoutVars>
      </dgm:prSet>
      <dgm:spPr/>
    </dgm:pt>
    <dgm:pt modelId="{7EA1B296-E5F7-42D7-AB1B-773E1EDA6E72}" type="pres">
      <dgm:prSet presAssocID="{D6704964-F7C0-4E26-B39D-AB06CCED72AC}" presName="spacer" presStyleCnt="0"/>
      <dgm:spPr/>
    </dgm:pt>
    <dgm:pt modelId="{0BE6DBDE-7A8A-45CF-8A92-E74A63742A35}" type="pres">
      <dgm:prSet presAssocID="{ED5A9425-61FB-4F25-A580-4BD17DCEF024}" presName="parentText" presStyleLbl="node1" presStyleIdx="3" presStyleCnt="4">
        <dgm:presLayoutVars>
          <dgm:chMax val="0"/>
          <dgm:bulletEnabled val="1"/>
        </dgm:presLayoutVars>
      </dgm:prSet>
      <dgm:spPr/>
    </dgm:pt>
  </dgm:ptLst>
  <dgm:cxnLst>
    <dgm:cxn modelId="{19E5383C-B1B2-426C-99D7-FB94B7EEB8C0}" type="presOf" srcId="{EBD849B4-621C-4943-BABE-4E36B0B2C585}" destId="{4D7FD758-0051-44B2-BD82-76D8A989DD50}" srcOrd="0" destOrd="0" presId="urn:microsoft.com/office/officeart/2005/8/layout/vList2"/>
    <dgm:cxn modelId="{46A88F43-9F4B-4AB7-97AA-69FFA782F59C}" type="presOf" srcId="{D2C03989-39B0-4C99-AFDD-3516496838FF}" destId="{B5BED6E9-F9A5-4DC1-BBDB-90379E04E871}" srcOrd="0" destOrd="0" presId="urn:microsoft.com/office/officeart/2005/8/layout/vList2"/>
    <dgm:cxn modelId="{BF26D36B-EB3D-429D-9C7B-4499163A5889}" srcId="{4E431792-2DDC-4D7A-8A68-FE4EF1EAF7C5}" destId="{ED5A9425-61FB-4F25-A580-4BD17DCEF024}" srcOrd="3" destOrd="0" parTransId="{22108F82-D75D-48FD-9D17-B2DC2D69052A}" sibTransId="{C14C2BAC-7AF2-4783-84F6-E78EC942F14E}"/>
    <dgm:cxn modelId="{408D8B53-6CFF-4923-B793-00000F6F15B0}" type="presOf" srcId="{ED5A9425-61FB-4F25-A580-4BD17DCEF024}" destId="{0BE6DBDE-7A8A-45CF-8A92-E74A63742A35}" srcOrd="0" destOrd="0" presId="urn:microsoft.com/office/officeart/2005/8/layout/vList2"/>
    <dgm:cxn modelId="{FF720E76-3E00-418B-A282-AD9B54FF512E}" srcId="{4E431792-2DDC-4D7A-8A68-FE4EF1EAF7C5}" destId="{B588F0CC-AA89-4E79-9C57-605C13EB1B41}" srcOrd="0" destOrd="0" parTransId="{873868E1-6215-4AAD-873F-50A6166EAEC8}" sibTransId="{0D3DCA32-65A8-4CF2-B4A2-D9A6FA36B082}"/>
    <dgm:cxn modelId="{E650A499-49A6-4FAA-AAFE-C3C149454373}" srcId="{4E431792-2DDC-4D7A-8A68-FE4EF1EAF7C5}" destId="{D2C03989-39B0-4C99-AFDD-3516496838FF}" srcOrd="2" destOrd="0" parTransId="{7EC639A0-C698-4595-B229-623DBA7D18F5}" sibTransId="{D6704964-F7C0-4E26-B39D-AB06CCED72AC}"/>
    <dgm:cxn modelId="{691CB1AF-8F2E-4300-8236-6FE1A2435686}" type="presOf" srcId="{B588F0CC-AA89-4E79-9C57-605C13EB1B41}" destId="{DCAE4509-3636-4106-93ED-DCEEAEBAE0FE}" srcOrd="0" destOrd="0" presId="urn:microsoft.com/office/officeart/2005/8/layout/vList2"/>
    <dgm:cxn modelId="{284953BE-8CCB-442C-86C5-4AC8DEF2A32B}" srcId="{4E431792-2DDC-4D7A-8A68-FE4EF1EAF7C5}" destId="{EBD849B4-621C-4943-BABE-4E36B0B2C585}" srcOrd="1" destOrd="0" parTransId="{E106DC77-DBCE-46CB-BE19-79F9A20D41AC}" sibTransId="{6FDE90EF-1D37-4370-B100-32B8339FD0DD}"/>
    <dgm:cxn modelId="{72F830CF-C5F1-4BAF-A317-EBE8BB42D136}" type="presOf" srcId="{4E431792-2DDC-4D7A-8A68-FE4EF1EAF7C5}" destId="{FE009709-C4C0-483F-96A1-FEEBF8790076}" srcOrd="0" destOrd="0" presId="urn:microsoft.com/office/officeart/2005/8/layout/vList2"/>
    <dgm:cxn modelId="{E5068148-FC18-4EBA-A5AC-C092449B5338}" type="presParOf" srcId="{FE009709-C4C0-483F-96A1-FEEBF8790076}" destId="{DCAE4509-3636-4106-93ED-DCEEAEBAE0FE}" srcOrd="0" destOrd="0" presId="urn:microsoft.com/office/officeart/2005/8/layout/vList2"/>
    <dgm:cxn modelId="{3BBA719A-8E6C-4D63-8326-9B11422AA2C8}" type="presParOf" srcId="{FE009709-C4C0-483F-96A1-FEEBF8790076}" destId="{0305CB0D-55F9-4981-AA9E-A4B429813517}" srcOrd="1" destOrd="0" presId="urn:microsoft.com/office/officeart/2005/8/layout/vList2"/>
    <dgm:cxn modelId="{2B4E5357-791D-4572-AC59-9E4EED18E4AF}" type="presParOf" srcId="{FE009709-C4C0-483F-96A1-FEEBF8790076}" destId="{4D7FD758-0051-44B2-BD82-76D8A989DD50}" srcOrd="2" destOrd="0" presId="urn:microsoft.com/office/officeart/2005/8/layout/vList2"/>
    <dgm:cxn modelId="{CF02B77E-9A92-4E3B-AC3D-B920064EE915}" type="presParOf" srcId="{FE009709-C4C0-483F-96A1-FEEBF8790076}" destId="{A7CC58D1-D9F7-4D00-B6A0-41C7B0407FF6}" srcOrd="3" destOrd="0" presId="urn:microsoft.com/office/officeart/2005/8/layout/vList2"/>
    <dgm:cxn modelId="{F0D14640-74B4-4ED2-884C-B71ED836ECA8}" type="presParOf" srcId="{FE009709-C4C0-483F-96A1-FEEBF8790076}" destId="{B5BED6E9-F9A5-4DC1-BBDB-90379E04E871}" srcOrd="4" destOrd="0" presId="urn:microsoft.com/office/officeart/2005/8/layout/vList2"/>
    <dgm:cxn modelId="{C74BBC8C-BF66-4513-8690-94ECA58ABB05}" type="presParOf" srcId="{FE009709-C4C0-483F-96A1-FEEBF8790076}" destId="{7EA1B296-E5F7-42D7-AB1B-773E1EDA6E72}" srcOrd="5" destOrd="0" presId="urn:microsoft.com/office/officeart/2005/8/layout/vList2"/>
    <dgm:cxn modelId="{4641B651-0509-429B-A658-0E09EE1246BC}" type="presParOf" srcId="{FE009709-C4C0-483F-96A1-FEEBF8790076}" destId="{0BE6DBDE-7A8A-45CF-8A92-E74A63742A3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155394-93B3-4F4C-995E-98C1CA7CABD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fr-BE"/>
        </a:p>
      </dgm:t>
    </dgm:pt>
    <dgm:pt modelId="{CBEB0F13-986E-4733-93A8-13CAD806BD48}">
      <dgm:prSet/>
      <dgm:spPr/>
      <dgm:t>
        <a:bodyPr/>
        <a:lstStyle/>
        <a:p>
          <a:r>
            <a:rPr lang="fr-FR"/>
            <a:t>Période: </a:t>
          </a:r>
          <a:endParaRPr lang="fr-BE"/>
        </a:p>
      </dgm:t>
    </dgm:pt>
    <dgm:pt modelId="{5DB00F51-628B-409B-9FD9-EF204565831D}" type="parTrans" cxnId="{7A134D58-714F-48C0-A411-8153153CE4EB}">
      <dgm:prSet/>
      <dgm:spPr/>
      <dgm:t>
        <a:bodyPr/>
        <a:lstStyle/>
        <a:p>
          <a:endParaRPr lang="fr-BE"/>
        </a:p>
      </dgm:t>
    </dgm:pt>
    <dgm:pt modelId="{E6CB4303-817B-4527-8D49-9D756B49F89A}" type="sibTrans" cxnId="{7A134D58-714F-48C0-A411-8153153CE4EB}">
      <dgm:prSet/>
      <dgm:spPr/>
      <dgm:t>
        <a:bodyPr/>
        <a:lstStyle/>
        <a:p>
          <a:endParaRPr lang="fr-BE"/>
        </a:p>
      </dgm:t>
    </dgm:pt>
    <dgm:pt modelId="{6534F6F9-FEF8-41BF-8205-BD2A1318562B}">
      <dgm:prSet/>
      <dgm:spPr/>
      <dgm:t>
        <a:bodyPr/>
        <a:lstStyle/>
        <a:p>
          <a:r>
            <a:rPr lang="fr-FR"/>
            <a:t>1</a:t>
          </a:r>
          <a:r>
            <a:rPr lang="fr-FR" baseline="30000"/>
            <a:t>er</a:t>
          </a:r>
          <a:r>
            <a:rPr lang="fr-FR"/>
            <a:t> quadri </a:t>
          </a:r>
          <a:endParaRPr lang="fr-BE"/>
        </a:p>
      </dgm:t>
    </dgm:pt>
    <dgm:pt modelId="{902870E9-A0DC-434A-BAC0-96D2EB4B7C0F}" type="parTrans" cxnId="{CAE3C130-8E2E-444E-AD5E-A87B9E8819CE}">
      <dgm:prSet/>
      <dgm:spPr/>
      <dgm:t>
        <a:bodyPr/>
        <a:lstStyle/>
        <a:p>
          <a:endParaRPr lang="fr-BE"/>
        </a:p>
      </dgm:t>
    </dgm:pt>
    <dgm:pt modelId="{4184AB5D-8146-48B5-9710-304E6530B2B9}" type="sibTrans" cxnId="{CAE3C130-8E2E-444E-AD5E-A87B9E8819CE}">
      <dgm:prSet/>
      <dgm:spPr/>
      <dgm:t>
        <a:bodyPr/>
        <a:lstStyle/>
        <a:p>
          <a:endParaRPr lang="fr-BE"/>
        </a:p>
      </dgm:t>
    </dgm:pt>
    <dgm:pt modelId="{1B9EE7D9-CDA0-4EC1-8BA4-43B22834AABC}">
      <dgm:prSet/>
      <dgm:spPr/>
      <dgm:t>
        <a:bodyPr/>
        <a:lstStyle/>
        <a:p>
          <a:r>
            <a:rPr lang="fr-FR"/>
            <a:t>Objectif d’apprentissage: </a:t>
          </a:r>
          <a:endParaRPr lang="fr-BE"/>
        </a:p>
      </dgm:t>
    </dgm:pt>
    <dgm:pt modelId="{3F75E21D-F0EC-4FDA-8BAF-16B7218152F3}" type="parTrans" cxnId="{8EC97BA3-8B9B-4BD7-A87F-82D865D7496A}">
      <dgm:prSet/>
      <dgm:spPr/>
      <dgm:t>
        <a:bodyPr/>
        <a:lstStyle/>
        <a:p>
          <a:endParaRPr lang="fr-BE"/>
        </a:p>
      </dgm:t>
    </dgm:pt>
    <dgm:pt modelId="{DF1B03B3-EEFE-49C8-A173-70028FAD67F8}" type="sibTrans" cxnId="{8EC97BA3-8B9B-4BD7-A87F-82D865D7496A}">
      <dgm:prSet/>
      <dgm:spPr/>
      <dgm:t>
        <a:bodyPr/>
        <a:lstStyle/>
        <a:p>
          <a:endParaRPr lang="fr-BE"/>
        </a:p>
      </dgm:t>
    </dgm:pt>
    <dgm:pt modelId="{9769FE92-A999-429A-AA05-81F362E44043}">
      <dgm:prSet/>
      <dgm:spPr/>
      <dgm:t>
        <a:bodyPr/>
        <a:lstStyle/>
        <a:p>
          <a:r>
            <a:rPr lang="fr-FR" dirty="0"/>
            <a:t>A partir de l’analyse  de situations de soin (au niveau individuel) et d’une analyse territoriale (au niveau populationnel) pourvoir proposer des stratégies d’amélioration de l’intégration des soins </a:t>
          </a:r>
          <a:endParaRPr lang="fr-BE" dirty="0"/>
        </a:p>
      </dgm:t>
    </dgm:pt>
    <dgm:pt modelId="{F6D914CB-BB9F-410D-BD8E-9885B1B51D9B}" type="parTrans" cxnId="{D06A1224-7780-4CAC-AD2F-235E459893C3}">
      <dgm:prSet/>
      <dgm:spPr/>
      <dgm:t>
        <a:bodyPr/>
        <a:lstStyle/>
        <a:p>
          <a:endParaRPr lang="fr-BE"/>
        </a:p>
      </dgm:t>
    </dgm:pt>
    <dgm:pt modelId="{4D9D498E-A3CD-4685-B9EC-10C4A9E71837}" type="sibTrans" cxnId="{D06A1224-7780-4CAC-AD2F-235E459893C3}">
      <dgm:prSet/>
      <dgm:spPr/>
      <dgm:t>
        <a:bodyPr/>
        <a:lstStyle/>
        <a:p>
          <a:endParaRPr lang="fr-BE"/>
        </a:p>
      </dgm:t>
    </dgm:pt>
    <dgm:pt modelId="{2FC73DAE-1DF6-409C-BBCC-94387A42870C}">
      <dgm:prSet/>
      <dgm:spPr/>
      <dgm:t>
        <a:bodyPr/>
        <a:lstStyle/>
        <a:p>
          <a:r>
            <a:rPr lang="fr-FR"/>
            <a:t>Modalité: </a:t>
          </a:r>
          <a:endParaRPr lang="fr-BE"/>
        </a:p>
      </dgm:t>
    </dgm:pt>
    <dgm:pt modelId="{E2116FD5-88DA-4BCF-9E55-929E1E216FEA}" type="parTrans" cxnId="{E47E9D90-E931-4F1C-8117-1AB991E2D50C}">
      <dgm:prSet/>
      <dgm:spPr/>
      <dgm:t>
        <a:bodyPr/>
        <a:lstStyle/>
        <a:p>
          <a:endParaRPr lang="fr-BE"/>
        </a:p>
      </dgm:t>
    </dgm:pt>
    <dgm:pt modelId="{EF8E18E7-26D2-426F-9E55-1E705FA03E3F}" type="sibTrans" cxnId="{E47E9D90-E931-4F1C-8117-1AB991E2D50C}">
      <dgm:prSet/>
      <dgm:spPr/>
      <dgm:t>
        <a:bodyPr/>
        <a:lstStyle/>
        <a:p>
          <a:endParaRPr lang="fr-BE"/>
        </a:p>
      </dgm:t>
    </dgm:pt>
    <dgm:pt modelId="{9DD58166-2A02-4F54-8A88-EC6FD356A8A1}">
      <dgm:prSet/>
      <dgm:spPr/>
      <dgm:t>
        <a:bodyPr/>
        <a:lstStyle/>
        <a:p>
          <a:r>
            <a:rPr lang="fr-FR"/>
            <a:t>présentiel</a:t>
          </a:r>
          <a:endParaRPr lang="fr-BE"/>
        </a:p>
      </dgm:t>
    </dgm:pt>
    <dgm:pt modelId="{55205AFA-DBBC-4DD6-AD55-D659B1B4B4E0}" type="parTrans" cxnId="{D9696E85-8E92-4490-B423-7E1A4AA55A5D}">
      <dgm:prSet/>
      <dgm:spPr/>
      <dgm:t>
        <a:bodyPr/>
        <a:lstStyle/>
        <a:p>
          <a:endParaRPr lang="fr-BE"/>
        </a:p>
      </dgm:t>
    </dgm:pt>
    <dgm:pt modelId="{4D2A724D-69D7-4CFE-8AD8-614889F18646}" type="sibTrans" cxnId="{D9696E85-8E92-4490-B423-7E1A4AA55A5D}">
      <dgm:prSet/>
      <dgm:spPr/>
      <dgm:t>
        <a:bodyPr/>
        <a:lstStyle/>
        <a:p>
          <a:endParaRPr lang="fr-BE"/>
        </a:p>
      </dgm:t>
    </dgm:pt>
    <dgm:pt modelId="{903E3C11-E0BA-45BE-A84D-564952661964}">
      <dgm:prSet/>
      <dgm:spPr/>
      <dgm:t>
        <a:bodyPr/>
        <a:lstStyle/>
        <a:p>
          <a:r>
            <a:rPr lang="fr-FR" dirty="0"/>
            <a:t>Support </a:t>
          </a:r>
          <a:r>
            <a:rPr lang="fr-FR" dirty="0">
              <a:sym typeface="Wingdings" panose="05000000000000000000" pitchFamily="2" charset="2"/>
            </a:rPr>
            <a:t></a:t>
          </a:r>
          <a:r>
            <a:rPr lang="fr-FR" dirty="0"/>
            <a:t>  (un </a:t>
          </a:r>
          <a:r>
            <a:rPr lang="fr-FR" dirty="0" err="1"/>
            <a:t>mooc</a:t>
          </a:r>
          <a:r>
            <a:rPr lang="fr-FR" dirty="0"/>
            <a:t>) et </a:t>
          </a:r>
          <a:r>
            <a:rPr lang="fr-FR" dirty="0" err="1"/>
            <a:t>moodle</a:t>
          </a:r>
          <a:r>
            <a:rPr lang="fr-FR" dirty="0"/>
            <a:t> </a:t>
          </a:r>
          <a:endParaRPr lang="fr-BE" dirty="0"/>
        </a:p>
      </dgm:t>
    </dgm:pt>
    <dgm:pt modelId="{BC47642E-5C10-4523-AA77-A950B9D70AEC}" type="parTrans" cxnId="{76B53483-08FD-4EDB-BBAE-03108C62DB40}">
      <dgm:prSet/>
      <dgm:spPr/>
      <dgm:t>
        <a:bodyPr/>
        <a:lstStyle/>
        <a:p>
          <a:endParaRPr lang="fr-BE"/>
        </a:p>
      </dgm:t>
    </dgm:pt>
    <dgm:pt modelId="{9161B66E-59EE-4E1E-8C8A-C893E0632606}" type="sibTrans" cxnId="{76B53483-08FD-4EDB-BBAE-03108C62DB40}">
      <dgm:prSet/>
      <dgm:spPr/>
      <dgm:t>
        <a:bodyPr/>
        <a:lstStyle/>
        <a:p>
          <a:endParaRPr lang="fr-BE"/>
        </a:p>
      </dgm:t>
    </dgm:pt>
    <dgm:pt modelId="{F0107F14-1DAA-4B38-87DC-DF198E0D3278}">
      <dgm:prSet/>
      <dgm:spPr/>
      <dgm:t>
        <a:bodyPr/>
        <a:lstStyle/>
        <a:p>
          <a:r>
            <a:rPr lang="fr-FR"/>
            <a:t>Examen: </a:t>
          </a:r>
          <a:endParaRPr lang="fr-BE"/>
        </a:p>
      </dgm:t>
    </dgm:pt>
    <dgm:pt modelId="{CE9073EC-1712-49B9-81DB-8037B05F75DA}" type="parTrans" cxnId="{917C4E50-9E17-4998-8E6F-DE5344C2B9C4}">
      <dgm:prSet/>
      <dgm:spPr/>
      <dgm:t>
        <a:bodyPr/>
        <a:lstStyle/>
        <a:p>
          <a:endParaRPr lang="fr-BE"/>
        </a:p>
      </dgm:t>
    </dgm:pt>
    <dgm:pt modelId="{AA074C61-C127-450F-A433-9BE7305CDA0D}" type="sibTrans" cxnId="{917C4E50-9E17-4998-8E6F-DE5344C2B9C4}">
      <dgm:prSet/>
      <dgm:spPr/>
      <dgm:t>
        <a:bodyPr/>
        <a:lstStyle/>
        <a:p>
          <a:endParaRPr lang="fr-BE"/>
        </a:p>
      </dgm:t>
    </dgm:pt>
    <dgm:pt modelId="{15892FAD-7096-4AE2-B20A-F4DA6AD62F9D}">
      <dgm:prSet/>
      <dgm:spPr/>
      <dgm:t>
        <a:bodyPr/>
        <a:lstStyle/>
        <a:p>
          <a:r>
            <a:rPr lang="fr-FR"/>
            <a:t>Travail groupe – individuel (écrit oral): une situation de soins dans un territoire </a:t>
          </a:r>
          <a:endParaRPr lang="fr-BE"/>
        </a:p>
      </dgm:t>
    </dgm:pt>
    <dgm:pt modelId="{E2709704-E711-4748-BC83-BC0B84105C95}" type="parTrans" cxnId="{4BDD7769-C02A-4F60-B2CE-D633ACC73C56}">
      <dgm:prSet/>
      <dgm:spPr/>
      <dgm:t>
        <a:bodyPr/>
        <a:lstStyle/>
        <a:p>
          <a:endParaRPr lang="fr-BE"/>
        </a:p>
      </dgm:t>
    </dgm:pt>
    <dgm:pt modelId="{F48747AD-3E4E-44D9-8172-44B4EA191A55}" type="sibTrans" cxnId="{4BDD7769-C02A-4F60-B2CE-D633ACC73C56}">
      <dgm:prSet/>
      <dgm:spPr/>
      <dgm:t>
        <a:bodyPr/>
        <a:lstStyle/>
        <a:p>
          <a:endParaRPr lang="fr-BE"/>
        </a:p>
      </dgm:t>
    </dgm:pt>
    <dgm:pt modelId="{C8149123-BA07-4C01-8505-D7F840F78A38}" type="pres">
      <dgm:prSet presAssocID="{30155394-93B3-4F4C-995E-98C1CA7CABD1}" presName="linear" presStyleCnt="0">
        <dgm:presLayoutVars>
          <dgm:animLvl val="lvl"/>
          <dgm:resizeHandles val="exact"/>
        </dgm:presLayoutVars>
      </dgm:prSet>
      <dgm:spPr/>
    </dgm:pt>
    <dgm:pt modelId="{559FDF25-873A-473A-BF3B-33432611BB38}" type="pres">
      <dgm:prSet presAssocID="{CBEB0F13-986E-4733-93A8-13CAD806BD48}" presName="parentText" presStyleLbl="node1" presStyleIdx="0" presStyleCnt="4">
        <dgm:presLayoutVars>
          <dgm:chMax val="0"/>
          <dgm:bulletEnabled val="1"/>
        </dgm:presLayoutVars>
      </dgm:prSet>
      <dgm:spPr/>
    </dgm:pt>
    <dgm:pt modelId="{3C21DFA4-E938-4B46-9D9D-CC1F4CC9CA78}" type="pres">
      <dgm:prSet presAssocID="{CBEB0F13-986E-4733-93A8-13CAD806BD48}" presName="childText" presStyleLbl="revTx" presStyleIdx="0" presStyleCnt="4">
        <dgm:presLayoutVars>
          <dgm:bulletEnabled val="1"/>
        </dgm:presLayoutVars>
      </dgm:prSet>
      <dgm:spPr/>
    </dgm:pt>
    <dgm:pt modelId="{1911F389-75FF-416F-A553-29A33AB74B71}" type="pres">
      <dgm:prSet presAssocID="{1B9EE7D9-CDA0-4EC1-8BA4-43B22834AABC}" presName="parentText" presStyleLbl="node1" presStyleIdx="1" presStyleCnt="4">
        <dgm:presLayoutVars>
          <dgm:chMax val="0"/>
          <dgm:bulletEnabled val="1"/>
        </dgm:presLayoutVars>
      </dgm:prSet>
      <dgm:spPr/>
    </dgm:pt>
    <dgm:pt modelId="{B0F43974-BB76-4E1C-9A0F-C9064A257E4D}" type="pres">
      <dgm:prSet presAssocID="{1B9EE7D9-CDA0-4EC1-8BA4-43B22834AABC}" presName="childText" presStyleLbl="revTx" presStyleIdx="1" presStyleCnt="4">
        <dgm:presLayoutVars>
          <dgm:bulletEnabled val="1"/>
        </dgm:presLayoutVars>
      </dgm:prSet>
      <dgm:spPr/>
    </dgm:pt>
    <dgm:pt modelId="{DA86FF89-8D8C-4730-B892-F9F6AC8F64FD}" type="pres">
      <dgm:prSet presAssocID="{2FC73DAE-1DF6-409C-BBCC-94387A42870C}" presName="parentText" presStyleLbl="node1" presStyleIdx="2" presStyleCnt="4">
        <dgm:presLayoutVars>
          <dgm:chMax val="0"/>
          <dgm:bulletEnabled val="1"/>
        </dgm:presLayoutVars>
      </dgm:prSet>
      <dgm:spPr/>
    </dgm:pt>
    <dgm:pt modelId="{E7D95EBB-EB43-4ED0-85B2-5F311BCC3A8A}" type="pres">
      <dgm:prSet presAssocID="{2FC73DAE-1DF6-409C-BBCC-94387A42870C}" presName="childText" presStyleLbl="revTx" presStyleIdx="2" presStyleCnt="4">
        <dgm:presLayoutVars>
          <dgm:bulletEnabled val="1"/>
        </dgm:presLayoutVars>
      </dgm:prSet>
      <dgm:spPr/>
    </dgm:pt>
    <dgm:pt modelId="{C46D9859-3C43-4A11-9CB4-9D62145527A9}" type="pres">
      <dgm:prSet presAssocID="{F0107F14-1DAA-4B38-87DC-DF198E0D3278}" presName="parentText" presStyleLbl="node1" presStyleIdx="3" presStyleCnt="4">
        <dgm:presLayoutVars>
          <dgm:chMax val="0"/>
          <dgm:bulletEnabled val="1"/>
        </dgm:presLayoutVars>
      </dgm:prSet>
      <dgm:spPr/>
    </dgm:pt>
    <dgm:pt modelId="{68FD62B4-AB4E-42EE-891A-8AEF003C4AF6}" type="pres">
      <dgm:prSet presAssocID="{F0107F14-1DAA-4B38-87DC-DF198E0D3278}" presName="childText" presStyleLbl="revTx" presStyleIdx="3" presStyleCnt="4">
        <dgm:presLayoutVars>
          <dgm:bulletEnabled val="1"/>
        </dgm:presLayoutVars>
      </dgm:prSet>
      <dgm:spPr/>
    </dgm:pt>
  </dgm:ptLst>
  <dgm:cxnLst>
    <dgm:cxn modelId="{D06A1224-7780-4CAC-AD2F-235E459893C3}" srcId="{1B9EE7D9-CDA0-4EC1-8BA4-43B22834AABC}" destId="{9769FE92-A999-429A-AA05-81F362E44043}" srcOrd="0" destOrd="0" parTransId="{F6D914CB-BB9F-410D-BD8E-9885B1B51D9B}" sibTransId="{4D9D498E-A3CD-4685-B9EC-10C4A9E71837}"/>
    <dgm:cxn modelId="{CAE3C130-8E2E-444E-AD5E-A87B9E8819CE}" srcId="{CBEB0F13-986E-4733-93A8-13CAD806BD48}" destId="{6534F6F9-FEF8-41BF-8205-BD2A1318562B}" srcOrd="0" destOrd="0" parTransId="{902870E9-A0DC-434A-BAC0-96D2EB4B7C0F}" sibTransId="{4184AB5D-8146-48B5-9710-304E6530B2B9}"/>
    <dgm:cxn modelId="{F7C2DE38-8C81-48FF-8EA4-651F1E5AB2B5}" type="presOf" srcId="{903E3C11-E0BA-45BE-A84D-564952661964}" destId="{E7D95EBB-EB43-4ED0-85B2-5F311BCC3A8A}" srcOrd="0" destOrd="1" presId="urn:microsoft.com/office/officeart/2005/8/layout/vList2"/>
    <dgm:cxn modelId="{B076AD5B-9D78-4497-8B1A-ACD00F1BFB39}" type="presOf" srcId="{6534F6F9-FEF8-41BF-8205-BD2A1318562B}" destId="{3C21DFA4-E938-4B46-9D9D-CC1F4CC9CA78}" srcOrd="0" destOrd="0" presId="urn:microsoft.com/office/officeart/2005/8/layout/vList2"/>
    <dgm:cxn modelId="{12E9755C-903A-484A-AEA4-2D6075FA9054}" type="presOf" srcId="{9DD58166-2A02-4F54-8A88-EC6FD356A8A1}" destId="{E7D95EBB-EB43-4ED0-85B2-5F311BCC3A8A}" srcOrd="0" destOrd="0" presId="urn:microsoft.com/office/officeart/2005/8/layout/vList2"/>
    <dgm:cxn modelId="{4BDD7769-C02A-4F60-B2CE-D633ACC73C56}" srcId="{F0107F14-1DAA-4B38-87DC-DF198E0D3278}" destId="{15892FAD-7096-4AE2-B20A-F4DA6AD62F9D}" srcOrd="0" destOrd="0" parTransId="{E2709704-E711-4748-BC83-BC0B84105C95}" sibTransId="{F48747AD-3E4E-44D9-8172-44B4EA191A55}"/>
    <dgm:cxn modelId="{917C4E50-9E17-4998-8E6F-DE5344C2B9C4}" srcId="{30155394-93B3-4F4C-995E-98C1CA7CABD1}" destId="{F0107F14-1DAA-4B38-87DC-DF198E0D3278}" srcOrd="3" destOrd="0" parTransId="{CE9073EC-1712-49B9-81DB-8037B05F75DA}" sibTransId="{AA074C61-C127-450F-A433-9BE7305CDA0D}"/>
    <dgm:cxn modelId="{7A134D58-714F-48C0-A411-8153153CE4EB}" srcId="{30155394-93B3-4F4C-995E-98C1CA7CABD1}" destId="{CBEB0F13-986E-4733-93A8-13CAD806BD48}" srcOrd="0" destOrd="0" parTransId="{5DB00F51-628B-409B-9FD9-EF204565831D}" sibTransId="{E6CB4303-817B-4527-8D49-9D756B49F89A}"/>
    <dgm:cxn modelId="{30859B82-0F25-4F38-98C4-8B16CCA40B50}" type="presOf" srcId="{CBEB0F13-986E-4733-93A8-13CAD806BD48}" destId="{559FDF25-873A-473A-BF3B-33432611BB38}" srcOrd="0" destOrd="0" presId="urn:microsoft.com/office/officeart/2005/8/layout/vList2"/>
    <dgm:cxn modelId="{76B53483-08FD-4EDB-BBAE-03108C62DB40}" srcId="{2FC73DAE-1DF6-409C-BBCC-94387A42870C}" destId="{903E3C11-E0BA-45BE-A84D-564952661964}" srcOrd="1" destOrd="0" parTransId="{BC47642E-5C10-4523-AA77-A950B9D70AEC}" sibTransId="{9161B66E-59EE-4E1E-8C8A-C893E0632606}"/>
    <dgm:cxn modelId="{D3612C84-C000-4920-B2D1-ABFD20A8B5E1}" type="presOf" srcId="{1B9EE7D9-CDA0-4EC1-8BA4-43B22834AABC}" destId="{1911F389-75FF-416F-A553-29A33AB74B71}" srcOrd="0" destOrd="0" presId="urn:microsoft.com/office/officeart/2005/8/layout/vList2"/>
    <dgm:cxn modelId="{D9696E85-8E92-4490-B423-7E1A4AA55A5D}" srcId="{2FC73DAE-1DF6-409C-BBCC-94387A42870C}" destId="{9DD58166-2A02-4F54-8A88-EC6FD356A8A1}" srcOrd="0" destOrd="0" parTransId="{55205AFA-DBBC-4DD6-AD55-D659B1B4B4E0}" sibTransId="{4D2A724D-69D7-4CFE-8AD8-614889F18646}"/>
    <dgm:cxn modelId="{E47E9D90-E931-4F1C-8117-1AB991E2D50C}" srcId="{30155394-93B3-4F4C-995E-98C1CA7CABD1}" destId="{2FC73DAE-1DF6-409C-BBCC-94387A42870C}" srcOrd="2" destOrd="0" parTransId="{E2116FD5-88DA-4BCF-9E55-929E1E216FEA}" sibTransId="{EF8E18E7-26D2-426F-9E55-1E705FA03E3F}"/>
    <dgm:cxn modelId="{8EC97BA3-8B9B-4BD7-A87F-82D865D7496A}" srcId="{30155394-93B3-4F4C-995E-98C1CA7CABD1}" destId="{1B9EE7D9-CDA0-4EC1-8BA4-43B22834AABC}" srcOrd="1" destOrd="0" parTransId="{3F75E21D-F0EC-4FDA-8BAF-16B7218152F3}" sibTransId="{DF1B03B3-EEFE-49C8-A173-70028FAD67F8}"/>
    <dgm:cxn modelId="{5CBE6FA5-419D-4A28-B331-FC7031E02F3E}" type="presOf" srcId="{15892FAD-7096-4AE2-B20A-F4DA6AD62F9D}" destId="{68FD62B4-AB4E-42EE-891A-8AEF003C4AF6}" srcOrd="0" destOrd="0" presId="urn:microsoft.com/office/officeart/2005/8/layout/vList2"/>
    <dgm:cxn modelId="{350728CF-A7C8-47B6-A87F-35E0E937406A}" type="presOf" srcId="{F0107F14-1DAA-4B38-87DC-DF198E0D3278}" destId="{C46D9859-3C43-4A11-9CB4-9D62145527A9}" srcOrd="0" destOrd="0" presId="urn:microsoft.com/office/officeart/2005/8/layout/vList2"/>
    <dgm:cxn modelId="{0DE868E1-07F9-4868-A17A-0D58622E0CE3}" type="presOf" srcId="{30155394-93B3-4F4C-995E-98C1CA7CABD1}" destId="{C8149123-BA07-4C01-8505-D7F840F78A38}" srcOrd="0" destOrd="0" presId="urn:microsoft.com/office/officeart/2005/8/layout/vList2"/>
    <dgm:cxn modelId="{3F24F5E6-43FC-4691-94A0-9A7E04C2D61C}" type="presOf" srcId="{9769FE92-A999-429A-AA05-81F362E44043}" destId="{B0F43974-BB76-4E1C-9A0F-C9064A257E4D}" srcOrd="0" destOrd="0" presId="urn:microsoft.com/office/officeart/2005/8/layout/vList2"/>
    <dgm:cxn modelId="{8D0B84FB-0717-4938-88AB-3190F5DE1270}" type="presOf" srcId="{2FC73DAE-1DF6-409C-BBCC-94387A42870C}" destId="{DA86FF89-8D8C-4730-B892-F9F6AC8F64FD}" srcOrd="0" destOrd="0" presId="urn:microsoft.com/office/officeart/2005/8/layout/vList2"/>
    <dgm:cxn modelId="{A338399A-17D7-49F4-B4CF-FBE27D7BCDA1}" type="presParOf" srcId="{C8149123-BA07-4C01-8505-D7F840F78A38}" destId="{559FDF25-873A-473A-BF3B-33432611BB38}" srcOrd="0" destOrd="0" presId="urn:microsoft.com/office/officeart/2005/8/layout/vList2"/>
    <dgm:cxn modelId="{429FBB3F-868A-4F23-B938-74638D636ED8}" type="presParOf" srcId="{C8149123-BA07-4C01-8505-D7F840F78A38}" destId="{3C21DFA4-E938-4B46-9D9D-CC1F4CC9CA78}" srcOrd="1" destOrd="0" presId="urn:microsoft.com/office/officeart/2005/8/layout/vList2"/>
    <dgm:cxn modelId="{B764393E-63D6-4A98-884B-64558997F0AA}" type="presParOf" srcId="{C8149123-BA07-4C01-8505-D7F840F78A38}" destId="{1911F389-75FF-416F-A553-29A33AB74B71}" srcOrd="2" destOrd="0" presId="urn:microsoft.com/office/officeart/2005/8/layout/vList2"/>
    <dgm:cxn modelId="{3E7439A9-658C-4F06-8F4C-F3036E6958A6}" type="presParOf" srcId="{C8149123-BA07-4C01-8505-D7F840F78A38}" destId="{B0F43974-BB76-4E1C-9A0F-C9064A257E4D}" srcOrd="3" destOrd="0" presId="urn:microsoft.com/office/officeart/2005/8/layout/vList2"/>
    <dgm:cxn modelId="{1F6B0ADF-0BD6-47B2-9D27-018B16D0FB79}" type="presParOf" srcId="{C8149123-BA07-4C01-8505-D7F840F78A38}" destId="{DA86FF89-8D8C-4730-B892-F9F6AC8F64FD}" srcOrd="4" destOrd="0" presId="urn:microsoft.com/office/officeart/2005/8/layout/vList2"/>
    <dgm:cxn modelId="{6D3EE3FF-4BE4-4317-8CFA-27314891CF31}" type="presParOf" srcId="{C8149123-BA07-4C01-8505-D7F840F78A38}" destId="{E7D95EBB-EB43-4ED0-85B2-5F311BCC3A8A}" srcOrd="5" destOrd="0" presId="urn:microsoft.com/office/officeart/2005/8/layout/vList2"/>
    <dgm:cxn modelId="{4122DEB6-58D1-4FE3-86BF-EB3ADA6525CA}" type="presParOf" srcId="{C8149123-BA07-4C01-8505-D7F840F78A38}" destId="{C46D9859-3C43-4A11-9CB4-9D62145527A9}" srcOrd="6" destOrd="0" presId="urn:microsoft.com/office/officeart/2005/8/layout/vList2"/>
    <dgm:cxn modelId="{EF9D4D42-D1B8-4F6F-8783-8A15A8A71D3B}" type="presParOf" srcId="{C8149123-BA07-4C01-8505-D7F840F78A38}" destId="{68FD62B4-AB4E-42EE-891A-8AEF003C4AF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3D044B-83BF-4468-9B0A-E615B1EFE3D1}"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fr-BE"/>
        </a:p>
      </dgm:t>
    </dgm:pt>
    <dgm:pt modelId="{62E806BB-0E73-4B7B-A14A-5F47F7F19ECA}">
      <dgm:prSet/>
      <dgm:spPr/>
      <dgm:t>
        <a:bodyPr/>
        <a:lstStyle/>
        <a:p>
          <a:r>
            <a:rPr lang="fr-FR"/>
            <a:t>Période:</a:t>
          </a:r>
          <a:endParaRPr lang="fr-BE"/>
        </a:p>
      </dgm:t>
    </dgm:pt>
    <dgm:pt modelId="{380739E8-79C7-4836-A0DE-41D97D67DDC3}" type="parTrans" cxnId="{14763A01-11E4-41B8-9259-8F4B099C4927}">
      <dgm:prSet/>
      <dgm:spPr/>
      <dgm:t>
        <a:bodyPr/>
        <a:lstStyle/>
        <a:p>
          <a:endParaRPr lang="fr-BE"/>
        </a:p>
      </dgm:t>
    </dgm:pt>
    <dgm:pt modelId="{84491DCA-A388-49F6-BDFB-F5FC1B3520A9}" type="sibTrans" cxnId="{14763A01-11E4-41B8-9259-8F4B099C4927}">
      <dgm:prSet/>
      <dgm:spPr/>
      <dgm:t>
        <a:bodyPr/>
        <a:lstStyle/>
        <a:p>
          <a:endParaRPr lang="fr-BE"/>
        </a:p>
      </dgm:t>
    </dgm:pt>
    <dgm:pt modelId="{3DA836BF-375D-4980-93F0-3B0CA309A48E}">
      <dgm:prSet/>
      <dgm:spPr/>
      <dgm:t>
        <a:bodyPr/>
        <a:lstStyle/>
        <a:p>
          <a:r>
            <a:rPr lang="fr-FR"/>
            <a:t>1</a:t>
          </a:r>
          <a:r>
            <a:rPr lang="fr-FR" baseline="30000"/>
            <a:t>er</a:t>
          </a:r>
          <a:r>
            <a:rPr lang="fr-FR"/>
            <a:t> quadri </a:t>
          </a:r>
          <a:endParaRPr lang="fr-BE"/>
        </a:p>
      </dgm:t>
    </dgm:pt>
    <dgm:pt modelId="{F7D864C9-BD11-4958-9BEB-434AA6EF39CA}" type="parTrans" cxnId="{6EBA663F-1646-4349-B089-1C39E2DE3547}">
      <dgm:prSet/>
      <dgm:spPr/>
      <dgm:t>
        <a:bodyPr/>
        <a:lstStyle/>
        <a:p>
          <a:endParaRPr lang="fr-BE"/>
        </a:p>
      </dgm:t>
    </dgm:pt>
    <dgm:pt modelId="{6EF34269-2064-48C2-916C-243CF3796EA3}" type="sibTrans" cxnId="{6EBA663F-1646-4349-B089-1C39E2DE3547}">
      <dgm:prSet/>
      <dgm:spPr/>
      <dgm:t>
        <a:bodyPr/>
        <a:lstStyle/>
        <a:p>
          <a:endParaRPr lang="fr-BE"/>
        </a:p>
      </dgm:t>
    </dgm:pt>
    <dgm:pt modelId="{55CC434F-117E-40D9-8574-D45C2E661EA4}">
      <dgm:prSet/>
      <dgm:spPr/>
      <dgm:t>
        <a:bodyPr/>
        <a:lstStyle/>
        <a:p>
          <a:r>
            <a:rPr lang="fr-FR"/>
            <a:t>Co-requis:</a:t>
          </a:r>
          <a:endParaRPr lang="fr-BE"/>
        </a:p>
      </dgm:t>
    </dgm:pt>
    <dgm:pt modelId="{75711FCC-F77B-4CAA-B5CE-E3EF60832B5C}" type="parTrans" cxnId="{53734577-F232-43B6-AB96-522D4EFB2C5A}">
      <dgm:prSet/>
      <dgm:spPr/>
      <dgm:t>
        <a:bodyPr/>
        <a:lstStyle/>
        <a:p>
          <a:endParaRPr lang="fr-BE"/>
        </a:p>
      </dgm:t>
    </dgm:pt>
    <dgm:pt modelId="{D20AEB16-BC41-4CAF-A27B-0402D932D464}" type="sibTrans" cxnId="{53734577-F232-43B6-AB96-522D4EFB2C5A}">
      <dgm:prSet/>
      <dgm:spPr/>
      <dgm:t>
        <a:bodyPr/>
        <a:lstStyle/>
        <a:p>
          <a:endParaRPr lang="fr-BE"/>
        </a:p>
      </dgm:t>
    </dgm:pt>
    <dgm:pt modelId="{2D76AE58-BFA7-40E6-BD56-CE50C57A9564}">
      <dgm:prSet/>
      <dgm:spPr/>
      <dgm:t>
        <a:bodyPr/>
        <a:lstStyle/>
        <a:p>
          <a:r>
            <a:rPr lang="fr-FR"/>
            <a:t>WFSP2211</a:t>
          </a:r>
          <a:endParaRPr lang="fr-BE"/>
        </a:p>
      </dgm:t>
    </dgm:pt>
    <dgm:pt modelId="{A5A25B12-B326-4CF8-8663-F48188ED8328}" type="parTrans" cxnId="{49789951-E55C-454F-BCEF-72243BFBD6C4}">
      <dgm:prSet/>
      <dgm:spPr/>
      <dgm:t>
        <a:bodyPr/>
        <a:lstStyle/>
        <a:p>
          <a:endParaRPr lang="fr-BE"/>
        </a:p>
      </dgm:t>
    </dgm:pt>
    <dgm:pt modelId="{F0B58CB4-C6FA-4614-9E7F-DE802951D04E}" type="sibTrans" cxnId="{49789951-E55C-454F-BCEF-72243BFBD6C4}">
      <dgm:prSet/>
      <dgm:spPr/>
      <dgm:t>
        <a:bodyPr/>
        <a:lstStyle/>
        <a:p>
          <a:endParaRPr lang="fr-BE"/>
        </a:p>
      </dgm:t>
    </dgm:pt>
    <dgm:pt modelId="{071F4E22-C218-4815-8405-65C12AD9CF3D}">
      <dgm:prSet/>
      <dgm:spPr/>
      <dgm:t>
        <a:bodyPr/>
        <a:lstStyle/>
        <a:p>
          <a:r>
            <a:rPr lang="fr-FR"/>
            <a:t>Objectif d’apprentissage: </a:t>
          </a:r>
          <a:endParaRPr lang="fr-BE"/>
        </a:p>
      </dgm:t>
    </dgm:pt>
    <dgm:pt modelId="{74C089F8-A587-40F6-931C-3F38871876F1}" type="parTrans" cxnId="{9A0E793F-50E0-4D0A-8596-D65A99C2506B}">
      <dgm:prSet/>
      <dgm:spPr/>
      <dgm:t>
        <a:bodyPr/>
        <a:lstStyle/>
        <a:p>
          <a:endParaRPr lang="fr-BE"/>
        </a:p>
      </dgm:t>
    </dgm:pt>
    <dgm:pt modelId="{DC59C4E4-69C6-42BE-A54C-6DA15EC361B3}" type="sibTrans" cxnId="{9A0E793F-50E0-4D0A-8596-D65A99C2506B}">
      <dgm:prSet/>
      <dgm:spPr/>
      <dgm:t>
        <a:bodyPr/>
        <a:lstStyle/>
        <a:p>
          <a:endParaRPr lang="fr-BE"/>
        </a:p>
      </dgm:t>
    </dgm:pt>
    <dgm:pt modelId="{A5D058F4-FDAE-42C1-AA09-C7515F25C3F2}">
      <dgm:prSet/>
      <dgm:spPr/>
      <dgm:t>
        <a:bodyPr/>
        <a:lstStyle/>
        <a:p>
          <a:r>
            <a:rPr lang="fr-FR" dirty="0"/>
            <a:t>Comprendre les différents modèles d'organisation du système d'information pour la coordination individuelle et  au sein d'un Bassin de soins pour la gestion de la santé populationnelle </a:t>
          </a:r>
          <a:endParaRPr lang="fr-BE" dirty="0"/>
        </a:p>
      </dgm:t>
    </dgm:pt>
    <dgm:pt modelId="{9E06F4A7-9213-4BD1-B499-1A80B2D42DB5}" type="parTrans" cxnId="{118FFEC4-E186-4AB3-A6D8-B1C6FC59C480}">
      <dgm:prSet/>
      <dgm:spPr/>
      <dgm:t>
        <a:bodyPr/>
        <a:lstStyle/>
        <a:p>
          <a:endParaRPr lang="fr-BE"/>
        </a:p>
      </dgm:t>
    </dgm:pt>
    <dgm:pt modelId="{5B52A44F-928E-4DDE-B77B-87759485D5D2}" type="sibTrans" cxnId="{118FFEC4-E186-4AB3-A6D8-B1C6FC59C480}">
      <dgm:prSet/>
      <dgm:spPr/>
      <dgm:t>
        <a:bodyPr/>
        <a:lstStyle/>
        <a:p>
          <a:endParaRPr lang="fr-BE"/>
        </a:p>
      </dgm:t>
    </dgm:pt>
    <dgm:pt modelId="{86314853-002F-4F42-B13D-3E3AB904078E}">
      <dgm:prSet/>
      <dgm:spPr/>
      <dgm:t>
        <a:bodyPr/>
        <a:lstStyle/>
        <a:p>
          <a:r>
            <a:rPr lang="fr-FR"/>
            <a:t>Modalité: </a:t>
          </a:r>
          <a:endParaRPr lang="fr-BE"/>
        </a:p>
      </dgm:t>
    </dgm:pt>
    <dgm:pt modelId="{F8A4C4A8-1BC4-4C66-8076-DE69F0FB0CCE}" type="parTrans" cxnId="{6BB45F51-6ABF-4F9E-A8C4-2D66EECD715D}">
      <dgm:prSet/>
      <dgm:spPr/>
      <dgm:t>
        <a:bodyPr/>
        <a:lstStyle/>
        <a:p>
          <a:endParaRPr lang="fr-BE"/>
        </a:p>
      </dgm:t>
    </dgm:pt>
    <dgm:pt modelId="{66D43300-EA6C-42D0-8035-0775D003C1F2}" type="sibTrans" cxnId="{6BB45F51-6ABF-4F9E-A8C4-2D66EECD715D}">
      <dgm:prSet/>
      <dgm:spPr/>
      <dgm:t>
        <a:bodyPr/>
        <a:lstStyle/>
        <a:p>
          <a:endParaRPr lang="fr-BE"/>
        </a:p>
      </dgm:t>
    </dgm:pt>
    <dgm:pt modelId="{CE845B11-2BFB-42DC-B05C-972D78BB676E}">
      <dgm:prSet/>
      <dgm:spPr/>
      <dgm:t>
        <a:bodyPr/>
        <a:lstStyle/>
        <a:p>
          <a:r>
            <a:rPr lang="fr-FR"/>
            <a:t>Présentiel </a:t>
          </a:r>
          <a:endParaRPr lang="fr-BE"/>
        </a:p>
      </dgm:t>
    </dgm:pt>
    <dgm:pt modelId="{E365DADE-BE1F-43C3-B41B-AF59C967EC30}" type="parTrans" cxnId="{05FF48FF-23A0-4A88-8939-65E95EB75183}">
      <dgm:prSet/>
      <dgm:spPr/>
      <dgm:t>
        <a:bodyPr/>
        <a:lstStyle/>
        <a:p>
          <a:endParaRPr lang="fr-BE"/>
        </a:p>
      </dgm:t>
    </dgm:pt>
    <dgm:pt modelId="{52D7898D-D931-43B1-9648-F5AB36999C66}" type="sibTrans" cxnId="{05FF48FF-23A0-4A88-8939-65E95EB75183}">
      <dgm:prSet/>
      <dgm:spPr/>
      <dgm:t>
        <a:bodyPr/>
        <a:lstStyle/>
        <a:p>
          <a:endParaRPr lang="fr-BE"/>
        </a:p>
      </dgm:t>
    </dgm:pt>
    <dgm:pt modelId="{544601D9-BF37-44DE-BA44-0ADC7C7E4823}">
      <dgm:prSet/>
      <dgm:spPr/>
      <dgm:t>
        <a:bodyPr/>
        <a:lstStyle/>
        <a:p>
          <a:r>
            <a:rPr lang="fr-FR"/>
            <a:t>Support </a:t>
          </a:r>
          <a:r>
            <a:rPr lang="fr-FR">
              <a:sym typeface="Wingdings" panose="05000000000000000000" pitchFamily="2" charset="2"/>
            </a:rPr>
            <a:t></a:t>
          </a:r>
          <a:r>
            <a:rPr lang="fr-FR"/>
            <a:t> moodle </a:t>
          </a:r>
          <a:endParaRPr lang="fr-BE"/>
        </a:p>
      </dgm:t>
    </dgm:pt>
    <dgm:pt modelId="{DADC445B-E775-45BA-A596-94B2BBAED418}" type="parTrans" cxnId="{9B81DC38-5D5C-4FC5-AF74-E4CE49BF9948}">
      <dgm:prSet/>
      <dgm:spPr/>
      <dgm:t>
        <a:bodyPr/>
        <a:lstStyle/>
        <a:p>
          <a:endParaRPr lang="fr-BE"/>
        </a:p>
      </dgm:t>
    </dgm:pt>
    <dgm:pt modelId="{9CA4F9B9-0335-4EFF-B521-AF72B2FDDD34}" type="sibTrans" cxnId="{9B81DC38-5D5C-4FC5-AF74-E4CE49BF9948}">
      <dgm:prSet/>
      <dgm:spPr/>
      <dgm:t>
        <a:bodyPr/>
        <a:lstStyle/>
        <a:p>
          <a:endParaRPr lang="fr-BE"/>
        </a:p>
      </dgm:t>
    </dgm:pt>
    <dgm:pt modelId="{1D6849F7-11D7-48E8-9728-CB20BED6563D}">
      <dgm:prSet/>
      <dgm:spPr/>
      <dgm:t>
        <a:bodyPr/>
        <a:lstStyle/>
        <a:p>
          <a:r>
            <a:rPr lang="fr-FR"/>
            <a:t>Examen: </a:t>
          </a:r>
          <a:endParaRPr lang="fr-BE"/>
        </a:p>
      </dgm:t>
    </dgm:pt>
    <dgm:pt modelId="{27C6DED6-9EC2-406E-B64B-ABD50B595481}" type="parTrans" cxnId="{1531D7A8-7726-4FE1-85ED-598D49FEB566}">
      <dgm:prSet/>
      <dgm:spPr/>
      <dgm:t>
        <a:bodyPr/>
        <a:lstStyle/>
        <a:p>
          <a:endParaRPr lang="fr-BE"/>
        </a:p>
      </dgm:t>
    </dgm:pt>
    <dgm:pt modelId="{128CAC61-8515-4084-9754-34F4019B113D}" type="sibTrans" cxnId="{1531D7A8-7726-4FE1-85ED-598D49FEB566}">
      <dgm:prSet/>
      <dgm:spPr/>
      <dgm:t>
        <a:bodyPr/>
        <a:lstStyle/>
        <a:p>
          <a:endParaRPr lang="fr-BE"/>
        </a:p>
      </dgm:t>
    </dgm:pt>
    <dgm:pt modelId="{3C2C0D8D-A668-48B3-9061-E9AF10813429}">
      <dgm:prSet/>
      <dgm:spPr/>
      <dgm:t>
        <a:bodyPr/>
        <a:lstStyle/>
        <a:p>
          <a:r>
            <a:rPr lang="fr-FR"/>
            <a:t>Travail de groupe (en lien avec WFSP2211) : utilisation d’outils d’info au niveau individuel et populationnel  </a:t>
          </a:r>
          <a:endParaRPr lang="fr-BE"/>
        </a:p>
      </dgm:t>
    </dgm:pt>
    <dgm:pt modelId="{F7666F18-260B-48BB-B7F5-8655143DC49A}" type="parTrans" cxnId="{57391619-AAB8-44E8-97B6-D1B0FD37CBFF}">
      <dgm:prSet/>
      <dgm:spPr/>
      <dgm:t>
        <a:bodyPr/>
        <a:lstStyle/>
        <a:p>
          <a:endParaRPr lang="fr-BE"/>
        </a:p>
      </dgm:t>
    </dgm:pt>
    <dgm:pt modelId="{E62E44A7-2788-4B04-985B-6ECD6FAB4DF8}" type="sibTrans" cxnId="{57391619-AAB8-44E8-97B6-D1B0FD37CBFF}">
      <dgm:prSet/>
      <dgm:spPr/>
      <dgm:t>
        <a:bodyPr/>
        <a:lstStyle/>
        <a:p>
          <a:endParaRPr lang="fr-BE"/>
        </a:p>
      </dgm:t>
    </dgm:pt>
    <dgm:pt modelId="{F1B912D8-7494-460E-BD64-75D84044B5BF}" type="pres">
      <dgm:prSet presAssocID="{F63D044B-83BF-4468-9B0A-E615B1EFE3D1}" presName="linear" presStyleCnt="0">
        <dgm:presLayoutVars>
          <dgm:animLvl val="lvl"/>
          <dgm:resizeHandles val="exact"/>
        </dgm:presLayoutVars>
      </dgm:prSet>
      <dgm:spPr/>
    </dgm:pt>
    <dgm:pt modelId="{08F03C0D-DE13-47A7-B14A-93E45A439672}" type="pres">
      <dgm:prSet presAssocID="{62E806BB-0E73-4B7B-A14A-5F47F7F19ECA}" presName="parentText" presStyleLbl="node1" presStyleIdx="0" presStyleCnt="5">
        <dgm:presLayoutVars>
          <dgm:chMax val="0"/>
          <dgm:bulletEnabled val="1"/>
        </dgm:presLayoutVars>
      </dgm:prSet>
      <dgm:spPr/>
    </dgm:pt>
    <dgm:pt modelId="{733373CA-5223-4F45-A353-C34E7A0ED86A}" type="pres">
      <dgm:prSet presAssocID="{62E806BB-0E73-4B7B-A14A-5F47F7F19ECA}" presName="childText" presStyleLbl="revTx" presStyleIdx="0" presStyleCnt="5">
        <dgm:presLayoutVars>
          <dgm:bulletEnabled val="1"/>
        </dgm:presLayoutVars>
      </dgm:prSet>
      <dgm:spPr/>
    </dgm:pt>
    <dgm:pt modelId="{8060E9B6-BEE7-40D3-A9E2-03559273C3E2}" type="pres">
      <dgm:prSet presAssocID="{55CC434F-117E-40D9-8574-D45C2E661EA4}" presName="parentText" presStyleLbl="node1" presStyleIdx="1" presStyleCnt="5">
        <dgm:presLayoutVars>
          <dgm:chMax val="0"/>
          <dgm:bulletEnabled val="1"/>
        </dgm:presLayoutVars>
      </dgm:prSet>
      <dgm:spPr/>
    </dgm:pt>
    <dgm:pt modelId="{54078CE1-D33C-4DB2-85F1-553F20071004}" type="pres">
      <dgm:prSet presAssocID="{55CC434F-117E-40D9-8574-D45C2E661EA4}" presName="childText" presStyleLbl="revTx" presStyleIdx="1" presStyleCnt="5">
        <dgm:presLayoutVars>
          <dgm:bulletEnabled val="1"/>
        </dgm:presLayoutVars>
      </dgm:prSet>
      <dgm:spPr/>
    </dgm:pt>
    <dgm:pt modelId="{3207A426-4029-4654-AA39-184F0EADC369}" type="pres">
      <dgm:prSet presAssocID="{071F4E22-C218-4815-8405-65C12AD9CF3D}" presName="parentText" presStyleLbl="node1" presStyleIdx="2" presStyleCnt="5">
        <dgm:presLayoutVars>
          <dgm:chMax val="0"/>
          <dgm:bulletEnabled val="1"/>
        </dgm:presLayoutVars>
      </dgm:prSet>
      <dgm:spPr/>
    </dgm:pt>
    <dgm:pt modelId="{A95C9A7D-2826-418A-9E90-5B5CAEC82126}" type="pres">
      <dgm:prSet presAssocID="{071F4E22-C218-4815-8405-65C12AD9CF3D}" presName="childText" presStyleLbl="revTx" presStyleIdx="2" presStyleCnt="5">
        <dgm:presLayoutVars>
          <dgm:bulletEnabled val="1"/>
        </dgm:presLayoutVars>
      </dgm:prSet>
      <dgm:spPr/>
    </dgm:pt>
    <dgm:pt modelId="{D0CE8FB2-D991-48E3-83A9-AEB892DA3FC5}" type="pres">
      <dgm:prSet presAssocID="{86314853-002F-4F42-B13D-3E3AB904078E}" presName="parentText" presStyleLbl="node1" presStyleIdx="3" presStyleCnt="5">
        <dgm:presLayoutVars>
          <dgm:chMax val="0"/>
          <dgm:bulletEnabled val="1"/>
        </dgm:presLayoutVars>
      </dgm:prSet>
      <dgm:spPr/>
    </dgm:pt>
    <dgm:pt modelId="{5DA6E5CA-8424-4D46-BA68-E71F6406F9C0}" type="pres">
      <dgm:prSet presAssocID="{86314853-002F-4F42-B13D-3E3AB904078E}" presName="childText" presStyleLbl="revTx" presStyleIdx="3" presStyleCnt="5">
        <dgm:presLayoutVars>
          <dgm:bulletEnabled val="1"/>
        </dgm:presLayoutVars>
      </dgm:prSet>
      <dgm:spPr/>
    </dgm:pt>
    <dgm:pt modelId="{E7F6CB99-3A1A-4998-915F-BC772E711CCF}" type="pres">
      <dgm:prSet presAssocID="{1D6849F7-11D7-48E8-9728-CB20BED6563D}" presName="parentText" presStyleLbl="node1" presStyleIdx="4" presStyleCnt="5">
        <dgm:presLayoutVars>
          <dgm:chMax val="0"/>
          <dgm:bulletEnabled val="1"/>
        </dgm:presLayoutVars>
      </dgm:prSet>
      <dgm:spPr/>
    </dgm:pt>
    <dgm:pt modelId="{C4A709F5-6F3C-4920-83FC-8A3D570E5D46}" type="pres">
      <dgm:prSet presAssocID="{1D6849F7-11D7-48E8-9728-CB20BED6563D}" presName="childText" presStyleLbl="revTx" presStyleIdx="4" presStyleCnt="5">
        <dgm:presLayoutVars>
          <dgm:bulletEnabled val="1"/>
        </dgm:presLayoutVars>
      </dgm:prSet>
      <dgm:spPr/>
    </dgm:pt>
  </dgm:ptLst>
  <dgm:cxnLst>
    <dgm:cxn modelId="{14763A01-11E4-41B8-9259-8F4B099C4927}" srcId="{F63D044B-83BF-4468-9B0A-E615B1EFE3D1}" destId="{62E806BB-0E73-4B7B-A14A-5F47F7F19ECA}" srcOrd="0" destOrd="0" parTransId="{380739E8-79C7-4836-A0DE-41D97D67DDC3}" sibTransId="{84491DCA-A388-49F6-BDFB-F5FC1B3520A9}"/>
    <dgm:cxn modelId="{6907B209-923E-4F65-B3FA-7EDBA7DF7948}" type="presOf" srcId="{1D6849F7-11D7-48E8-9728-CB20BED6563D}" destId="{E7F6CB99-3A1A-4998-915F-BC772E711CCF}" srcOrd="0" destOrd="0" presId="urn:microsoft.com/office/officeart/2005/8/layout/vList2"/>
    <dgm:cxn modelId="{1F27EA0E-5ED7-46C5-B7BA-F20EEDAF9D97}" type="presOf" srcId="{F63D044B-83BF-4468-9B0A-E615B1EFE3D1}" destId="{F1B912D8-7494-460E-BD64-75D84044B5BF}" srcOrd="0" destOrd="0" presId="urn:microsoft.com/office/officeart/2005/8/layout/vList2"/>
    <dgm:cxn modelId="{99EF2D14-2B97-459A-9864-1DBD08672AD4}" type="presOf" srcId="{CE845B11-2BFB-42DC-B05C-972D78BB676E}" destId="{5DA6E5CA-8424-4D46-BA68-E71F6406F9C0}" srcOrd="0" destOrd="0" presId="urn:microsoft.com/office/officeart/2005/8/layout/vList2"/>
    <dgm:cxn modelId="{57391619-AAB8-44E8-97B6-D1B0FD37CBFF}" srcId="{1D6849F7-11D7-48E8-9728-CB20BED6563D}" destId="{3C2C0D8D-A668-48B3-9061-E9AF10813429}" srcOrd="0" destOrd="0" parTransId="{F7666F18-260B-48BB-B7F5-8655143DC49A}" sibTransId="{E62E44A7-2788-4B04-985B-6ECD6FAB4DF8}"/>
    <dgm:cxn modelId="{BD631A2F-85F2-45E7-8738-9D0015A7F48F}" type="presOf" srcId="{544601D9-BF37-44DE-BA44-0ADC7C7E4823}" destId="{5DA6E5CA-8424-4D46-BA68-E71F6406F9C0}" srcOrd="0" destOrd="1" presId="urn:microsoft.com/office/officeart/2005/8/layout/vList2"/>
    <dgm:cxn modelId="{9B81DC38-5D5C-4FC5-AF74-E4CE49BF9948}" srcId="{86314853-002F-4F42-B13D-3E3AB904078E}" destId="{544601D9-BF37-44DE-BA44-0ADC7C7E4823}" srcOrd="1" destOrd="0" parTransId="{DADC445B-E775-45BA-A596-94B2BBAED418}" sibTransId="{9CA4F9B9-0335-4EFF-B521-AF72B2FDDD34}"/>
    <dgm:cxn modelId="{6EBA663F-1646-4349-B089-1C39E2DE3547}" srcId="{62E806BB-0E73-4B7B-A14A-5F47F7F19ECA}" destId="{3DA836BF-375D-4980-93F0-3B0CA309A48E}" srcOrd="0" destOrd="0" parTransId="{F7D864C9-BD11-4958-9BEB-434AA6EF39CA}" sibTransId="{6EF34269-2064-48C2-916C-243CF3796EA3}"/>
    <dgm:cxn modelId="{9A0E793F-50E0-4D0A-8596-D65A99C2506B}" srcId="{F63D044B-83BF-4468-9B0A-E615B1EFE3D1}" destId="{071F4E22-C218-4815-8405-65C12AD9CF3D}" srcOrd="2" destOrd="0" parTransId="{74C089F8-A587-40F6-931C-3F38871876F1}" sibTransId="{DC59C4E4-69C6-42BE-A54C-6DA15EC361B3}"/>
    <dgm:cxn modelId="{4F96D266-2619-4C7E-9B49-8E251A3137AF}" type="presOf" srcId="{62E806BB-0E73-4B7B-A14A-5F47F7F19ECA}" destId="{08F03C0D-DE13-47A7-B14A-93E45A439672}" srcOrd="0" destOrd="0" presId="urn:microsoft.com/office/officeart/2005/8/layout/vList2"/>
    <dgm:cxn modelId="{6BB45F51-6ABF-4F9E-A8C4-2D66EECD715D}" srcId="{F63D044B-83BF-4468-9B0A-E615B1EFE3D1}" destId="{86314853-002F-4F42-B13D-3E3AB904078E}" srcOrd="3" destOrd="0" parTransId="{F8A4C4A8-1BC4-4C66-8076-DE69F0FB0CCE}" sibTransId="{66D43300-EA6C-42D0-8035-0775D003C1F2}"/>
    <dgm:cxn modelId="{49789951-E55C-454F-BCEF-72243BFBD6C4}" srcId="{55CC434F-117E-40D9-8574-D45C2E661EA4}" destId="{2D76AE58-BFA7-40E6-BD56-CE50C57A9564}" srcOrd="0" destOrd="0" parTransId="{A5A25B12-B326-4CF8-8663-F48188ED8328}" sibTransId="{F0B58CB4-C6FA-4614-9E7F-DE802951D04E}"/>
    <dgm:cxn modelId="{53734577-F232-43B6-AB96-522D4EFB2C5A}" srcId="{F63D044B-83BF-4468-9B0A-E615B1EFE3D1}" destId="{55CC434F-117E-40D9-8574-D45C2E661EA4}" srcOrd="1" destOrd="0" parTransId="{75711FCC-F77B-4CAA-B5CE-E3EF60832B5C}" sibTransId="{D20AEB16-BC41-4CAF-A27B-0402D932D464}"/>
    <dgm:cxn modelId="{9109B780-A8E3-47EF-82C0-07407E5A2081}" type="presOf" srcId="{3DA836BF-375D-4980-93F0-3B0CA309A48E}" destId="{733373CA-5223-4F45-A353-C34E7A0ED86A}" srcOrd="0" destOrd="0" presId="urn:microsoft.com/office/officeart/2005/8/layout/vList2"/>
    <dgm:cxn modelId="{60940A8F-F41D-487A-8CDA-1C51D74ED1C0}" type="presOf" srcId="{86314853-002F-4F42-B13D-3E3AB904078E}" destId="{D0CE8FB2-D991-48E3-83A9-AEB892DA3FC5}" srcOrd="0" destOrd="0" presId="urn:microsoft.com/office/officeart/2005/8/layout/vList2"/>
    <dgm:cxn modelId="{4A189B95-64BF-4219-BFD2-165E68EF5604}" type="presOf" srcId="{2D76AE58-BFA7-40E6-BD56-CE50C57A9564}" destId="{54078CE1-D33C-4DB2-85F1-553F20071004}" srcOrd="0" destOrd="0" presId="urn:microsoft.com/office/officeart/2005/8/layout/vList2"/>
    <dgm:cxn modelId="{1531D7A8-7726-4FE1-85ED-598D49FEB566}" srcId="{F63D044B-83BF-4468-9B0A-E615B1EFE3D1}" destId="{1D6849F7-11D7-48E8-9728-CB20BED6563D}" srcOrd="4" destOrd="0" parTransId="{27C6DED6-9EC2-406E-B64B-ABD50B595481}" sibTransId="{128CAC61-8515-4084-9754-34F4019B113D}"/>
    <dgm:cxn modelId="{0D07F0A8-9DA7-4613-8BB2-9B6780D6D7C9}" type="presOf" srcId="{A5D058F4-FDAE-42C1-AA09-C7515F25C3F2}" destId="{A95C9A7D-2826-418A-9E90-5B5CAEC82126}" srcOrd="0" destOrd="0" presId="urn:microsoft.com/office/officeart/2005/8/layout/vList2"/>
    <dgm:cxn modelId="{C01B65B4-F6E8-45F4-A97B-FAADCF2A3661}" type="presOf" srcId="{55CC434F-117E-40D9-8574-D45C2E661EA4}" destId="{8060E9B6-BEE7-40D3-A9E2-03559273C3E2}" srcOrd="0" destOrd="0" presId="urn:microsoft.com/office/officeart/2005/8/layout/vList2"/>
    <dgm:cxn modelId="{118FFEC4-E186-4AB3-A6D8-B1C6FC59C480}" srcId="{071F4E22-C218-4815-8405-65C12AD9CF3D}" destId="{A5D058F4-FDAE-42C1-AA09-C7515F25C3F2}" srcOrd="0" destOrd="0" parTransId="{9E06F4A7-9213-4BD1-B499-1A80B2D42DB5}" sibTransId="{5B52A44F-928E-4DDE-B77B-87759485D5D2}"/>
    <dgm:cxn modelId="{DF5321E2-EAE7-465E-9CF3-1CB7F5A86653}" type="presOf" srcId="{071F4E22-C218-4815-8405-65C12AD9CF3D}" destId="{3207A426-4029-4654-AA39-184F0EADC369}" srcOrd="0" destOrd="0" presId="urn:microsoft.com/office/officeart/2005/8/layout/vList2"/>
    <dgm:cxn modelId="{F7E87AFA-61F8-4F67-88CE-680B6DA7096C}" type="presOf" srcId="{3C2C0D8D-A668-48B3-9061-E9AF10813429}" destId="{C4A709F5-6F3C-4920-83FC-8A3D570E5D46}" srcOrd="0" destOrd="0" presId="urn:microsoft.com/office/officeart/2005/8/layout/vList2"/>
    <dgm:cxn modelId="{05FF48FF-23A0-4A88-8939-65E95EB75183}" srcId="{86314853-002F-4F42-B13D-3E3AB904078E}" destId="{CE845B11-2BFB-42DC-B05C-972D78BB676E}" srcOrd="0" destOrd="0" parTransId="{E365DADE-BE1F-43C3-B41B-AF59C967EC30}" sibTransId="{52D7898D-D931-43B1-9648-F5AB36999C66}"/>
    <dgm:cxn modelId="{704832F1-6028-4ECD-948A-36581FED45AC}" type="presParOf" srcId="{F1B912D8-7494-460E-BD64-75D84044B5BF}" destId="{08F03C0D-DE13-47A7-B14A-93E45A439672}" srcOrd="0" destOrd="0" presId="urn:microsoft.com/office/officeart/2005/8/layout/vList2"/>
    <dgm:cxn modelId="{3A8769B6-2835-41DD-B5B1-91B53E59FB41}" type="presParOf" srcId="{F1B912D8-7494-460E-BD64-75D84044B5BF}" destId="{733373CA-5223-4F45-A353-C34E7A0ED86A}" srcOrd="1" destOrd="0" presId="urn:microsoft.com/office/officeart/2005/8/layout/vList2"/>
    <dgm:cxn modelId="{FDBC8CED-035C-4F2A-81F0-2DCBD494A853}" type="presParOf" srcId="{F1B912D8-7494-460E-BD64-75D84044B5BF}" destId="{8060E9B6-BEE7-40D3-A9E2-03559273C3E2}" srcOrd="2" destOrd="0" presId="urn:microsoft.com/office/officeart/2005/8/layout/vList2"/>
    <dgm:cxn modelId="{38333240-C0E0-4AB6-8F39-89426521CADC}" type="presParOf" srcId="{F1B912D8-7494-460E-BD64-75D84044B5BF}" destId="{54078CE1-D33C-4DB2-85F1-553F20071004}" srcOrd="3" destOrd="0" presId="urn:microsoft.com/office/officeart/2005/8/layout/vList2"/>
    <dgm:cxn modelId="{BE6DB121-E35A-4EAA-85A0-EC2A2A063840}" type="presParOf" srcId="{F1B912D8-7494-460E-BD64-75D84044B5BF}" destId="{3207A426-4029-4654-AA39-184F0EADC369}" srcOrd="4" destOrd="0" presId="urn:microsoft.com/office/officeart/2005/8/layout/vList2"/>
    <dgm:cxn modelId="{8D61E456-5770-4E13-ACC7-397FFB279295}" type="presParOf" srcId="{F1B912D8-7494-460E-BD64-75D84044B5BF}" destId="{A95C9A7D-2826-418A-9E90-5B5CAEC82126}" srcOrd="5" destOrd="0" presId="urn:microsoft.com/office/officeart/2005/8/layout/vList2"/>
    <dgm:cxn modelId="{0E9EC4F5-E077-4A01-B1E5-64384F5DFE6D}" type="presParOf" srcId="{F1B912D8-7494-460E-BD64-75D84044B5BF}" destId="{D0CE8FB2-D991-48E3-83A9-AEB892DA3FC5}" srcOrd="6" destOrd="0" presId="urn:microsoft.com/office/officeart/2005/8/layout/vList2"/>
    <dgm:cxn modelId="{3071F0FA-F3E4-4B20-AD15-47377B6D8CE8}" type="presParOf" srcId="{F1B912D8-7494-460E-BD64-75D84044B5BF}" destId="{5DA6E5CA-8424-4D46-BA68-E71F6406F9C0}" srcOrd="7" destOrd="0" presId="urn:microsoft.com/office/officeart/2005/8/layout/vList2"/>
    <dgm:cxn modelId="{C7B1EAA2-A3FC-485D-9E25-E62CC66A97F7}" type="presParOf" srcId="{F1B912D8-7494-460E-BD64-75D84044B5BF}" destId="{E7F6CB99-3A1A-4998-915F-BC772E711CCF}" srcOrd="8" destOrd="0" presId="urn:microsoft.com/office/officeart/2005/8/layout/vList2"/>
    <dgm:cxn modelId="{78E1CEE3-FFF5-4BCE-AF7A-EDCB2938470B}" type="presParOf" srcId="{F1B912D8-7494-460E-BD64-75D84044B5BF}" destId="{C4A709F5-6F3C-4920-83FC-8A3D570E5D46}"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887592-4AE5-4DA9-A1E5-867BCD7240F3}"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fr-BE"/>
        </a:p>
      </dgm:t>
    </dgm:pt>
    <dgm:pt modelId="{904C1FDD-E01D-4F65-9545-BD3E02276E65}">
      <dgm:prSet custT="1"/>
      <dgm:spPr/>
      <dgm:t>
        <a:bodyPr/>
        <a:lstStyle/>
        <a:p>
          <a:r>
            <a:rPr lang="fr-FR" sz="2400"/>
            <a:t>Période: durant l’année </a:t>
          </a:r>
          <a:endParaRPr lang="fr-BE" sz="2400"/>
        </a:p>
      </dgm:t>
    </dgm:pt>
    <dgm:pt modelId="{E6F88538-1C10-475B-A0F6-9F0AD893BB24}" type="parTrans" cxnId="{3835DEA4-5605-44F5-9153-F7325637BBBE}">
      <dgm:prSet/>
      <dgm:spPr/>
      <dgm:t>
        <a:bodyPr/>
        <a:lstStyle/>
        <a:p>
          <a:endParaRPr lang="fr-BE" sz="1600"/>
        </a:p>
      </dgm:t>
    </dgm:pt>
    <dgm:pt modelId="{30B10B92-70F9-4152-9807-BA7AB4886691}" type="sibTrans" cxnId="{3835DEA4-5605-44F5-9153-F7325637BBBE}">
      <dgm:prSet/>
      <dgm:spPr/>
      <dgm:t>
        <a:bodyPr/>
        <a:lstStyle/>
        <a:p>
          <a:endParaRPr lang="fr-BE" sz="1600"/>
        </a:p>
      </dgm:t>
    </dgm:pt>
    <dgm:pt modelId="{0C6F8840-5D91-4547-899C-31941513823F}">
      <dgm:prSet custT="1"/>
      <dgm:spPr/>
      <dgm:t>
        <a:bodyPr/>
        <a:lstStyle/>
        <a:p>
          <a:r>
            <a:rPr lang="fr-FR" sz="2400" dirty="0"/>
            <a:t>Objectif d’apprentissage: </a:t>
          </a:r>
          <a:endParaRPr lang="fr-BE" sz="2400" dirty="0"/>
        </a:p>
      </dgm:t>
    </dgm:pt>
    <dgm:pt modelId="{5FEA9CD0-4999-400B-8D29-FAE251C5DFF0}" type="parTrans" cxnId="{3ED3D4EB-8942-4327-B8B8-4C3B19908EF0}">
      <dgm:prSet/>
      <dgm:spPr/>
      <dgm:t>
        <a:bodyPr/>
        <a:lstStyle/>
        <a:p>
          <a:endParaRPr lang="fr-BE" sz="1600"/>
        </a:p>
      </dgm:t>
    </dgm:pt>
    <dgm:pt modelId="{7E8A01FA-2BD9-444F-A455-717849FD9BE9}" type="sibTrans" cxnId="{3ED3D4EB-8942-4327-B8B8-4C3B19908EF0}">
      <dgm:prSet/>
      <dgm:spPr/>
      <dgm:t>
        <a:bodyPr/>
        <a:lstStyle/>
        <a:p>
          <a:endParaRPr lang="fr-BE" sz="1600"/>
        </a:p>
      </dgm:t>
    </dgm:pt>
    <dgm:pt modelId="{8E38F163-159E-4A8E-95D9-C2E7527672B5}">
      <dgm:prSet custT="1"/>
      <dgm:spPr/>
      <dgm:t>
        <a:bodyPr/>
        <a:lstStyle/>
        <a:p>
          <a:r>
            <a:rPr lang="fr-FR" sz="2000"/>
            <a:t>identifier et construire ses compétences à partir de situations d'apprentissages identifiées sur base de WFSP2211</a:t>
          </a:r>
          <a:endParaRPr lang="fr-BE" sz="2000"/>
        </a:p>
      </dgm:t>
    </dgm:pt>
    <dgm:pt modelId="{D167BB32-80E6-41A3-B613-DB1644374B06}" type="parTrans" cxnId="{33D644E2-E2D0-427A-9EC3-67605F39C256}">
      <dgm:prSet/>
      <dgm:spPr/>
      <dgm:t>
        <a:bodyPr/>
        <a:lstStyle/>
        <a:p>
          <a:endParaRPr lang="fr-BE" sz="1600"/>
        </a:p>
      </dgm:t>
    </dgm:pt>
    <dgm:pt modelId="{26999CFE-1B9D-4872-B9F2-217924510DE9}" type="sibTrans" cxnId="{33D644E2-E2D0-427A-9EC3-67605F39C256}">
      <dgm:prSet/>
      <dgm:spPr/>
      <dgm:t>
        <a:bodyPr/>
        <a:lstStyle/>
        <a:p>
          <a:endParaRPr lang="fr-BE" sz="1600"/>
        </a:p>
      </dgm:t>
    </dgm:pt>
    <dgm:pt modelId="{6D0F6DE7-2FBD-4EB4-A20A-30B40BA90CB2}">
      <dgm:prSet custT="1"/>
      <dgm:spPr/>
      <dgm:t>
        <a:bodyPr/>
        <a:lstStyle/>
        <a:p>
          <a:r>
            <a:rPr lang="fr-FR" sz="2400"/>
            <a:t>Contenu </a:t>
          </a:r>
          <a:endParaRPr lang="fr-BE" sz="2400"/>
        </a:p>
      </dgm:t>
    </dgm:pt>
    <dgm:pt modelId="{95B49910-C762-4FD2-AEEF-DF8BB4BB70B1}" type="parTrans" cxnId="{67D31308-A20E-4BDF-89CB-6CFC1546E91C}">
      <dgm:prSet/>
      <dgm:spPr/>
      <dgm:t>
        <a:bodyPr/>
        <a:lstStyle/>
        <a:p>
          <a:endParaRPr lang="fr-BE" sz="1600"/>
        </a:p>
      </dgm:t>
    </dgm:pt>
    <dgm:pt modelId="{BD371ACB-9204-44BA-BC89-BF0B7E85D653}" type="sibTrans" cxnId="{67D31308-A20E-4BDF-89CB-6CFC1546E91C}">
      <dgm:prSet/>
      <dgm:spPr/>
      <dgm:t>
        <a:bodyPr/>
        <a:lstStyle/>
        <a:p>
          <a:endParaRPr lang="fr-BE" sz="1600"/>
        </a:p>
      </dgm:t>
    </dgm:pt>
    <dgm:pt modelId="{45BA7212-508F-4486-92C8-B314C54C5F78}">
      <dgm:prSet custT="1"/>
      <dgm:spPr/>
      <dgm:t>
        <a:bodyPr/>
        <a:lstStyle/>
        <a:p>
          <a:r>
            <a:rPr lang="fr-FR" sz="2000"/>
            <a:t>Stage d’observation de 64 (8*8h)  </a:t>
          </a:r>
          <a:endParaRPr lang="fr-BE" sz="2000"/>
        </a:p>
      </dgm:t>
    </dgm:pt>
    <dgm:pt modelId="{609F3EEA-6F35-44B2-B500-A092DCDDDCCA}" type="parTrans" cxnId="{01E5D5BF-3297-47F7-A222-3CA417A2F26E}">
      <dgm:prSet/>
      <dgm:spPr/>
      <dgm:t>
        <a:bodyPr/>
        <a:lstStyle/>
        <a:p>
          <a:endParaRPr lang="fr-BE" sz="1600"/>
        </a:p>
      </dgm:t>
    </dgm:pt>
    <dgm:pt modelId="{BD97A515-9F73-4B3F-8FC2-F17C1FF7D0B1}" type="sibTrans" cxnId="{01E5D5BF-3297-47F7-A222-3CA417A2F26E}">
      <dgm:prSet/>
      <dgm:spPr/>
      <dgm:t>
        <a:bodyPr/>
        <a:lstStyle/>
        <a:p>
          <a:endParaRPr lang="fr-BE" sz="1600"/>
        </a:p>
      </dgm:t>
    </dgm:pt>
    <dgm:pt modelId="{99EB08A1-93CE-405D-8E96-0E69354D5556}">
      <dgm:prSet custT="1"/>
      <dgm:spPr/>
      <dgm:t>
        <a:bodyPr/>
        <a:lstStyle/>
        <a:p>
          <a:r>
            <a:rPr lang="fr-FR" sz="2400"/>
            <a:t>Examen: </a:t>
          </a:r>
          <a:endParaRPr lang="fr-BE" sz="2400"/>
        </a:p>
      </dgm:t>
    </dgm:pt>
    <dgm:pt modelId="{6FE36E46-3D52-4852-B063-3BB7970F87EE}" type="parTrans" cxnId="{7A713B02-CF08-4772-ACDE-01B925738A0B}">
      <dgm:prSet/>
      <dgm:spPr/>
      <dgm:t>
        <a:bodyPr/>
        <a:lstStyle/>
        <a:p>
          <a:endParaRPr lang="fr-BE" sz="1600"/>
        </a:p>
      </dgm:t>
    </dgm:pt>
    <dgm:pt modelId="{4DB32A97-589D-48AE-8D25-3AE3C44EFF22}" type="sibTrans" cxnId="{7A713B02-CF08-4772-ACDE-01B925738A0B}">
      <dgm:prSet/>
      <dgm:spPr/>
      <dgm:t>
        <a:bodyPr/>
        <a:lstStyle/>
        <a:p>
          <a:endParaRPr lang="fr-BE" sz="1600"/>
        </a:p>
      </dgm:t>
    </dgm:pt>
    <dgm:pt modelId="{66BEBA59-37B9-4894-8423-8D7E0C20F4A6}">
      <dgm:prSet custT="1"/>
      <dgm:spPr/>
      <dgm:t>
        <a:bodyPr/>
        <a:lstStyle/>
        <a:p>
          <a:r>
            <a:rPr lang="fr-FR" sz="2000"/>
            <a:t>Rapport de stage </a:t>
          </a:r>
          <a:endParaRPr lang="fr-BE" sz="2000"/>
        </a:p>
      </dgm:t>
    </dgm:pt>
    <dgm:pt modelId="{BCAB2493-DB55-41E8-8E03-DB19E128ECFD}" type="parTrans" cxnId="{5F58E26C-B9EC-4539-A9C3-BEF3CFAF01FB}">
      <dgm:prSet/>
      <dgm:spPr/>
      <dgm:t>
        <a:bodyPr/>
        <a:lstStyle/>
        <a:p>
          <a:endParaRPr lang="fr-BE" sz="1600"/>
        </a:p>
      </dgm:t>
    </dgm:pt>
    <dgm:pt modelId="{4E8A2671-1F54-4B7B-8798-73FF63F8D8E5}" type="sibTrans" cxnId="{5F58E26C-B9EC-4539-A9C3-BEF3CFAF01FB}">
      <dgm:prSet/>
      <dgm:spPr/>
      <dgm:t>
        <a:bodyPr/>
        <a:lstStyle/>
        <a:p>
          <a:endParaRPr lang="fr-BE" sz="1600"/>
        </a:p>
      </dgm:t>
    </dgm:pt>
    <dgm:pt modelId="{FF92B2E9-A3FE-48C7-8A77-6E9897749BCB}" type="pres">
      <dgm:prSet presAssocID="{24887592-4AE5-4DA9-A1E5-867BCD7240F3}" presName="linear" presStyleCnt="0">
        <dgm:presLayoutVars>
          <dgm:animLvl val="lvl"/>
          <dgm:resizeHandles val="exact"/>
        </dgm:presLayoutVars>
      </dgm:prSet>
      <dgm:spPr/>
    </dgm:pt>
    <dgm:pt modelId="{330EF610-AC51-4126-86C7-E7897B7457B9}" type="pres">
      <dgm:prSet presAssocID="{904C1FDD-E01D-4F65-9545-BD3E02276E65}" presName="parentText" presStyleLbl="node1" presStyleIdx="0" presStyleCnt="4">
        <dgm:presLayoutVars>
          <dgm:chMax val="0"/>
          <dgm:bulletEnabled val="1"/>
        </dgm:presLayoutVars>
      </dgm:prSet>
      <dgm:spPr/>
    </dgm:pt>
    <dgm:pt modelId="{D264843E-4582-464C-A054-1658509FBB71}" type="pres">
      <dgm:prSet presAssocID="{30B10B92-70F9-4152-9807-BA7AB4886691}" presName="spacer" presStyleCnt="0"/>
      <dgm:spPr/>
    </dgm:pt>
    <dgm:pt modelId="{89A55176-7E25-4BEF-85A4-5A1E9FCBFBB7}" type="pres">
      <dgm:prSet presAssocID="{0C6F8840-5D91-4547-899C-31941513823F}" presName="parentText" presStyleLbl="node1" presStyleIdx="1" presStyleCnt="4">
        <dgm:presLayoutVars>
          <dgm:chMax val="0"/>
          <dgm:bulletEnabled val="1"/>
        </dgm:presLayoutVars>
      </dgm:prSet>
      <dgm:spPr/>
    </dgm:pt>
    <dgm:pt modelId="{21E1C079-3110-4726-A2BA-124156EA2926}" type="pres">
      <dgm:prSet presAssocID="{0C6F8840-5D91-4547-899C-31941513823F}" presName="childText" presStyleLbl="revTx" presStyleIdx="0" presStyleCnt="3">
        <dgm:presLayoutVars>
          <dgm:bulletEnabled val="1"/>
        </dgm:presLayoutVars>
      </dgm:prSet>
      <dgm:spPr/>
    </dgm:pt>
    <dgm:pt modelId="{C289407E-8AFD-4D0B-9349-DCFB5102666A}" type="pres">
      <dgm:prSet presAssocID="{6D0F6DE7-2FBD-4EB4-A20A-30B40BA90CB2}" presName="parentText" presStyleLbl="node1" presStyleIdx="2" presStyleCnt="4">
        <dgm:presLayoutVars>
          <dgm:chMax val="0"/>
          <dgm:bulletEnabled val="1"/>
        </dgm:presLayoutVars>
      </dgm:prSet>
      <dgm:spPr/>
    </dgm:pt>
    <dgm:pt modelId="{B39DC7FA-3541-463D-8D6D-0C28CEEE25B2}" type="pres">
      <dgm:prSet presAssocID="{6D0F6DE7-2FBD-4EB4-A20A-30B40BA90CB2}" presName="childText" presStyleLbl="revTx" presStyleIdx="1" presStyleCnt="3">
        <dgm:presLayoutVars>
          <dgm:bulletEnabled val="1"/>
        </dgm:presLayoutVars>
      </dgm:prSet>
      <dgm:spPr/>
    </dgm:pt>
    <dgm:pt modelId="{BBBC27E0-96AD-481A-BB4A-7B5820F0476A}" type="pres">
      <dgm:prSet presAssocID="{99EB08A1-93CE-405D-8E96-0E69354D5556}" presName="parentText" presStyleLbl="node1" presStyleIdx="3" presStyleCnt="4">
        <dgm:presLayoutVars>
          <dgm:chMax val="0"/>
          <dgm:bulletEnabled val="1"/>
        </dgm:presLayoutVars>
      </dgm:prSet>
      <dgm:spPr/>
    </dgm:pt>
    <dgm:pt modelId="{C65F72B2-01B9-42D4-88BA-B29B86F6FF04}" type="pres">
      <dgm:prSet presAssocID="{99EB08A1-93CE-405D-8E96-0E69354D5556}" presName="childText" presStyleLbl="revTx" presStyleIdx="2" presStyleCnt="3">
        <dgm:presLayoutVars>
          <dgm:bulletEnabled val="1"/>
        </dgm:presLayoutVars>
      </dgm:prSet>
      <dgm:spPr/>
    </dgm:pt>
  </dgm:ptLst>
  <dgm:cxnLst>
    <dgm:cxn modelId="{7A713B02-CF08-4772-ACDE-01B925738A0B}" srcId="{24887592-4AE5-4DA9-A1E5-867BCD7240F3}" destId="{99EB08A1-93CE-405D-8E96-0E69354D5556}" srcOrd="3" destOrd="0" parTransId="{6FE36E46-3D52-4852-B063-3BB7970F87EE}" sibTransId="{4DB32A97-589D-48AE-8D25-3AE3C44EFF22}"/>
    <dgm:cxn modelId="{67D31308-A20E-4BDF-89CB-6CFC1546E91C}" srcId="{24887592-4AE5-4DA9-A1E5-867BCD7240F3}" destId="{6D0F6DE7-2FBD-4EB4-A20A-30B40BA90CB2}" srcOrd="2" destOrd="0" parTransId="{95B49910-C762-4FD2-AEEF-DF8BB4BB70B1}" sibTransId="{BD371ACB-9204-44BA-BC89-BF0B7E85D653}"/>
    <dgm:cxn modelId="{B889B008-5CF2-46B6-B379-2016A04F0320}" type="presOf" srcId="{904C1FDD-E01D-4F65-9545-BD3E02276E65}" destId="{330EF610-AC51-4126-86C7-E7897B7457B9}" srcOrd="0" destOrd="0" presId="urn:microsoft.com/office/officeart/2005/8/layout/vList2"/>
    <dgm:cxn modelId="{918A5429-FB3E-4C9E-AC3D-7B26FAB3C082}" type="presOf" srcId="{8E38F163-159E-4A8E-95D9-C2E7527672B5}" destId="{21E1C079-3110-4726-A2BA-124156EA2926}" srcOrd="0" destOrd="0" presId="urn:microsoft.com/office/officeart/2005/8/layout/vList2"/>
    <dgm:cxn modelId="{A50E512D-C2BB-482F-B50E-813ECBF34237}" type="presOf" srcId="{0C6F8840-5D91-4547-899C-31941513823F}" destId="{89A55176-7E25-4BEF-85A4-5A1E9FCBFBB7}" srcOrd="0" destOrd="0" presId="urn:microsoft.com/office/officeart/2005/8/layout/vList2"/>
    <dgm:cxn modelId="{7CCA1263-F835-4C83-9F03-B8F71EB171F4}" type="presOf" srcId="{66BEBA59-37B9-4894-8423-8D7E0C20F4A6}" destId="{C65F72B2-01B9-42D4-88BA-B29B86F6FF04}" srcOrd="0" destOrd="0" presId="urn:microsoft.com/office/officeart/2005/8/layout/vList2"/>
    <dgm:cxn modelId="{5F58E26C-B9EC-4539-A9C3-BEF3CFAF01FB}" srcId="{99EB08A1-93CE-405D-8E96-0E69354D5556}" destId="{66BEBA59-37B9-4894-8423-8D7E0C20F4A6}" srcOrd="0" destOrd="0" parTransId="{BCAB2493-DB55-41E8-8E03-DB19E128ECFD}" sibTransId="{4E8A2671-1F54-4B7B-8798-73FF63F8D8E5}"/>
    <dgm:cxn modelId="{937C6081-96D6-43A3-9786-6C682E17DD27}" type="presOf" srcId="{99EB08A1-93CE-405D-8E96-0E69354D5556}" destId="{BBBC27E0-96AD-481A-BB4A-7B5820F0476A}" srcOrd="0" destOrd="0" presId="urn:microsoft.com/office/officeart/2005/8/layout/vList2"/>
    <dgm:cxn modelId="{BB735091-F24B-4184-B2D0-6C7A9D19E5D3}" type="presOf" srcId="{6D0F6DE7-2FBD-4EB4-A20A-30B40BA90CB2}" destId="{C289407E-8AFD-4D0B-9349-DCFB5102666A}" srcOrd="0" destOrd="0" presId="urn:microsoft.com/office/officeart/2005/8/layout/vList2"/>
    <dgm:cxn modelId="{3835DEA4-5605-44F5-9153-F7325637BBBE}" srcId="{24887592-4AE5-4DA9-A1E5-867BCD7240F3}" destId="{904C1FDD-E01D-4F65-9545-BD3E02276E65}" srcOrd="0" destOrd="0" parTransId="{E6F88538-1C10-475B-A0F6-9F0AD893BB24}" sibTransId="{30B10B92-70F9-4152-9807-BA7AB4886691}"/>
    <dgm:cxn modelId="{01E5D5BF-3297-47F7-A222-3CA417A2F26E}" srcId="{6D0F6DE7-2FBD-4EB4-A20A-30B40BA90CB2}" destId="{45BA7212-508F-4486-92C8-B314C54C5F78}" srcOrd="0" destOrd="0" parTransId="{609F3EEA-6F35-44B2-B500-A092DCDDDCCA}" sibTransId="{BD97A515-9F73-4B3F-8FC2-F17C1FF7D0B1}"/>
    <dgm:cxn modelId="{E8F7E9D0-1722-4528-95B4-05DECE2D5C0E}" type="presOf" srcId="{45BA7212-508F-4486-92C8-B314C54C5F78}" destId="{B39DC7FA-3541-463D-8D6D-0C28CEEE25B2}" srcOrd="0" destOrd="0" presId="urn:microsoft.com/office/officeart/2005/8/layout/vList2"/>
    <dgm:cxn modelId="{21C231DD-5C12-4CEF-B0B8-9E40567F2403}" type="presOf" srcId="{24887592-4AE5-4DA9-A1E5-867BCD7240F3}" destId="{FF92B2E9-A3FE-48C7-8A77-6E9897749BCB}" srcOrd="0" destOrd="0" presId="urn:microsoft.com/office/officeart/2005/8/layout/vList2"/>
    <dgm:cxn modelId="{33D644E2-E2D0-427A-9EC3-67605F39C256}" srcId="{0C6F8840-5D91-4547-899C-31941513823F}" destId="{8E38F163-159E-4A8E-95D9-C2E7527672B5}" srcOrd="0" destOrd="0" parTransId="{D167BB32-80E6-41A3-B613-DB1644374B06}" sibTransId="{26999CFE-1B9D-4872-B9F2-217924510DE9}"/>
    <dgm:cxn modelId="{3ED3D4EB-8942-4327-B8B8-4C3B19908EF0}" srcId="{24887592-4AE5-4DA9-A1E5-867BCD7240F3}" destId="{0C6F8840-5D91-4547-899C-31941513823F}" srcOrd="1" destOrd="0" parTransId="{5FEA9CD0-4999-400B-8D29-FAE251C5DFF0}" sibTransId="{7E8A01FA-2BD9-444F-A455-717849FD9BE9}"/>
    <dgm:cxn modelId="{1496E3FE-182C-4383-BEE0-D61B99E0D542}" type="presParOf" srcId="{FF92B2E9-A3FE-48C7-8A77-6E9897749BCB}" destId="{330EF610-AC51-4126-86C7-E7897B7457B9}" srcOrd="0" destOrd="0" presId="urn:microsoft.com/office/officeart/2005/8/layout/vList2"/>
    <dgm:cxn modelId="{ECD268A5-492B-4380-98C3-393173B93352}" type="presParOf" srcId="{FF92B2E9-A3FE-48C7-8A77-6E9897749BCB}" destId="{D264843E-4582-464C-A054-1658509FBB71}" srcOrd="1" destOrd="0" presId="urn:microsoft.com/office/officeart/2005/8/layout/vList2"/>
    <dgm:cxn modelId="{4C42C529-F999-4D4A-B50E-870561229AC5}" type="presParOf" srcId="{FF92B2E9-A3FE-48C7-8A77-6E9897749BCB}" destId="{89A55176-7E25-4BEF-85A4-5A1E9FCBFBB7}" srcOrd="2" destOrd="0" presId="urn:microsoft.com/office/officeart/2005/8/layout/vList2"/>
    <dgm:cxn modelId="{C5933F99-BD46-40D4-9E45-CD20435C769B}" type="presParOf" srcId="{FF92B2E9-A3FE-48C7-8A77-6E9897749BCB}" destId="{21E1C079-3110-4726-A2BA-124156EA2926}" srcOrd="3" destOrd="0" presId="urn:microsoft.com/office/officeart/2005/8/layout/vList2"/>
    <dgm:cxn modelId="{064D750F-E261-40E2-A09E-3FAA08A519D4}" type="presParOf" srcId="{FF92B2E9-A3FE-48C7-8A77-6E9897749BCB}" destId="{C289407E-8AFD-4D0B-9349-DCFB5102666A}" srcOrd="4" destOrd="0" presId="urn:microsoft.com/office/officeart/2005/8/layout/vList2"/>
    <dgm:cxn modelId="{EB1C758E-1807-49DC-BFD3-75D1F7AD8709}" type="presParOf" srcId="{FF92B2E9-A3FE-48C7-8A77-6E9897749BCB}" destId="{B39DC7FA-3541-463D-8D6D-0C28CEEE25B2}" srcOrd="5" destOrd="0" presId="urn:microsoft.com/office/officeart/2005/8/layout/vList2"/>
    <dgm:cxn modelId="{AC65538A-19B7-48C0-94F0-C4417390CE41}" type="presParOf" srcId="{FF92B2E9-A3FE-48C7-8A77-6E9897749BCB}" destId="{BBBC27E0-96AD-481A-BB4A-7B5820F0476A}" srcOrd="6" destOrd="0" presId="urn:microsoft.com/office/officeart/2005/8/layout/vList2"/>
    <dgm:cxn modelId="{63958578-0B8F-41EF-A572-2860F2852C95}" type="presParOf" srcId="{FF92B2E9-A3FE-48C7-8A77-6E9897749BCB}" destId="{C65F72B2-01B9-42D4-88BA-B29B86F6FF04}"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26CFA4-E08E-4BCF-B5BF-63F77AF188C8}" type="doc">
      <dgm:prSet loTypeId="urn:microsoft.com/office/officeart/2005/8/layout/cycle4" loCatId="cycle" qsTypeId="urn:microsoft.com/office/officeart/2005/8/quickstyle/simple1" qsCatId="simple" csTypeId="urn:microsoft.com/office/officeart/2005/8/colors/accent1_2" csCatId="accent1" phldr="1"/>
      <dgm:spPr/>
      <dgm:t>
        <a:bodyPr/>
        <a:lstStyle/>
        <a:p>
          <a:endParaRPr lang="fr-BE"/>
        </a:p>
      </dgm:t>
    </dgm:pt>
    <dgm:pt modelId="{0B1DD45D-F399-428A-8A05-AB743D848FF3}">
      <dgm:prSet phldrT="[Texte]" custT="1"/>
      <dgm:spPr/>
      <dgm:t>
        <a:bodyPr/>
        <a:lstStyle/>
        <a:p>
          <a:r>
            <a:rPr lang="fr-FR" sz="2400" dirty="0"/>
            <a:t>Physique</a:t>
          </a:r>
          <a:endParaRPr lang="fr-BE" sz="2400" dirty="0"/>
        </a:p>
      </dgm:t>
    </dgm:pt>
    <dgm:pt modelId="{E3AF73A9-E074-434D-A1B4-2E98ACEE8ADC}" type="parTrans" cxnId="{656089F3-980C-4D92-A102-1572469F1F41}">
      <dgm:prSet/>
      <dgm:spPr/>
      <dgm:t>
        <a:bodyPr/>
        <a:lstStyle/>
        <a:p>
          <a:endParaRPr lang="fr-BE" sz="2400"/>
        </a:p>
      </dgm:t>
    </dgm:pt>
    <dgm:pt modelId="{D2846069-956D-4304-A87B-D1C6D6BB1464}" type="sibTrans" cxnId="{656089F3-980C-4D92-A102-1572469F1F41}">
      <dgm:prSet/>
      <dgm:spPr/>
      <dgm:t>
        <a:bodyPr/>
        <a:lstStyle/>
        <a:p>
          <a:endParaRPr lang="fr-BE" sz="2400"/>
        </a:p>
      </dgm:t>
    </dgm:pt>
    <dgm:pt modelId="{5D7500BD-33FB-43B6-AE33-67BFAC569D98}">
      <dgm:prSet phldrT="[Texte]" custT="1"/>
      <dgm:spPr/>
      <dgm:t>
        <a:bodyPr/>
        <a:lstStyle/>
        <a:p>
          <a:r>
            <a:rPr lang="fr-FR" sz="1800" dirty="0"/>
            <a:t>WFSP2272</a:t>
          </a:r>
          <a:endParaRPr lang="fr-BE" sz="1800" dirty="0"/>
        </a:p>
      </dgm:t>
    </dgm:pt>
    <dgm:pt modelId="{ACE3E3F4-2AD6-40A5-A12D-DED2BAB0DA58}" type="parTrans" cxnId="{D8948D25-0704-4D84-926A-AB839454DA63}">
      <dgm:prSet/>
      <dgm:spPr/>
      <dgm:t>
        <a:bodyPr/>
        <a:lstStyle/>
        <a:p>
          <a:endParaRPr lang="fr-BE" sz="2400"/>
        </a:p>
      </dgm:t>
    </dgm:pt>
    <dgm:pt modelId="{6B2732A7-14A6-493B-9D89-2E07E1808BD7}" type="sibTrans" cxnId="{D8948D25-0704-4D84-926A-AB839454DA63}">
      <dgm:prSet/>
      <dgm:spPr/>
      <dgm:t>
        <a:bodyPr/>
        <a:lstStyle/>
        <a:p>
          <a:endParaRPr lang="fr-BE" sz="2400"/>
        </a:p>
      </dgm:t>
    </dgm:pt>
    <dgm:pt modelId="{46F9062B-4E6F-44AA-9479-0029B22AD46B}">
      <dgm:prSet phldrT="[Texte]" custT="1"/>
      <dgm:spPr/>
      <dgm:t>
        <a:bodyPr/>
        <a:lstStyle/>
        <a:p>
          <a:r>
            <a:rPr lang="fr-FR" sz="2400" dirty="0"/>
            <a:t>Fonction</a:t>
          </a:r>
          <a:endParaRPr lang="fr-BE" sz="2400" dirty="0"/>
        </a:p>
      </dgm:t>
    </dgm:pt>
    <dgm:pt modelId="{C9622552-1FDB-44AA-AA7C-0EE08CA02763}" type="parTrans" cxnId="{6A164F9B-A694-4946-BE6E-742B803C6758}">
      <dgm:prSet/>
      <dgm:spPr/>
      <dgm:t>
        <a:bodyPr/>
        <a:lstStyle/>
        <a:p>
          <a:endParaRPr lang="fr-BE" sz="2400"/>
        </a:p>
      </dgm:t>
    </dgm:pt>
    <dgm:pt modelId="{70F6A5A1-A868-480C-8B31-A799BF351001}" type="sibTrans" cxnId="{6A164F9B-A694-4946-BE6E-742B803C6758}">
      <dgm:prSet/>
      <dgm:spPr/>
      <dgm:t>
        <a:bodyPr/>
        <a:lstStyle/>
        <a:p>
          <a:endParaRPr lang="fr-BE" sz="2400"/>
        </a:p>
      </dgm:t>
    </dgm:pt>
    <dgm:pt modelId="{0654EF07-9F50-4F81-899D-D1B35147129F}">
      <dgm:prSet phldrT="[Texte]" custT="1"/>
      <dgm:spPr/>
      <dgm:t>
        <a:bodyPr/>
        <a:lstStyle/>
        <a:p>
          <a:r>
            <a:rPr lang="fr-FR" sz="1800" dirty="0"/>
            <a:t>WFSP2273</a:t>
          </a:r>
          <a:endParaRPr lang="fr-BE" sz="1800" dirty="0"/>
        </a:p>
      </dgm:t>
    </dgm:pt>
    <dgm:pt modelId="{B9CFBDDB-AE11-4918-A78C-4E01BAC50D87}" type="parTrans" cxnId="{ED9DAEFE-B06B-48AB-8507-731EB1FEAF0B}">
      <dgm:prSet/>
      <dgm:spPr/>
      <dgm:t>
        <a:bodyPr/>
        <a:lstStyle/>
        <a:p>
          <a:endParaRPr lang="fr-BE" sz="2400"/>
        </a:p>
      </dgm:t>
    </dgm:pt>
    <dgm:pt modelId="{088653CB-5E47-4948-AAC4-E96D55CE0DF7}" type="sibTrans" cxnId="{ED9DAEFE-B06B-48AB-8507-731EB1FEAF0B}">
      <dgm:prSet/>
      <dgm:spPr/>
      <dgm:t>
        <a:bodyPr/>
        <a:lstStyle/>
        <a:p>
          <a:endParaRPr lang="fr-BE" sz="2400"/>
        </a:p>
      </dgm:t>
    </dgm:pt>
    <dgm:pt modelId="{523E593E-D4AF-45C5-9410-15259105D562}">
      <dgm:prSet phldrT="[Texte]" custT="1"/>
      <dgm:spPr/>
      <dgm:t>
        <a:bodyPr/>
        <a:lstStyle/>
        <a:p>
          <a:r>
            <a:rPr lang="fr-FR" sz="2400" dirty="0"/>
            <a:t>Participation à la société</a:t>
          </a:r>
          <a:endParaRPr lang="fr-BE" sz="2400" dirty="0"/>
        </a:p>
      </dgm:t>
    </dgm:pt>
    <dgm:pt modelId="{BDB3042A-43ED-49EC-9BB5-6A0FB4637208}" type="parTrans" cxnId="{1359BE6E-5805-48B5-8E53-2ABDC94F624B}">
      <dgm:prSet/>
      <dgm:spPr/>
      <dgm:t>
        <a:bodyPr/>
        <a:lstStyle/>
        <a:p>
          <a:endParaRPr lang="fr-BE" sz="2400"/>
        </a:p>
      </dgm:t>
    </dgm:pt>
    <dgm:pt modelId="{7CA2FF1E-B04F-4BE7-B1D8-25A08FF670D0}" type="sibTrans" cxnId="{1359BE6E-5805-48B5-8E53-2ABDC94F624B}">
      <dgm:prSet/>
      <dgm:spPr/>
      <dgm:t>
        <a:bodyPr/>
        <a:lstStyle/>
        <a:p>
          <a:endParaRPr lang="fr-BE" sz="2400"/>
        </a:p>
      </dgm:t>
    </dgm:pt>
    <dgm:pt modelId="{36A4F83C-3485-4B3D-90EC-4F614ACEA969}">
      <dgm:prSet phldrT="[Texte]" custT="1"/>
      <dgm:spPr/>
      <dgm:t>
        <a:bodyPr/>
        <a:lstStyle/>
        <a:p>
          <a:r>
            <a:rPr lang="fr-FR" sz="1800" dirty="0"/>
            <a:t>WFSP2270</a:t>
          </a:r>
          <a:endParaRPr lang="fr-BE" sz="1800" dirty="0"/>
        </a:p>
      </dgm:t>
    </dgm:pt>
    <dgm:pt modelId="{F76F6A7D-0C0A-4ED3-A199-36667BD8E6B1}" type="parTrans" cxnId="{0F297ECC-7663-45FC-BB90-A972C27F2C59}">
      <dgm:prSet/>
      <dgm:spPr/>
      <dgm:t>
        <a:bodyPr/>
        <a:lstStyle/>
        <a:p>
          <a:endParaRPr lang="fr-BE" sz="2400"/>
        </a:p>
      </dgm:t>
    </dgm:pt>
    <dgm:pt modelId="{A53E32C3-70E9-437B-8DFC-A57429BA94D0}" type="sibTrans" cxnId="{0F297ECC-7663-45FC-BB90-A972C27F2C59}">
      <dgm:prSet/>
      <dgm:spPr/>
      <dgm:t>
        <a:bodyPr/>
        <a:lstStyle/>
        <a:p>
          <a:endParaRPr lang="fr-BE" sz="2400"/>
        </a:p>
      </dgm:t>
    </dgm:pt>
    <dgm:pt modelId="{42B6750A-A1D1-4E1C-80C7-0488E82B97EF}">
      <dgm:prSet phldrT="[Texte]" custT="1"/>
      <dgm:spPr/>
      <dgm:t>
        <a:bodyPr/>
        <a:lstStyle/>
        <a:p>
          <a:r>
            <a:rPr lang="fr-FR" sz="2000" dirty="0"/>
            <a:t>Mental et cognition</a:t>
          </a:r>
          <a:endParaRPr lang="fr-BE" sz="2000" dirty="0"/>
        </a:p>
      </dgm:t>
    </dgm:pt>
    <dgm:pt modelId="{D1F0F4AC-E9F0-4E4E-A99A-6B2925D6E2C1}" type="parTrans" cxnId="{6A409425-8F77-4112-AD0C-1029769392D6}">
      <dgm:prSet/>
      <dgm:spPr/>
      <dgm:t>
        <a:bodyPr/>
        <a:lstStyle/>
        <a:p>
          <a:endParaRPr lang="fr-BE" sz="2400"/>
        </a:p>
      </dgm:t>
    </dgm:pt>
    <dgm:pt modelId="{B7CCDF18-F058-4951-A08A-7060A446837C}" type="sibTrans" cxnId="{6A409425-8F77-4112-AD0C-1029769392D6}">
      <dgm:prSet/>
      <dgm:spPr/>
      <dgm:t>
        <a:bodyPr/>
        <a:lstStyle/>
        <a:p>
          <a:endParaRPr lang="fr-BE" sz="2400"/>
        </a:p>
      </dgm:t>
    </dgm:pt>
    <dgm:pt modelId="{59DA599C-EAF6-4BD0-80E0-18A0AAF8B329}">
      <dgm:prSet phldrT="[Texte]" custT="1"/>
      <dgm:spPr/>
      <dgm:t>
        <a:bodyPr/>
        <a:lstStyle/>
        <a:p>
          <a:r>
            <a:rPr lang="fr-FR" sz="1800" dirty="0"/>
            <a:t>WFSP2271</a:t>
          </a:r>
          <a:endParaRPr lang="fr-BE" sz="1800" dirty="0"/>
        </a:p>
      </dgm:t>
    </dgm:pt>
    <dgm:pt modelId="{9B255BC8-F06C-47A9-94E5-E76CB6EF6BEC}" type="parTrans" cxnId="{EEE5C147-066A-4590-B2F8-C6F08B17764F}">
      <dgm:prSet/>
      <dgm:spPr/>
      <dgm:t>
        <a:bodyPr/>
        <a:lstStyle/>
        <a:p>
          <a:endParaRPr lang="fr-BE" sz="2400"/>
        </a:p>
      </dgm:t>
    </dgm:pt>
    <dgm:pt modelId="{07F16328-0640-4A9E-8BB0-27A62A22FDEA}" type="sibTrans" cxnId="{EEE5C147-066A-4590-B2F8-C6F08B17764F}">
      <dgm:prSet/>
      <dgm:spPr/>
      <dgm:t>
        <a:bodyPr/>
        <a:lstStyle/>
        <a:p>
          <a:endParaRPr lang="fr-BE" sz="2400"/>
        </a:p>
      </dgm:t>
    </dgm:pt>
    <dgm:pt modelId="{6C458CFB-E656-4D08-99E2-68445AE9F019}" type="pres">
      <dgm:prSet presAssocID="{C026CFA4-E08E-4BCF-B5BF-63F77AF188C8}" presName="cycleMatrixDiagram" presStyleCnt="0">
        <dgm:presLayoutVars>
          <dgm:chMax val="1"/>
          <dgm:dir/>
          <dgm:animLvl val="lvl"/>
          <dgm:resizeHandles val="exact"/>
        </dgm:presLayoutVars>
      </dgm:prSet>
      <dgm:spPr/>
    </dgm:pt>
    <dgm:pt modelId="{8856DB63-FE0E-4106-B5AB-E5272757F79B}" type="pres">
      <dgm:prSet presAssocID="{C026CFA4-E08E-4BCF-B5BF-63F77AF188C8}" presName="children" presStyleCnt="0"/>
      <dgm:spPr/>
    </dgm:pt>
    <dgm:pt modelId="{3BAC7456-59BF-41DA-A57F-28BF05AD00E4}" type="pres">
      <dgm:prSet presAssocID="{C026CFA4-E08E-4BCF-B5BF-63F77AF188C8}" presName="child1group" presStyleCnt="0"/>
      <dgm:spPr/>
    </dgm:pt>
    <dgm:pt modelId="{DFB384C9-3557-4635-86D6-AFB828EB9D61}" type="pres">
      <dgm:prSet presAssocID="{C026CFA4-E08E-4BCF-B5BF-63F77AF188C8}" presName="child1" presStyleLbl="bgAcc1" presStyleIdx="0" presStyleCnt="4"/>
      <dgm:spPr/>
    </dgm:pt>
    <dgm:pt modelId="{11A2C167-3659-4D77-A474-83F0A8F80A67}" type="pres">
      <dgm:prSet presAssocID="{C026CFA4-E08E-4BCF-B5BF-63F77AF188C8}" presName="child1Text" presStyleLbl="bgAcc1" presStyleIdx="0" presStyleCnt="4">
        <dgm:presLayoutVars>
          <dgm:bulletEnabled val="1"/>
        </dgm:presLayoutVars>
      </dgm:prSet>
      <dgm:spPr/>
    </dgm:pt>
    <dgm:pt modelId="{53C2D61F-F868-4C5A-BFCA-80BFC902BE9E}" type="pres">
      <dgm:prSet presAssocID="{C026CFA4-E08E-4BCF-B5BF-63F77AF188C8}" presName="child2group" presStyleCnt="0"/>
      <dgm:spPr/>
    </dgm:pt>
    <dgm:pt modelId="{BF52DF45-8EB0-42F4-B409-ADC83A4F837A}" type="pres">
      <dgm:prSet presAssocID="{C026CFA4-E08E-4BCF-B5BF-63F77AF188C8}" presName="child2" presStyleLbl="bgAcc1" presStyleIdx="1" presStyleCnt="4"/>
      <dgm:spPr/>
    </dgm:pt>
    <dgm:pt modelId="{A9EF0615-DDF8-48E0-BD40-4DF7FB584A88}" type="pres">
      <dgm:prSet presAssocID="{C026CFA4-E08E-4BCF-B5BF-63F77AF188C8}" presName="child2Text" presStyleLbl="bgAcc1" presStyleIdx="1" presStyleCnt="4">
        <dgm:presLayoutVars>
          <dgm:bulletEnabled val="1"/>
        </dgm:presLayoutVars>
      </dgm:prSet>
      <dgm:spPr/>
    </dgm:pt>
    <dgm:pt modelId="{2C033F60-2EE5-4BEE-81A0-6FF6DF213703}" type="pres">
      <dgm:prSet presAssocID="{C026CFA4-E08E-4BCF-B5BF-63F77AF188C8}" presName="child3group" presStyleCnt="0"/>
      <dgm:spPr/>
    </dgm:pt>
    <dgm:pt modelId="{8BCE41C0-C5C9-4C41-8688-12BC02B545B3}" type="pres">
      <dgm:prSet presAssocID="{C026CFA4-E08E-4BCF-B5BF-63F77AF188C8}" presName="child3" presStyleLbl="bgAcc1" presStyleIdx="2" presStyleCnt="4"/>
      <dgm:spPr/>
    </dgm:pt>
    <dgm:pt modelId="{ABE56DB4-5F1A-49FC-B136-1E4DD99204E8}" type="pres">
      <dgm:prSet presAssocID="{C026CFA4-E08E-4BCF-B5BF-63F77AF188C8}" presName="child3Text" presStyleLbl="bgAcc1" presStyleIdx="2" presStyleCnt="4">
        <dgm:presLayoutVars>
          <dgm:bulletEnabled val="1"/>
        </dgm:presLayoutVars>
      </dgm:prSet>
      <dgm:spPr/>
    </dgm:pt>
    <dgm:pt modelId="{EE04745E-CEF4-4EDC-9AFF-2029E1DA685E}" type="pres">
      <dgm:prSet presAssocID="{C026CFA4-E08E-4BCF-B5BF-63F77AF188C8}" presName="child4group" presStyleCnt="0"/>
      <dgm:spPr/>
    </dgm:pt>
    <dgm:pt modelId="{7BD81816-D224-481E-BEE0-9EBA06D96623}" type="pres">
      <dgm:prSet presAssocID="{C026CFA4-E08E-4BCF-B5BF-63F77AF188C8}" presName="child4" presStyleLbl="bgAcc1" presStyleIdx="3" presStyleCnt="4"/>
      <dgm:spPr/>
    </dgm:pt>
    <dgm:pt modelId="{0F2CD07B-6CEA-4450-BF0A-80549AA405AD}" type="pres">
      <dgm:prSet presAssocID="{C026CFA4-E08E-4BCF-B5BF-63F77AF188C8}" presName="child4Text" presStyleLbl="bgAcc1" presStyleIdx="3" presStyleCnt="4">
        <dgm:presLayoutVars>
          <dgm:bulletEnabled val="1"/>
        </dgm:presLayoutVars>
      </dgm:prSet>
      <dgm:spPr/>
    </dgm:pt>
    <dgm:pt modelId="{61E28087-7495-4BD4-8A63-C7903DE684A1}" type="pres">
      <dgm:prSet presAssocID="{C026CFA4-E08E-4BCF-B5BF-63F77AF188C8}" presName="childPlaceholder" presStyleCnt="0"/>
      <dgm:spPr/>
    </dgm:pt>
    <dgm:pt modelId="{91FDBC04-8686-4B43-9EEA-4602D41148EE}" type="pres">
      <dgm:prSet presAssocID="{C026CFA4-E08E-4BCF-B5BF-63F77AF188C8}" presName="circle" presStyleCnt="0"/>
      <dgm:spPr/>
    </dgm:pt>
    <dgm:pt modelId="{DC6FC15F-A0E2-466C-B261-CAE49641C3B6}" type="pres">
      <dgm:prSet presAssocID="{C026CFA4-E08E-4BCF-B5BF-63F77AF188C8}" presName="quadrant1" presStyleLbl="node1" presStyleIdx="0" presStyleCnt="4">
        <dgm:presLayoutVars>
          <dgm:chMax val="1"/>
          <dgm:bulletEnabled val="1"/>
        </dgm:presLayoutVars>
      </dgm:prSet>
      <dgm:spPr/>
    </dgm:pt>
    <dgm:pt modelId="{9ED61442-2AB4-4B57-B21D-F3417D3798B5}" type="pres">
      <dgm:prSet presAssocID="{C026CFA4-E08E-4BCF-B5BF-63F77AF188C8}" presName="quadrant2" presStyleLbl="node1" presStyleIdx="1" presStyleCnt="4">
        <dgm:presLayoutVars>
          <dgm:chMax val="1"/>
          <dgm:bulletEnabled val="1"/>
        </dgm:presLayoutVars>
      </dgm:prSet>
      <dgm:spPr/>
    </dgm:pt>
    <dgm:pt modelId="{5910B292-21BF-4380-9676-C2F08C7593FB}" type="pres">
      <dgm:prSet presAssocID="{C026CFA4-E08E-4BCF-B5BF-63F77AF188C8}" presName="quadrant3" presStyleLbl="node1" presStyleIdx="2" presStyleCnt="4">
        <dgm:presLayoutVars>
          <dgm:chMax val="1"/>
          <dgm:bulletEnabled val="1"/>
        </dgm:presLayoutVars>
      </dgm:prSet>
      <dgm:spPr/>
    </dgm:pt>
    <dgm:pt modelId="{D4B07B9E-35BE-45DD-9A4D-85DF3D1DECFB}" type="pres">
      <dgm:prSet presAssocID="{C026CFA4-E08E-4BCF-B5BF-63F77AF188C8}" presName="quadrant4" presStyleLbl="node1" presStyleIdx="3" presStyleCnt="4">
        <dgm:presLayoutVars>
          <dgm:chMax val="1"/>
          <dgm:bulletEnabled val="1"/>
        </dgm:presLayoutVars>
      </dgm:prSet>
      <dgm:spPr/>
    </dgm:pt>
    <dgm:pt modelId="{C83F6D54-7B4C-4B7B-A274-8C1F49D6B599}" type="pres">
      <dgm:prSet presAssocID="{C026CFA4-E08E-4BCF-B5BF-63F77AF188C8}" presName="quadrantPlaceholder" presStyleCnt="0"/>
      <dgm:spPr/>
    </dgm:pt>
    <dgm:pt modelId="{F5246C8F-2734-4D4C-9AA1-904D4314AD77}" type="pres">
      <dgm:prSet presAssocID="{C026CFA4-E08E-4BCF-B5BF-63F77AF188C8}" presName="center1" presStyleLbl="fgShp" presStyleIdx="0" presStyleCnt="2"/>
      <dgm:spPr/>
    </dgm:pt>
    <dgm:pt modelId="{0DAD2C6F-2CC9-4576-A454-251849C54C1F}" type="pres">
      <dgm:prSet presAssocID="{C026CFA4-E08E-4BCF-B5BF-63F77AF188C8}" presName="center2" presStyleLbl="fgShp" presStyleIdx="1" presStyleCnt="2"/>
      <dgm:spPr/>
    </dgm:pt>
  </dgm:ptLst>
  <dgm:cxnLst>
    <dgm:cxn modelId="{BB80A10D-87F9-4A2A-A21D-A2865DB4EA57}" type="presOf" srcId="{59DA599C-EAF6-4BD0-80E0-18A0AAF8B329}" destId="{0F2CD07B-6CEA-4450-BF0A-80549AA405AD}" srcOrd="1" destOrd="0" presId="urn:microsoft.com/office/officeart/2005/8/layout/cycle4"/>
    <dgm:cxn modelId="{0C05E722-6D45-4412-9FD7-73429231D141}" type="presOf" srcId="{C026CFA4-E08E-4BCF-B5BF-63F77AF188C8}" destId="{6C458CFB-E656-4D08-99E2-68445AE9F019}" srcOrd="0" destOrd="0" presId="urn:microsoft.com/office/officeart/2005/8/layout/cycle4"/>
    <dgm:cxn modelId="{D8948D25-0704-4D84-926A-AB839454DA63}" srcId="{0B1DD45D-F399-428A-8A05-AB743D848FF3}" destId="{5D7500BD-33FB-43B6-AE33-67BFAC569D98}" srcOrd="0" destOrd="0" parTransId="{ACE3E3F4-2AD6-40A5-A12D-DED2BAB0DA58}" sibTransId="{6B2732A7-14A6-493B-9D89-2E07E1808BD7}"/>
    <dgm:cxn modelId="{6A409425-8F77-4112-AD0C-1029769392D6}" srcId="{C026CFA4-E08E-4BCF-B5BF-63F77AF188C8}" destId="{42B6750A-A1D1-4E1C-80C7-0488E82B97EF}" srcOrd="3" destOrd="0" parTransId="{D1F0F4AC-E9F0-4E4E-A99A-6B2925D6E2C1}" sibTransId="{B7CCDF18-F058-4951-A08A-7060A446837C}"/>
    <dgm:cxn modelId="{F014E528-DFF5-44ED-AF0C-297C5B40154B}" type="presOf" srcId="{36A4F83C-3485-4B3D-90EC-4F614ACEA969}" destId="{8BCE41C0-C5C9-4C41-8688-12BC02B545B3}" srcOrd="0" destOrd="0" presId="urn:microsoft.com/office/officeart/2005/8/layout/cycle4"/>
    <dgm:cxn modelId="{E910C02E-8B08-4206-950B-F6A9A7850A77}" type="presOf" srcId="{0B1DD45D-F399-428A-8A05-AB743D848FF3}" destId="{DC6FC15F-A0E2-466C-B261-CAE49641C3B6}" srcOrd="0" destOrd="0" presId="urn:microsoft.com/office/officeart/2005/8/layout/cycle4"/>
    <dgm:cxn modelId="{EEE5C147-066A-4590-B2F8-C6F08B17764F}" srcId="{42B6750A-A1D1-4E1C-80C7-0488E82B97EF}" destId="{59DA599C-EAF6-4BD0-80E0-18A0AAF8B329}" srcOrd="0" destOrd="0" parTransId="{9B255BC8-F06C-47A9-94E5-E76CB6EF6BEC}" sibTransId="{07F16328-0640-4A9E-8BB0-27A62A22FDEA}"/>
    <dgm:cxn modelId="{0E27C96A-48F3-4780-9396-1960AD1602E4}" type="presOf" srcId="{42B6750A-A1D1-4E1C-80C7-0488E82B97EF}" destId="{D4B07B9E-35BE-45DD-9A4D-85DF3D1DECFB}" srcOrd="0" destOrd="0" presId="urn:microsoft.com/office/officeart/2005/8/layout/cycle4"/>
    <dgm:cxn modelId="{1359BE6E-5805-48B5-8E53-2ABDC94F624B}" srcId="{C026CFA4-E08E-4BCF-B5BF-63F77AF188C8}" destId="{523E593E-D4AF-45C5-9410-15259105D562}" srcOrd="2" destOrd="0" parTransId="{BDB3042A-43ED-49EC-9BB5-6A0FB4637208}" sibTransId="{7CA2FF1E-B04F-4BE7-B1D8-25A08FF670D0}"/>
    <dgm:cxn modelId="{EC667056-6DA1-43A5-82CC-33F2C506EC16}" type="presOf" srcId="{5D7500BD-33FB-43B6-AE33-67BFAC569D98}" destId="{11A2C167-3659-4D77-A474-83F0A8F80A67}" srcOrd="1" destOrd="0" presId="urn:microsoft.com/office/officeart/2005/8/layout/cycle4"/>
    <dgm:cxn modelId="{13F0107F-62E9-404F-912D-A2B55EB6C8DD}" type="presOf" srcId="{0654EF07-9F50-4F81-899D-D1B35147129F}" destId="{BF52DF45-8EB0-42F4-B409-ADC83A4F837A}" srcOrd="0" destOrd="0" presId="urn:microsoft.com/office/officeart/2005/8/layout/cycle4"/>
    <dgm:cxn modelId="{C4B97C8F-D569-4259-BEF8-16F72DBCEB5C}" type="presOf" srcId="{5D7500BD-33FB-43B6-AE33-67BFAC569D98}" destId="{DFB384C9-3557-4635-86D6-AFB828EB9D61}" srcOrd="0" destOrd="0" presId="urn:microsoft.com/office/officeart/2005/8/layout/cycle4"/>
    <dgm:cxn modelId="{961A4E94-5109-4C48-AC32-915DB5552FE7}" type="presOf" srcId="{0654EF07-9F50-4F81-899D-D1B35147129F}" destId="{A9EF0615-DDF8-48E0-BD40-4DF7FB584A88}" srcOrd="1" destOrd="0" presId="urn:microsoft.com/office/officeart/2005/8/layout/cycle4"/>
    <dgm:cxn modelId="{4CCA9297-CD5D-4AB0-BB05-C588D49FA990}" type="presOf" srcId="{523E593E-D4AF-45C5-9410-15259105D562}" destId="{5910B292-21BF-4380-9676-C2F08C7593FB}" srcOrd="0" destOrd="0" presId="urn:microsoft.com/office/officeart/2005/8/layout/cycle4"/>
    <dgm:cxn modelId="{6A164F9B-A694-4946-BE6E-742B803C6758}" srcId="{C026CFA4-E08E-4BCF-B5BF-63F77AF188C8}" destId="{46F9062B-4E6F-44AA-9479-0029B22AD46B}" srcOrd="1" destOrd="0" parTransId="{C9622552-1FDB-44AA-AA7C-0EE08CA02763}" sibTransId="{70F6A5A1-A868-480C-8B31-A799BF351001}"/>
    <dgm:cxn modelId="{D0DCDC9D-1E4E-4BC9-8182-43F5FB70ADFD}" type="presOf" srcId="{36A4F83C-3485-4B3D-90EC-4F614ACEA969}" destId="{ABE56DB4-5F1A-49FC-B136-1E4DD99204E8}" srcOrd="1" destOrd="0" presId="urn:microsoft.com/office/officeart/2005/8/layout/cycle4"/>
    <dgm:cxn modelId="{9D769FBF-D7C9-496A-BEE4-3BD352152F75}" type="presOf" srcId="{59DA599C-EAF6-4BD0-80E0-18A0AAF8B329}" destId="{7BD81816-D224-481E-BEE0-9EBA06D96623}" srcOrd="0" destOrd="0" presId="urn:microsoft.com/office/officeart/2005/8/layout/cycle4"/>
    <dgm:cxn modelId="{0F297ECC-7663-45FC-BB90-A972C27F2C59}" srcId="{523E593E-D4AF-45C5-9410-15259105D562}" destId="{36A4F83C-3485-4B3D-90EC-4F614ACEA969}" srcOrd="0" destOrd="0" parTransId="{F76F6A7D-0C0A-4ED3-A199-36667BD8E6B1}" sibTransId="{A53E32C3-70E9-437B-8DFC-A57429BA94D0}"/>
    <dgm:cxn modelId="{F57499D6-5287-4BDE-86C5-EDAE2A314B74}" type="presOf" srcId="{46F9062B-4E6F-44AA-9479-0029B22AD46B}" destId="{9ED61442-2AB4-4B57-B21D-F3417D3798B5}" srcOrd="0" destOrd="0" presId="urn:microsoft.com/office/officeart/2005/8/layout/cycle4"/>
    <dgm:cxn modelId="{656089F3-980C-4D92-A102-1572469F1F41}" srcId="{C026CFA4-E08E-4BCF-B5BF-63F77AF188C8}" destId="{0B1DD45D-F399-428A-8A05-AB743D848FF3}" srcOrd="0" destOrd="0" parTransId="{E3AF73A9-E074-434D-A1B4-2E98ACEE8ADC}" sibTransId="{D2846069-956D-4304-A87B-D1C6D6BB1464}"/>
    <dgm:cxn modelId="{ED9DAEFE-B06B-48AB-8507-731EB1FEAF0B}" srcId="{46F9062B-4E6F-44AA-9479-0029B22AD46B}" destId="{0654EF07-9F50-4F81-899D-D1B35147129F}" srcOrd="0" destOrd="0" parTransId="{B9CFBDDB-AE11-4918-A78C-4E01BAC50D87}" sibTransId="{088653CB-5E47-4948-AAC4-E96D55CE0DF7}"/>
    <dgm:cxn modelId="{D28AB350-A0B6-46B1-9669-C37BD71E5409}" type="presParOf" srcId="{6C458CFB-E656-4D08-99E2-68445AE9F019}" destId="{8856DB63-FE0E-4106-B5AB-E5272757F79B}" srcOrd="0" destOrd="0" presId="urn:microsoft.com/office/officeart/2005/8/layout/cycle4"/>
    <dgm:cxn modelId="{48690F18-E928-4740-A6E4-FCA59A802B20}" type="presParOf" srcId="{8856DB63-FE0E-4106-B5AB-E5272757F79B}" destId="{3BAC7456-59BF-41DA-A57F-28BF05AD00E4}" srcOrd="0" destOrd="0" presId="urn:microsoft.com/office/officeart/2005/8/layout/cycle4"/>
    <dgm:cxn modelId="{CC0F8DFA-DEF4-4C8F-9EA8-B502DBBCD151}" type="presParOf" srcId="{3BAC7456-59BF-41DA-A57F-28BF05AD00E4}" destId="{DFB384C9-3557-4635-86D6-AFB828EB9D61}" srcOrd="0" destOrd="0" presId="urn:microsoft.com/office/officeart/2005/8/layout/cycle4"/>
    <dgm:cxn modelId="{7C7CF962-1B5C-44AE-9191-C64DE9025FB7}" type="presParOf" srcId="{3BAC7456-59BF-41DA-A57F-28BF05AD00E4}" destId="{11A2C167-3659-4D77-A474-83F0A8F80A67}" srcOrd="1" destOrd="0" presId="urn:microsoft.com/office/officeart/2005/8/layout/cycle4"/>
    <dgm:cxn modelId="{A076CF0F-3C4C-476F-835C-F9828A34C7A4}" type="presParOf" srcId="{8856DB63-FE0E-4106-B5AB-E5272757F79B}" destId="{53C2D61F-F868-4C5A-BFCA-80BFC902BE9E}" srcOrd="1" destOrd="0" presId="urn:microsoft.com/office/officeart/2005/8/layout/cycle4"/>
    <dgm:cxn modelId="{A438D187-E1E1-45AD-8BC8-79A581874C40}" type="presParOf" srcId="{53C2D61F-F868-4C5A-BFCA-80BFC902BE9E}" destId="{BF52DF45-8EB0-42F4-B409-ADC83A4F837A}" srcOrd="0" destOrd="0" presId="urn:microsoft.com/office/officeart/2005/8/layout/cycle4"/>
    <dgm:cxn modelId="{3D7D1F8E-8CAA-4A59-91CC-3BC90F6FF559}" type="presParOf" srcId="{53C2D61F-F868-4C5A-BFCA-80BFC902BE9E}" destId="{A9EF0615-DDF8-48E0-BD40-4DF7FB584A88}" srcOrd="1" destOrd="0" presId="urn:microsoft.com/office/officeart/2005/8/layout/cycle4"/>
    <dgm:cxn modelId="{44D59604-F57B-46FF-9406-F8B837059EAC}" type="presParOf" srcId="{8856DB63-FE0E-4106-B5AB-E5272757F79B}" destId="{2C033F60-2EE5-4BEE-81A0-6FF6DF213703}" srcOrd="2" destOrd="0" presId="urn:microsoft.com/office/officeart/2005/8/layout/cycle4"/>
    <dgm:cxn modelId="{6218E8EA-356C-40CC-B4AF-5D3689315EAA}" type="presParOf" srcId="{2C033F60-2EE5-4BEE-81A0-6FF6DF213703}" destId="{8BCE41C0-C5C9-4C41-8688-12BC02B545B3}" srcOrd="0" destOrd="0" presId="urn:microsoft.com/office/officeart/2005/8/layout/cycle4"/>
    <dgm:cxn modelId="{7BCDB09E-9D58-4EAF-9900-DBE241CE0123}" type="presParOf" srcId="{2C033F60-2EE5-4BEE-81A0-6FF6DF213703}" destId="{ABE56DB4-5F1A-49FC-B136-1E4DD99204E8}" srcOrd="1" destOrd="0" presId="urn:microsoft.com/office/officeart/2005/8/layout/cycle4"/>
    <dgm:cxn modelId="{67EA7CC8-1BE2-44C7-8049-981139E9E6D7}" type="presParOf" srcId="{8856DB63-FE0E-4106-B5AB-E5272757F79B}" destId="{EE04745E-CEF4-4EDC-9AFF-2029E1DA685E}" srcOrd="3" destOrd="0" presId="urn:microsoft.com/office/officeart/2005/8/layout/cycle4"/>
    <dgm:cxn modelId="{59E9BFAD-9A68-4CB1-8995-B9040B1C74E3}" type="presParOf" srcId="{EE04745E-CEF4-4EDC-9AFF-2029E1DA685E}" destId="{7BD81816-D224-481E-BEE0-9EBA06D96623}" srcOrd="0" destOrd="0" presId="urn:microsoft.com/office/officeart/2005/8/layout/cycle4"/>
    <dgm:cxn modelId="{24F6AC66-6FAF-47E7-AD03-C2AEDEF9B990}" type="presParOf" srcId="{EE04745E-CEF4-4EDC-9AFF-2029E1DA685E}" destId="{0F2CD07B-6CEA-4450-BF0A-80549AA405AD}" srcOrd="1" destOrd="0" presId="urn:microsoft.com/office/officeart/2005/8/layout/cycle4"/>
    <dgm:cxn modelId="{25A4386B-F9AB-45AE-936F-E7D5C8F96306}" type="presParOf" srcId="{8856DB63-FE0E-4106-B5AB-E5272757F79B}" destId="{61E28087-7495-4BD4-8A63-C7903DE684A1}" srcOrd="4" destOrd="0" presId="urn:microsoft.com/office/officeart/2005/8/layout/cycle4"/>
    <dgm:cxn modelId="{2ABB81E8-A592-40FA-936E-403F5103C2AD}" type="presParOf" srcId="{6C458CFB-E656-4D08-99E2-68445AE9F019}" destId="{91FDBC04-8686-4B43-9EEA-4602D41148EE}" srcOrd="1" destOrd="0" presId="urn:microsoft.com/office/officeart/2005/8/layout/cycle4"/>
    <dgm:cxn modelId="{B94BD2CA-63C6-4AFD-9C07-E7EC41F73572}" type="presParOf" srcId="{91FDBC04-8686-4B43-9EEA-4602D41148EE}" destId="{DC6FC15F-A0E2-466C-B261-CAE49641C3B6}" srcOrd="0" destOrd="0" presId="urn:microsoft.com/office/officeart/2005/8/layout/cycle4"/>
    <dgm:cxn modelId="{FC1115A6-7A0D-43B0-AD0C-AF1065D09C8F}" type="presParOf" srcId="{91FDBC04-8686-4B43-9EEA-4602D41148EE}" destId="{9ED61442-2AB4-4B57-B21D-F3417D3798B5}" srcOrd="1" destOrd="0" presId="urn:microsoft.com/office/officeart/2005/8/layout/cycle4"/>
    <dgm:cxn modelId="{B46383E2-643F-4C67-AD17-AFE3CD02532B}" type="presParOf" srcId="{91FDBC04-8686-4B43-9EEA-4602D41148EE}" destId="{5910B292-21BF-4380-9676-C2F08C7593FB}" srcOrd="2" destOrd="0" presId="urn:microsoft.com/office/officeart/2005/8/layout/cycle4"/>
    <dgm:cxn modelId="{C78BBAB4-B191-4AA9-9748-22F5CCA72D09}" type="presParOf" srcId="{91FDBC04-8686-4B43-9EEA-4602D41148EE}" destId="{D4B07B9E-35BE-45DD-9A4D-85DF3D1DECFB}" srcOrd="3" destOrd="0" presId="urn:microsoft.com/office/officeart/2005/8/layout/cycle4"/>
    <dgm:cxn modelId="{BD839498-6786-4D68-8631-78EEB8D06556}" type="presParOf" srcId="{91FDBC04-8686-4B43-9EEA-4602D41148EE}" destId="{C83F6D54-7B4C-4B7B-A274-8C1F49D6B599}" srcOrd="4" destOrd="0" presId="urn:microsoft.com/office/officeart/2005/8/layout/cycle4"/>
    <dgm:cxn modelId="{13357DB6-4BB0-40C7-BB94-B87437A307D5}" type="presParOf" srcId="{6C458CFB-E656-4D08-99E2-68445AE9F019}" destId="{F5246C8F-2734-4D4C-9AA1-904D4314AD77}" srcOrd="2" destOrd="0" presId="urn:microsoft.com/office/officeart/2005/8/layout/cycle4"/>
    <dgm:cxn modelId="{FC1B3168-4298-4280-AAC1-7EC815019CA2}" type="presParOf" srcId="{6C458CFB-E656-4D08-99E2-68445AE9F019}" destId="{0DAD2C6F-2CC9-4576-A454-251849C54C1F}"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72586-D3A8-461E-854B-EA60355D7EE5}">
      <dsp:nvSpPr>
        <dsp:cNvPr id="0" name=""/>
        <dsp:cNvSpPr/>
      </dsp:nvSpPr>
      <dsp:spPr>
        <a:xfrm>
          <a:off x="3040" y="801093"/>
          <a:ext cx="2170958" cy="1378558"/>
        </a:xfrm>
        <a:prstGeom prst="roundRect">
          <a:avLst>
            <a:gd name="adj" fmla="val 10000"/>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217C61-0BD6-41A3-B9AD-5FD864F196D1}">
      <dsp:nvSpPr>
        <dsp:cNvPr id="0" name=""/>
        <dsp:cNvSpPr/>
      </dsp:nvSpPr>
      <dsp:spPr>
        <a:xfrm>
          <a:off x="244258" y="103024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Pas de santé publique sans politique de santé</a:t>
          </a:r>
          <a:endParaRPr lang="en-US" sz="1900" kern="1200" dirty="0"/>
        </a:p>
      </dsp:txBody>
      <dsp:txXfrm>
        <a:off x="284635" y="1070626"/>
        <a:ext cx="2090204" cy="1297804"/>
      </dsp:txXfrm>
    </dsp:sp>
    <dsp:sp modelId="{3A20C928-BDB6-428E-8C78-73CC35106430}">
      <dsp:nvSpPr>
        <dsp:cNvPr id="0" name=""/>
        <dsp:cNvSpPr/>
      </dsp:nvSpPr>
      <dsp:spPr>
        <a:xfrm>
          <a:off x="2656434" y="801093"/>
          <a:ext cx="2170958" cy="1378558"/>
        </a:xfrm>
        <a:prstGeom prst="roundRect">
          <a:avLst>
            <a:gd name="adj" fmla="val 10000"/>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4514CE-A4A2-4F4D-97D6-FA0FBDA703F1}">
      <dsp:nvSpPr>
        <dsp:cNvPr id="0" name=""/>
        <dsp:cNvSpPr/>
      </dsp:nvSpPr>
      <dsp:spPr>
        <a:xfrm>
          <a:off x="2897652" y="103024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La politique affecte votre vie privée …et professionnelle</a:t>
          </a:r>
          <a:endParaRPr lang="en-US" sz="1900" kern="1200" dirty="0"/>
        </a:p>
      </dsp:txBody>
      <dsp:txXfrm>
        <a:off x="2938029" y="1070626"/>
        <a:ext cx="2090204" cy="1297804"/>
      </dsp:txXfrm>
    </dsp:sp>
    <dsp:sp modelId="{873E9532-BD8D-45FB-8D39-A69C173517D4}">
      <dsp:nvSpPr>
        <dsp:cNvPr id="0" name=""/>
        <dsp:cNvSpPr/>
      </dsp:nvSpPr>
      <dsp:spPr>
        <a:xfrm>
          <a:off x="5309828" y="801093"/>
          <a:ext cx="2170958" cy="1378558"/>
        </a:xfrm>
        <a:prstGeom prst="roundRect">
          <a:avLst>
            <a:gd name="adj" fmla="val 10000"/>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214E84-2B45-4104-B6D0-4D1F1A5BF1A4}">
      <dsp:nvSpPr>
        <dsp:cNvPr id="0" name=""/>
        <dsp:cNvSpPr/>
      </dsp:nvSpPr>
      <dsp:spPr>
        <a:xfrm>
          <a:off x="5551046" y="103024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La décision politique s’applique au pays et aux organisations</a:t>
          </a:r>
          <a:endParaRPr lang="en-US" sz="1900" kern="1200" dirty="0"/>
        </a:p>
      </dsp:txBody>
      <dsp:txXfrm>
        <a:off x="5591423" y="1070626"/>
        <a:ext cx="2090204" cy="1297804"/>
      </dsp:txXfrm>
    </dsp:sp>
    <dsp:sp modelId="{3DB34E76-FE0E-42CF-932D-3243FA89B7B6}">
      <dsp:nvSpPr>
        <dsp:cNvPr id="0" name=""/>
        <dsp:cNvSpPr/>
      </dsp:nvSpPr>
      <dsp:spPr>
        <a:xfrm>
          <a:off x="7963222" y="801093"/>
          <a:ext cx="2170958" cy="1378558"/>
        </a:xfrm>
        <a:prstGeom prst="roundRect">
          <a:avLst>
            <a:gd name="adj" fmla="val 10000"/>
          </a:avLst>
        </a:prstGeom>
        <a:solidFill>
          <a:schemeClr val="accent3">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5B623D-F60D-4B01-AAAA-99CCD827E1DC}">
      <dsp:nvSpPr>
        <dsp:cNvPr id="0" name=""/>
        <dsp:cNvSpPr/>
      </dsp:nvSpPr>
      <dsp:spPr>
        <a:xfrm>
          <a:off x="8204440" y="103024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dirty="0"/>
            <a:t>S’appuyer sur le pouvoir pour changer le monde</a:t>
          </a:r>
          <a:endParaRPr lang="en-US" sz="1900" kern="1200" dirty="0"/>
        </a:p>
      </dsp:txBody>
      <dsp:txXfrm>
        <a:off x="8244817" y="1070626"/>
        <a:ext cx="2090204" cy="1297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32459-E6DB-4F8A-B553-1EC341EACFA8}">
      <dsp:nvSpPr>
        <dsp:cNvPr id="0" name=""/>
        <dsp:cNvSpPr/>
      </dsp:nvSpPr>
      <dsp:spPr>
        <a:xfrm>
          <a:off x="4906438" y="868487"/>
          <a:ext cx="668523" cy="91440"/>
        </a:xfrm>
        <a:custGeom>
          <a:avLst/>
          <a:gdLst/>
          <a:ahLst/>
          <a:cxnLst/>
          <a:rect l="0" t="0" r="0" b="0"/>
          <a:pathLst>
            <a:path>
              <a:moveTo>
                <a:pt x="0" y="45720"/>
              </a:moveTo>
              <a:lnTo>
                <a:pt x="668523" y="45720"/>
              </a:lnTo>
            </a:path>
          </a:pathLst>
        </a:custGeom>
        <a:noFill/>
        <a:ln w="190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3221" y="910712"/>
        <a:ext cx="34956" cy="6991"/>
      </dsp:txXfrm>
    </dsp:sp>
    <dsp:sp modelId="{E34613BE-A54D-44E1-8DFA-B3F00513677E}">
      <dsp:nvSpPr>
        <dsp:cNvPr id="0" name=""/>
        <dsp:cNvSpPr/>
      </dsp:nvSpPr>
      <dsp:spPr>
        <a:xfrm>
          <a:off x="1868572" y="2308"/>
          <a:ext cx="3039665" cy="18237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46" tIns="156345" rIns="148946" bIns="156345" numCol="1" spcCol="1270" anchor="ctr" anchorCtr="0">
          <a:noAutofit/>
        </a:bodyPr>
        <a:lstStyle/>
        <a:p>
          <a:pPr marL="0" lvl="0" indent="0" algn="ctr" defTabSz="1022350">
            <a:lnSpc>
              <a:spcPct val="90000"/>
            </a:lnSpc>
            <a:spcBef>
              <a:spcPct val="0"/>
            </a:spcBef>
            <a:spcAft>
              <a:spcPct val="35000"/>
            </a:spcAft>
            <a:buNone/>
          </a:pPr>
          <a:r>
            <a:rPr lang="fr-FR" sz="2300" kern="1200"/>
            <a:t>Comprendre comment un problème de santé devient un problème politique</a:t>
          </a:r>
          <a:endParaRPr lang="en-US" sz="2300" kern="1200"/>
        </a:p>
      </dsp:txBody>
      <dsp:txXfrm>
        <a:off x="1868572" y="2308"/>
        <a:ext cx="3039665" cy="1823799"/>
      </dsp:txXfrm>
    </dsp:sp>
    <dsp:sp modelId="{2F0E9E8A-3044-4144-9F7A-7A7626965639}">
      <dsp:nvSpPr>
        <dsp:cNvPr id="0" name=""/>
        <dsp:cNvSpPr/>
      </dsp:nvSpPr>
      <dsp:spPr>
        <a:xfrm>
          <a:off x="3388405" y="1824307"/>
          <a:ext cx="3738788" cy="668523"/>
        </a:xfrm>
        <a:custGeom>
          <a:avLst/>
          <a:gdLst/>
          <a:ahLst/>
          <a:cxnLst/>
          <a:rect l="0" t="0" r="0" b="0"/>
          <a:pathLst>
            <a:path>
              <a:moveTo>
                <a:pt x="3738788" y="0"/>
              </a:moveTo>
              <a:lnTo>
                <a:pt x="3738788" y="351361"/>
              </a:lnTo>
              <a:lnTo>
                <a:pt x="0" y="351361"/>
              </a:lnTo>
              <a:lnTo>
                <a:pt x="0" y="668523"/>
              </a:lnTo>
            </a:path>
          </a:pathLst>
        </a:custGeom>
        <a:noFill/>
        <a:ln w="190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62710" y="2155073"/>
        <a:ext cx="190179" cy="6991"/>
      </dsp:txXfrm>
    </dsp:sp>
    <dsp:sp modelId="{5B2DFA60-FB6D-46E8-AD09-BAAB06F193EE}">
      <dsp:nvSpPr>
        <dsp:cNvPr id="0" name=""/>
        <dsp:cNvSpPr/>
      </dsp:nvSpPr>
      <dsp:spPr>
        <a:xfrm>
          <a:off x="5607361" y="2308"/>
          <a:ext cx="3039665" cy="182379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46" tIns="156345" rIns="148946" bIns="156345" numCol="1" spcCol="1270" anchor="ctr" anchorCtr="0">
          <a:noAutofit/>
        </a:bodyPr>
        <a:lstStyle/>
        <a:p>
          <a:pPr marL="0" lvl="0" indent="0" algn="ctr" defTabSz="1022350">
            <a:lnSpc>
              <a:spcPct val="90000"/>
            </a:lnSpc>
            <a:spcBef>
              <a:spcPct val="0"/>
            </a:spcBef>
            <a:spcAft>
              <a:spcPct val="35000"/>
            </a:spcAft>
            <a:buNone/>
          </a:pPr>
          <a:r>
            <a:rPr lang="fr-FR" sz="2300" kern="1200" dirty="0"/>
            <a:t>Reconnaître les enjeux politiques lors de la formulation/résolution d’un problème</a:t>
          </a:r>
          <a:endParaRPr lang="en-US" sz="2300" kern="1200" dirty="0"/>
        </a:p>
      </dsp:txBody>
      <dsp:txXfrm>
        <a:off x="5607361" y="2308"/>
        <a:ext cx="3039665" cy="1823799"/>
      </dsp:txXfrm>
    </dsp:sp>
    <dsp:sp modelId="{E61C3F77-D477-4AF7-A9B4-07E4BE78179A}">
      <dsp:nvSpPr>
        <dsp:cNvPr id="0" name=""/>
        <dsp:cNvSpPr/>
      </dsp:nvSpPr>
      <dsp:spPr>
        <a:xfrm>
          <a:off x="4906438" y="3391410"/>
          <a:ext cx="668523" cy="91440"/>
        </a:xfrm>
        <a:custGeom>
          <a:avLst/>
          <a:gdLst/>
          <a:ahLst/>
          <a:cxnLst/>
          <a:rect l="0" t="0" r="0" b="0"/>
          <a:pathLst>
            <a:path>
              <a:moveTo>
                <a:pt x="0" y="45720"/>
              </a:moveTo>
              <a:lnTo>
                <a:pt x="668523" y="45720"/>
              </a:lnTo>
            </a:path>
          </a:pathLst>
        </a:custGeom>
        <a:noFill/>
        <a:ln w="190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3221" y="3433634"/>
        <a:ext cx="34956" cy="6991"/>
      </dsp:txXfrm>
    </dsp:sp>
    <dsp:sp modelId="{5054F9C5-F272-4A9E-B8FC-E6B171C9E594}">
      <dsp:nvSpPr>
        <dsp:cNvPr id="0" name=""/>
        <dsp:cNvSpPr/>
      </dsp:nvSpPr>
      <dsp:spPr>
        <a:xfrm>
          <a:off x="1868572" y="2525230"/>
          <a:ext cx="3039665" cy="182379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46" tIns="156345" rIns="148946" bIns="156345" numCol="1" spcCol="1270" anchor="ctr" anchorCtr="0">
          <a:noAutofit/>
        </a:bodyPr>
        <a:lstStyle/>
        <a:p>
          <a:pPr marL="0" lvl="0" indent="0" algn="ctr" defTabSz="1022350">
            <a:lnSpc>
              <a:spcPct val="90000"/>
            </a:lnSpc>
            <a:spcBef>
              <a:spcPct val="0"/>
            </a:spcBef>
            <a:spcAft>
              <a:spcPct val="35000"/>
            </a:spcAft>
            <a:buNone/>
          </a:pPr>
          <a:r>
            <a:rPr lang="fr-FR" sz="2300" kern="1200" dirty="0"/>
            <a:t>Identifier les acteurs d’un problème de santé</a:t>
          </a:r>
          <a:endParaRPr lang="en-US" sz="2300" kern="1200" dirty="0"/>
        </a:p>
      </dsp:txBody>
      <dsp:txXfrm>
        <a:off x="1868572" y="2525230"/>
        <a:ext cx="3039665" cy="1823799"/>
      </dsp:txXfrm>
    </dsp:sp>
    <dsp:sp modelId="{52212A09-C283-44DC-882D-AFBED38C8E25}">
      <dsp:nvSpPr>
        <dsp:cNvPr id="0" name=""/>
        <dsp:cNvSpPr/>
      </dsp:nvSpPr>
      <dsp:spPr>
        <a:xfrm>
          <a:off x="5607361" y="2525230"/>
          <a:ext cx="3039665" cy="182379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46" tIns="156345" rIns="148946" bIns="156345" numCol="1" spcCol="1270" anchor="ctr" anchorCtr="0">
          <a:noAutofit/>
        </a:bodyPr>
        <a:lstStyle/>
        <a:p>
          <a:pPr marL="0" lvl="0" indent="0" algn="ctr" defTabSz="1022350">
            <a:lnSpc>
              <a:spcPct val="90000"/>
            </a:lnSpc>
            <a:spcBef>
              <a:spcPct val="0"/>
            </a:spcBef>
            <a:spcAft>
              <a:spcPct val="35000"/>
            </a:spcAft>
            <a:buNone/>
          </a:pPr>
          <a:r>
            <a:rPr lang="fr-FR" sz="2300" kern="1200"/>
            <a:t>Faire des recommandations de solutions et mise en œuvre</a:t>
          </a:r>
          <a:endParaRPr lang="en-US" sz="2300" kern="1200"/>
        </a:p>
      </dsp:txBody>
      <dsp:txXfrm>
        <a:off x="5607361" y="2525230"/>
        <a:ext cx="3039665" cy="1823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4AF043-4654-45BC-AA2F-B5EAB4220A23}">
      <dsp:nvSpPr>
        <dsp:cNvPr id="0" name=""/>
        <dsp:cNvSpPr/>
      </dsp:nvSpPr>
      <dsp:spPr>
        <a:xfrm>
          <a:off x="1773918" y="1561"/>
          <a:ext cx="3074996" cy="15374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a:t>Lien soin – coordination: métiers divers hôpital et première ligne de soin</a:t>
          </a:r>
          <a:endParaRPr lang="en-US" sz="2000" kern="1200"/>
        </a:p>
      </dsp:txBody>
      <dsp:txXfrm>
        <a:off x="1818950" y="46593"/>
        <a:ext cx="2984932" cy="1447434"/>
      </dsp:txXfrm>
    </dsp:sp>
    <dsp:sp modelId="{1EBA6112-A5EE-4C48-8ADB-0A55B0EB0A4C}">
      <dsp:nvSpPr>
        <dsp:cNvPr id="0" name=""/>
        <dsp:cNvSpPr/>
      </dsp:nvSpPr>
      <dsp:spPr>
        <a:xfrm>
          <a:off x="1773918" y="1769684"/>
          <a:ext cx="3074996" cy="15374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a:t>Réseaux de soins – responsabilité populationnelle: </a:t>
          </a:r>
          <a:endParaRPr lang="en-US" sz="2000" kern="1200"/>
        </a:p>
      </dsp:txBody>
      <dsp:txXfrm>
        <a:off x="1818950" y="1814716"/>
        <a:ext cx="2984932" cy="1447434"/>
      </dsp:txXfrm>
    </dsp:sp>
    <dsp:sp modelId="{E5E0391D-1CCE-44A3-AAB3-67E214DCD2BD}">
      <dsp:nvSpPr>
        <dsp:cNvPr id="0" name=""/>
        <dsp:cNvSpPr/>
      </dsp:nvSpPr>
      <dsp:spPr>
        <a:xfrm rot="19457599">
          <a:off x="4706540" y="2063399"/>
          <a:ext cx="1514747" cy="66005"/>
        </a:xfrm>
        <a:custGeom>
          <a:avLst/>
          <a:gdLst/>
          <a:ahLst/>
          <a:cxnLst/>
          <a:rect l="0" t="0" r="0" b="0"/>
          <a:pathLst>
            <a:path>
              <a:moveTo>
                <a:pt x="0" y="33002"/>
              </a:moveTo>
              <a:lnTo>
                <a:pt x="1514747" y="330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6045" y="2058533"/>
        <a:ext cx="75737" cy="75737"/>
      </dsp:txXfrm>
    </dsp:sp>
    <dsp:sp modelId="{CB25F143-F182-4C29-A700-21C35E122F52}">
      <dsp:nvSpPr>
        <dsp:cNvPr id="0" name=""/>
        <dsp:cNvSpPr/>
      </dsp:nvSpPr>
      <dsp:spPr>
        <a:xfrm>
          <a:off x="6078913" y="885622"/>
          <a:ext cx="3074996" cy="15374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a:t>métiers en devenir de facilitateurs ou facilitatrice d’intégration au niveau de bassins de soins, de réseaux spécialisés,… </a:t>
          </a:r>
          <a:endParaRPr lang="en-US" sz="2000" kern="1200"/>
        </a:p>
      </dsp:txBody>
      <dsp:txXfrm>
        <a:off x="6123945" y="930654"/>
        <a:ext cx="2984932" cy="1447434"/>
      </dsp:txXfrm>
    </dsp:sp>
    <dsp:sp modelId="{6E7B9AF8-7437-4955-9082-D599AFF33507}">
      <dsp:nvSpPr>
        <dsp:cNvPr id="0" name=""/>
        <dsp:cNvSpPr/>
      </dsp:nvSpPr>
      <dsp:spPr>
        <a:xfrm rot="2142401">
          <a:off x="4706540" y="2947461"/>
          <a:ext cx="1514747" cy="66005"/>
        </a:xfrm>
        <a:custGeom>
          <a:avLst/>
          <a:gdLst/>
          <a:ahLst/>
          <a:cxnLst/>
          <a:rect l="0" t="0" r="0" b="0"/>
          <a:pathLst>
            <a:path>
              <a:moveTo>
                <a:pt x="0" y="33002"/>
              </a:moveTo>
              <a:lnTo>
                <a:pt x="1514747" y="3300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6045" y="2942595"/>
        <a:ext cx="75737" cy="75737"/>
      </dsp:txXfrm>
    </dsp:sp>
    <dsp:sp modelId="{2B658F48-95D8-4BBB-94AB-C27DE0AB7274}">
      <dsp:nvSpPr>
        <dsp:cNvPr id="0" name=""/>
        <dsp:cNvSpPr/>
      </dsp:nvSpPr>
      <dsp:spPr>
        <a:xfrm>
          <a:off x="6078913" y="2653745"/>
          <a:ext cx="3074996" cy="153749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2000" kern="1200"/>
            <a:t>Coordinateurs de parcours au niveau de l’hôpital </a:t>
          </a:r>
          <a:endParaRPr lang="en-US" sz="2000" kern="1200"/>
        </a:p>
      </dsp:txBody>
      <dsp:txXfrm>
        <a:off x="6123945" y="2698777"/>
        <a:ext cx="2984932" cy="14474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E4509-3636-4106-93ED-DCEEAEBAE0FE}">
      <dsp:nvSpPr>
        <dsp:cNvPr id="0" name=""/>
        <dsp:cNvSpPr/>
      </dsp:nvSpPr>
      <dsp:spPr>
        <a:xfrm>
          <a:off x="0" y="78669"/>
          <a:ext cx="10515600" cy="994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WFSP2211: Organisation et analyse de systèmes et réseaux locaux de soins : coordination des soins, case-management et réseaux de soins (4 Cr)</a:t>
          </a:r>
          <a:endParaRPr lang="fr-BE" sz="2500" kern="1200" dirty="0"/>
        </a:p>
      </dsp:txBody>
      <dsp:txXfrm>
        <a:off x="48547" y="127216"/>
        <a:ext cx="10418506" cy="897406"/>
      </dsp:txXfrm>
    </dsp:sp>
    <dsp:sp modelId="{4D7FD758-0051-44B2-BD82-76D8A989DD50}">
      <dsp:nvSpPr>
        <dsp:cNvPr id="0" name=""/>
        <dsp:cNvSpPr/>
      </dsp:nvSpPr>
      <dsp:spPr>
        <a:xfrm>
          <a:off x="0" y="1145169"/>
          <a:ext cx="10515600" cy="994500"/>
        </a:xfrm>
        <a:prstGeom prst="round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WFSP2210:  Système d'information sanitaire pour les services, la population d'un bassin de soins et les trajectoires des patients (3 Cr)</a:t>
          </a:r>
          <a:endParaRPr lang="fr-BE" sz="2500" kern="1200" dirty="0"/>
        </a:p>
      </dsp:txBody>
      <dsp:txXfrm>
        <a:off x="48547" y="1193716"/>
        <a:ext cx="10418506" cy="897406"/>
      </dsp:txXfrm>
    </dsp:sp>
    <dsp:sp modelId="{B5BED6E9-F9A5-4DC1-BBDB-90379E04E871}">
      <dsp:nvSpPr>
        <dsp:cNvPr id="0" name=""/>
        <dsp:cNvSpPr/>
      </dsp:nvSpPr>
      <dsp:spPr>
        <a:xfrm>
          <a:off x="0" y="2211669"/>
          <a:ext cx="10515600" cy="994500"/>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WFSP2212: Initiation à la pratique de la coordination des soins et des systèmes de soins et stage en milieu médico-social Activité avec prérequis (5 Cr)</a:t>
          </a:r>
          <a:endParaRPr lang="fr-BE" sz="2500" kern="1200" dirty="0"/>
        </a:p>
      </dsp:txBody>
      <dsp:txXfrm>
        <a:off x="48547" y="2260216"/>
        <a:ext cx="10418506" cy="897406"/>
      </dsp:txXfrm>
    </dsp:sp>
    <dsp:sp modelId="{0BE6DBDE-7A8A-45CF-8A92-E74A63742A35}">
      <dsp:nvSpPr>
        <dsp:cNvPr id="0" name=""/>
        <dsp:cNvSpPr/>
      </dsp:nvSpPr>
      <dsp:spPr>
        <a:xfrm>
          <a:off x="0" y="3278169"/>
          <a:ext cx="10515600" cy="9945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Cours au choix (3 Cr)</a:t>
          </a:r>
          <a:endParaRPr lang="fr-BE" sz="2500" kern="1200" dirty="0"/>
        </a:p>
      </dsp:txBody>
      <dsp:txXfrm>
        <a:off x="48547" y="3326716"/>
        <a:ext cx="10418506" cy="8974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FDF25-873A-473A-BF3B-33432611BB38}">
      <dsp:nvSpPr>
        <dsp:cNvPr id="0" name=""/>
        <dsp:cNvSpPr/>
      </dsp:nvSpPr>
      <dsp:spPr>
        <a:xfrm>
          <a:off x="0" y="96353"/>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kern="1200"/>
            <a:t>Période: </a:t>
          </a:r>
          <a:endParaRPr lang="fr-BE" sz="2300" kern="1200"/>
        </a:p>
      </dsp:txBody>
      <dsp:txXfrm>
        <a:off x="26930" y="123283"/>
        <a:ext cx="10461740" cy="497795"/>
      </dsp:txXfrm>
    </dsp:sp>
    <dsp:sp modelId="{3C21DFA4-E938-4B46-9D9D-CC1F4CC9CA78}">
      <dsp:nvSpPr>
        <dsp:cNvPr id="0" name=""/>
        <dsp:cNvSpPr/>
      </dsp:nvSpPr>
      <dsp:spPr>
        <a:xfrm>
          <a:off x="0" y="648008"/>
          <a:ext cx="10515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r-FR" sz="1800" kern="1200"/>
            <a:t>1</a:t>
          </a:r>
          <a:r>
            <a:rPr lang="fr-FR" sz="1800" kern="1200" baseline="30000"/>
            <a:t>er</a:t>
          </a:r>
          <a:r>
            <a:rPr lang="fr-FR" sz="1800" kern="1200"/>
            <a:t> quadri </a:t>
          </a:r>
          <a:endParaRPr lang="fr-BE" sz="1800" kern="1200"/>
        </a:p>
      </dsp:txBody>
      <dsp:txXfrm>
        <a:off x="0" y="648008"/>
        <a:ext cx="10515600" cy="380880"/>
      </dsp:txXfrm>
    </dsp:sp>
    <dsp:sp modelId="{1911F389-75FF-416F-A553-29A33AB74B71}">
      <dsp:nvSpPr>
        <dsp:cNvPr id="0" name=""/>
        <dsp:cNvSpPr/>
      </dsp:nvSpPr>
      <dsp:spPr>
        <a:xfrm>
          <a:off x="0" y="1028889"/>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kern="1200"/>
            <a:t>Objectif d’apprentissage: </a:t>
          </a:r>
          <a:endParaRPr lang="fr-BE" sz="2300" kern="1200"/>
        </a:p>
      </dsp:txBody>
      <dsp:txXfrm>
        <a:off x="26930" y="1055819"/>
        <a:ext cx="10461740" cy="497795"/>
      </dsp:txXfrm>
    </dsp:sp>
    <dsp:sp modelId="{B0F43974-BB76-4E1C-9A0F-C9064A257E4D}">
      <dsp:nvSpPr>
        <dsp:cNvPr id="0" name=""/>
        <dsp:cNvSpPr/>
      </dsp:nvSpPr>
      <dsp:spPr>
        <a:xfrm>
          <a:off x="0" y="1580544"/>
          <a:ext cx="10515600"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r-FR" sz="1800" kern="1200" dirty="0"/>
            <a:t>A partir de l’analyse  de situations de soin (au niveau individuel) et d’une analyse territoriale (au niveau populationnel) pourvoir proposer des stratégies d’amélioration de l’intégration des soins </a:t>
          </a:r>
          <a:endParaRPr lang="fr-BE" sz="1800" kern="1200" dirty="0"/>
        </a:p>
      </dsp:txBody>
      <dsp:txXfrm>
        <a:off x="0" y="1580544"/>
        <a:ext cx="10515600" cy="571320"/>
      </dsp:txXfrm>
    </dsp:sp>
    <dsp:sp modelId="{DA86FF89-8D8C-4730-B892-F9F6AC8F64FD}">
      <dsp:nvSpPr>
        <dsp:cNvPr id="0" name=""/>
        <dsp:cNvSpPr/>
      </dsp:nvSpPr>
      <dsp:spPr>
        <a:xfrm>
          <a:off x="0" y="2151864"/>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kern="1200"/>
            <a:t>Modalité: </a:t>
          </a:r>
          <a:endParaRPr lang="fr-BE" sz="2300" kern="1200"/>
        </a:p>
      </dsp:txBody>
      <dsp:txXfrm>
        <a:off x="26930" y="2178794"/>
        <a:ext cx="10461740" cy="497795"/>
      </dsp:txXfrm>
    </dsp:sp>
    <dsp:sp modelId="{E7D95EBB-EB43-4ED0-85B2-5F311BCC3A8A}">
      <dsp:nvSpPr>
        <dsp:cNvPr id="0" name=""/>
        <dsp:cNvSpPr/>
      </dsp:nvSpPr>
      <dsp:spPr>
        <a:xfrm>
          <a:off x="0" y="2703519"/>
          <a:ext cx="10515600"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r-FR" sz="1800" kern="1200"/>
            <a:t>présentiel</a:t>
          </a:r>
          <a:endParaRPr lang="fr-BE" sz="1800" kern="1200"/>
        </a:p>
        <a:p>
          <a:pPr marL="171450" lvl="1" indent="-171450" algn="l" defTabSz="800100">
            <a:lnSpc>
              <a:spcPct val="90000"/>
            </a:lnSpc>
            <a:spcBef>
              <a:spcPct val="0"/>
            </a:spcBef>
            <a:spcAft>
              <a:spcPct val="20000"/>
            </a:spcAft>
            <a:buChar char="•"/>
          </a:pPr>
          <a:r>
            <a:rPr lang="fr-FR" sz="1800" kern="1200" dirty="0"/>
            <a:t>Support </a:t>
          </a:r>
          <a:r>
            <a:rPr lang="fr-FR" sz="1800" kern="1200" dirty="0">
              <a:sym typeface="Wingdings" panose="05000000000000000000" pitchFamily="2" charset="2"/>
            </a:rPr>
            <a:t></a:t>
          </a:r>
          <a:r>
            <a:rPr lang="fr-FR" sz="1800" kern="1200" dirty="0"/>
            <a:t>  (un </a:t>
          </a:r>
          <a:r>
            <a:rPr lang="fr-FR" sz="1800" kern="1200" dirty="0" err="1"/>
            <a:t>mooc</a:t>
          </a:r>
          <a:r>
            <a:rPr lang="fr-FR" sz="1800" kern="1200" dirty="0"/>
            <a:t>) et </a:t>
          </a:r>
          <a:r>
            <a:rPr lang="fr-FR" sz="1800" kern="1200" dirty="0" err="1"/>
            <a:t>moodle</a:t>
          </a:r>
          <a:r>
            <a:rPr lang="fr-FR" sz="1800" kern="1200" dirty="0"/>
            <a:t> </a:t>
          </a:r>
          <a:endParaRPr lang="fr-BE" sz="1800" kern="1200" dirty="0"/>
        </a:p>
      </dsp:txBody>
      <dsp:txXfrm>
        <a:off x="0" y="2703519"/>
        <a:ext cx="10515600" cy="618930"/>
      </dsp:txXfrm>
    </dsp:sp>
    <dsp:sp modelId="{C46D9859-3C43-4A11-9CB4-9D62145527A9}">
      <dsp:nvSpPr>
        <dsp:cNvPr id="0" name=""/>
        <dsp:cNvSpPr/>
      </dsp:nvSpPr>
      <dsp:spPr>
        <a:xfrm>
          <a:off x="0" y="3322449"/>
          <a:ext cx="10515600" cy="551655"/>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fr-FR" sz="2300" kern="1200"/>
            <a:t>Examen: </a:t>
          </a:r>
          <a:endParaRPr lang="fr-BE" sz="2300" kern="1200"/>
        </a:p>
      </dsp:txBody>
      <dsp:txXfrm>
        <a:off x="26930" y="3349379"/>
        <a:ext cx="10461740" cy="497795"/>
      </dsp:txXfrm>
    </dsp:sp>
    <dsp:sp modelId="{68FD62B4-AB4E-42EE-891A-8AEF003C4AF6}">
      <dsp:nvSpPr>
        <dsp:cNvPr id="0" name=""/>
        <dsp:cNvSpPr/>
      </dsp:nvSpPr>
      <dsp:spPr>
        <a:xfrm>
          <a:off x="0" y="3874104"/>
          <a:ext cx="10515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fr-FR" sz="1800" kern="1200"/>
            <a:t>Travail groupe – individuel (écrit oral): une situation de soins dans un territoire </a:t>
          </a:r>
          <a:endParaRPr lang="fr-BE" sz="1800" kern="1200"/>
        </a:p>
      </dsp:txBody>
      <dsp:txXfrm>
        <a:off x="0" y="3874104"/>
        <a:ext cx="10515600" cy="3808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03C0D-DE13-47A7-B14A-93E45A439672}">
      <dsp:nvSpPr>
        <dsp:cNvPr id="0" name=""/>
        <dsp:cNvSpPr/>
      </dsp:nvSpPr>
      <dsp:spPr>
        <a:xfrm>
          <a:off x="0" y="24043"/>
          <a:ext cx="10515600" cy="5276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Période:</a:t>
          </a:r>
          <a:endParaRPr lang="fr-BE" sz="2200" kern="1200"/>
        </a:p>
      </dsp:txBody>
      <dsp:txXfrm>
        <a:off x="25759" y="49802"/>
        <a:ext cx="10464082" cy="476152"/>
      </dsp:txXfrm>
    </dsp:sp>
    <dsp:sp modelId="{733373CA-5223-4F45-A353-C34E7A0ED86A}">
      <dsp:nvSpPr>
        <dsp:cNvPr id="0" name=""/>
        <dsp:cNvSpPr/>
      </dsp:nvSpPr>
      <dsp:spPr>
        <a:xfrm>
          <a:off x="0" y="551713"/>
          <a:ext cx="10515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a:t>1</a:t>
          </a:r>
          <a:r>
            <a:rPr lang="fr-FR" sz="1700" kern="1200" baseline="30000"/>
            <a:t>er</a:t>
          </a:r>
          <a:r>
            <a:rPr lang="fr-FR" sz="1700" kern="1200"/>
            <a:t> quadri </a:t>
          </a:r>
          <a:endParaRPr lang="fr-BE" sz="1700" kern="1200"/>
        </a:p>
      </dsp:txBody>
      <dsp:txXfrm>
        <a:off x="0" y="551713"/>
        <a:ext cx="10515600" cy="364320"/>
      </dsp:txXfrm>
    </dsp:sp>
    <dsp:sp modelId="{8060E9B6-BEE7-40D3-A9E2-03559273C3E2}">
      <dsp:nvSpPr>
        <dsp:cNvPr id="0" name=""/>
        <dsp:cNvSpPr/>
      </dsp:nvSpPr>
      <dsp:spPr>
        <a:xfrm>
          <a:off x="0" y="916033"/>
          <a:ext cx="10515600" cy="5276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Co-requis:</a:t>
          </a:r>
          <a:endParaRPr lang="fr-BE" sz="2200" kern="1200"/>
        </a:p>
      </dsp:txBody>
      <dsp:txXfrm>
        <a:off x="25759" y="941792"/>
        <a:ext cx="10464082" cy="476152"/>
      </dsp:txXfrm>
    </dsp:sp>
    <dsp:sp modelId="{54078CE1-D33C-4DB2-85F1-553F20071004}">
      <dsp:nvSpPr>
        <dsp:cNvPr id="0" name=""/>
        <dsp:cNvSpPr/>
      </dsp:nvSpPr>
      <dsp:spPr>
        <a:xfrm>
          <a:off x="0" y="1443704"/>
          <a:ext cx="10515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a:t>WFSP2211</a:t>
          </a:r>
          <a:endParaRPr lang="fr-BE" sz="1700" kern="1200"/>
        </a:p>
      </dsp:txBody>
      <dsp:txXfrm>
        <a:off x="0" y="1443704"/>
        <a:ext cx="10515600" cy="364320"/>
      </dsp:txXfrm>
    </dsp:sp>
    <dsp:sp modelId="{3207A426-4029-4654-AA39-184F0EADC369}">
      <dsp:nvSpPr>
        <dsp:cNvPr id="0" name=""/>
        <dsp:cNvSpPr/>
      </dsp:nvSpPr>
      <dsp:spPr>
        <a:xfrm>
          <a:off x="0" y="1808024"/>
          <a:ext cx="10515600" cy="5276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Objectif d’apprentissage: </a:t>
          </a:r>
          <a:endParaRPr lang="fr-BE" sz="2200" kern="1200"/>
        </a:p>
      </dsp:txBody>
      <dsp:txXfrm>
        <a:off x="25759" y="1833783"/>
        <a:ext cx="10464082" cy="476152"/>
      </dsp:txXfrm>
    </dsp:sp>
    <dsp:sp modelId="{A95C9A7D-2826-418A-9E90-5B5CAEC82126}">
      <dsp:nvSpPr>
        <dsp:cNvPr id="0" name=""/>
        <dsp:cNvSpPr/>
      </dsp:nvSpPr>
      <dsp:spPr>
        <a:xfrm>
          <a:off x="0" y="2335694"/>
          <a:ext cx="10515600"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dirty="0"/>
            <a:t>Comprendre les différents modèles d'organisation du système d'information pour la coordination individuelle et  au sein d'un Bassin de soins pour la gestion de la santé populationnelle </a:t>
          </a:r>
          <a:endParaRPr lang="fr-BE" sz="1700" kern="1200" dirty="0"/>
        </a:p>
      </dsp:txBody>
      <dsp:txXfrm>
        <a:off x="0" y="2335694"/>
        <a:ext cx="10515600" cy="535095"/>
      </dsp:txXfrm>
    </dsp:sp>
    <dsp:sp modelId="{D0CE8FB2-D991-48E3-83A9-AEB892DA3FC5}">
      <dsp:nvSpPr>
        <dsp:cNvPr id="0" name=""/>
        <dsp:cNvSpPr/>
      </dsp:nvSpPr>
      <dsp:spPr>
        <a:xfrm>
          <a:off x="0" y="2870789"/>
          <a:ext cx="10515600" cy="5276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Modalité: </a:t>
          </a:r>
          <a:endParaRPr lang="fr-BE" sz="2200" kern="1200"/>
        </a:p>
      </dsp:txBody>
      <dsp:txXfrm>
        <a:off x="25759" y="2896548"/>
        <a:ext cx="10464082" cy="476152"/>
      </dsp:txXfrm>
    </dsp:sp>
    <dsp:sp modelId="{5DA6E5CA-8424-4D46-BA68-E71F6406F9C0}">
      <dsp:nvSpPr>
        <dsp:cNvPr id="0" name=""/>
        <dsp:cNvSpPr/>
      </dsp:nvSpPr>
      <dsp:spPr>
        <a:xfrm>
          <a:off x="0" y="3398459"/>
          <a:ext cx="105156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a:t>Présentiel </a:t>
          </a:r>
          <a:endParaRPr lang="fr-BE" sz="1700" kern="1200"/>
        </a:p>
        <a:p>
          <a:pPr marL="171450" lvl="1" indent="-171450" algn="l" defTabSz="755650">
            <a:lnSpc>
              <a:spcPct val="90000"/>
            </a:lnSpc>
            <a:spcBef>
              <a:spcPct val="0"/>
            </a:spcBef>
            <a:spcAft>
              <a:spcPct val="20000"/>
            </a:spcAft>
            <a:buChar char="•"/>
          </a:pPr>
          <a:r>
            <a:rPr lang="fr-FR" sz="1700" kern="1200"/>
            <a:t>Support </a:t>
          </a:r>
          <a:r>
            <a:rPr lang="fr-FR" sz="1700" kern="1200">
              <a:sym typeface="Wingdings" panose="05000000000000000000" pitchFamily="2" charset="2"/>
            </a:rPr>
            <a:t></a:t>
          </a:r>
          <a:r>
            <a:rPr lang="fr-FR" sz="1700" kern="1200"/>
            <a:t> moodle </a:t>
          </a:r>
          <a:endParaRPr lang="fr-BE" sz="1700" kern="1200"/>
        </a:p>
      </dsp:txBody>
      <dsp:txXfrm>
        <a:off x="0" y="3398459"/>
        <a:ext cx="10515600" cy="592020"/>
      </dsp:txXfrm>
    </dsp:sp>
    <dsp:sp modelId="{E7F6CB99-3A1A-4998-915F-BC772E711CCF}">
      <dsp:nvSpPr>
        <dsp:cNvPr id="0" name=""/>
        <dsp:cNvSpPr/>
      </dsp:nvSpPr>
      <dsp:spPr>
        <a:xfrm>
          <a:off x="0" y="3990479"/>
          <a:ext cx="10515600" cy="5276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r-FR" sz="2200" kern="1200"/>
            <a:t>Examen: </a:t>
          </a:r>
          <a:endParaRPr lang="fr-BE" sz="2200" kern="1200"/>
        </a:p>
      </dsp:txBody>
      <dsp:txXfrm>
        <a:off x="25759" y="4016238"/>
        <a:ext cx="10464082" cy="476152"/>
      </dsp:txXfrm>
    </dsp:sp>
    <dsp:sp modelId="{C4A709F5-6F3C-4920-83FC-8A3D570E5D46}">
      <dsp:nvSpPr>
        <dsp:cNvPr id="0" name=""/>
        <dsp:cNvSpPr/>
      </dsp:nvSpPr>
      <dsp:spPr>
        <a:xfrm>
          <a:off x="0" y="4518149"/>
          <a:ext cx="10515600"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fr-FR" sz="1700" kern="1200"/>
            <a:t>Travail de groupe (en lien avec WFSP2211) : utilisation d’outils d’info au niveau individuel et populationnel  </a:t>
          </a:r>
          <a:endParaRPr lang="fr-BE" sz="1700" kern="1200"/>
        </a:p>
      </dsp:txBody>
      <dsp:txXfrm>
        <a:off x="0" y="4518149"/>
        <a:ext cx="10515600" cy="3643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EF610-AC51-4126-86C7-E7897B7457B9}">
      <dsp:nvSpPr>
        <dsp:cNvPr id="0" name=""/>
        <dsp:cNvSpPr/>
      </dsp:nvSpPr>
      <dsp:spPr>
        <a:xfrm>
          <a:off x="0" y="38753"/>
          <a:ext cx="10515600" cy="617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Période: durant l’année </a:t>
          </a:r>
          <a:endParaRPr lang="fr-BE" sz="2400" kern="1200"/>
        </a:p>
      </dsp:txBody>
      <dsp:txXfrm>
        <a:off x="30157" y="68910"/>
        <a:ext cx="10455286" cy="557446"/>
      </dsp:txXfrm>
    </dsp:sp>
    <dsp:sp modelId="{89A55176-7E25-4BEF-85A4-5A1E9FCBFBB7}">
      <dsp:nvSpPr>
        <dsp:cNvPr id="0" name=""/>
        <dsp:cNvSpPr/>
      </dsp:nvSpPr>
      <dsp:spPr>
        <a:xfrm>
          <a:off x="0" y="751553"/>
          <a:ext cx="10515600" cy="617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dirty="0"/>
            <a:t>Objectif d’apprentissage: </a:t>
          </a:r>
          <a:endParaRPr lang="fr-BE" sz="2400" kern="1200" dirty="0"/>
        </a:p>
      </dsp:txBody>
      <dsp:txXfrm>
        <a:off x="30157" y="781710"/>
        <a:ext cx="10455286" cy="557446"/>
      </dsp:txXfrm>
    </dsp:sp>
    <dsp:sp modelId="{21E1C079-3110-4726-A2BA-124156EA2926}">
      <dsp:nvSpPr>
        <dsp:cNvPr id="0" name=""/>
        <dsp:cNvSpPr/>
      </dsp:nvSpPr>
      <dsp:spPr>
        <a:xfrm>
          <a:off x="0" y="1369313"/>
          <a:ext cx="10515600" cy="614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fr-FR" sz="2000" kern="1200"/>
            <a:t>identifier et construire ses compétences à partir de situations d'apprentissages identifiées sur base de WFSP2211</a:t>
          </a:r>
          <a:endParaRPr lang="fr-BE" sz="2000" kern="1200"/>
        </a:p>
      </dsp:txBody>
      <dsp:txXfrm>
        <a:off x="0" y="1369313"/>
        <a:ext cx="10515600" cy="614790"/>
      </dsp:txXfrm>
    </dsp:sp>
    <dsp:sp modelId="{C289407E-8AFD-4D0B-9349-DCFB5102666A}">
      <dsp:nvSpPr>
        <dsp:cNvPr id="0" name=""/>
        <dsp:cNvSpPr/>
      </dsp:nvSpPr>
      <dsp:spPr>
        <a:xfrm>
          <a:off x="0" y="1984104"/>
          <a:ext cx="10515600" cy="617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Contenu </a:t>
          </a:r>
          <a:endParaRPr lang="fr-BE" sz="2400" kern="1200"/>
        </a:p>
      </dsp:txBody>
      <dsp:txXfrm>
        <a:off x="30157" y="2014261"/>
        <a:ext cx="10455286" cy="557446"/>
      </dsp:txXfrm>
    </dsp:sp>
    <dsp:sp modelId="{B39DC7FA-3541-463D-8D6D-0C28CEEE25B2}">
      <dsp:nvSpPr>
        <dsp:cNvPr id="0" name=""/>
        <dsp:cNvSpPr/>
      </dsp:nvSpPr>
      <dsp:spPr>
        <a:xfrm>
          <a:off x="0" y="2601864"/>
          <a:ext cx="105156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fr-FR" sz="2000" kern="1200"/>
            <a:t>Stage d’observation de 64 (8*8h)  </a:t>
          </a:r>
          <a:endParaRPr lang="fr-BE" sz="2000" kern="1200"/>
        </a:p>
      </dsp:txBody>
      <dsp:txXfrm>
        <a:off x="0" y="2601864"/>
        <a:ext cx="10515600" cy="546480"/>
      </dsp:txXfrm>
    </dsp:sp>
    <dsp:sp modelId="{BBBC27E0-96AD-481A-BB4A-7B5820F0476A}">
      <dsp:nvSpPr>
        <dsp:cNvPr id="0" name=""/>
        <dsp:cNvSpPr/>
      </dsp:nvSpPr>
      <dsp:spPr>
        <a:xfrm>
          <a:off x="0" y="3148344"/>
          <a:ext cx="10515600" cy="61776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kern="1200"/>
            <a:t>Examen: </a:t>
          </a:r>
          <a:endParaRPr lang="fr-BE" sz="2400" kern="1200"/>
        </a:p>
      </dsp:txBody>
      <dsp:txXfrm>
        <a:off x="30157" y="3178501"/>
        <a:ext cx="10455286" cy="557446"/>
      </dsp:txXfrm>
    </dsp:sp>
    <dsp:sp modelId="{C65F72B2-01B9-42D4-88BA-B29B86F6FF04}">
      <dsp:nvSpPr>
        <dsp:cNvPr id="0" name=""/>
        <dsp:cNvSpPr/>
      </dsp:nvSpPr>
      <dsp:spPr>
        <a:xfrm>
          <a:off x="0" y="3766104"/>
          <a:ext cx="10515600"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fr-FR" sz="2000" kern="1200"/>
            <a:t>Rapport de stage </a:t>
          </a:r>
          <a:endParaRPr lang="fr-BE" sz="2000" kern="1200"/>
        </a:p>
      </dsp:txBody>
      <dsp:txXfrm>
        <a:off x="0" y="3766104"/>
        <a:ext cx="10515600" cy="5464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E41C0-C5C9-4C41-8688-12BC02B545B3}">
      <dsp:nvSpPr>
        <dsp:cNvPr id="0" name=""/>
        <dsp:cNvSpPr/>
      </dsp:nvSpPr>
      <dsp:spPr>
        <a:xfrm>
          <a:off x="4357783" y="3227063"/>
          <a:ext cx="2344366" cy="15186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FR" sz="1800" kern="1200" dirty="0"/>
            <a:t>WFSP2270</a:t>
          </a:r>
          <a:endParaRPr lang="fr-BE" sz="1800" kern="1200" dirty="0"/>
        </a:p>
      </dsp:txBody>
      <dsp:txXfrm>
        <a:off x="5094452" y="3640077"/>
        <a:ext cx="1574338" cy="1072245"/>
      </dsp:txXfrm>
    </dsp:sp>
    <dsp:sp modelId="{7BD81816-D224-481E-BEE0-9EBA06D96623}">
      <dsp:nvSpPr>
        <dsp:cNvPr id="0" name=""/>
        <dsp:cNvSpPr/>
      </dsp:nvSpPr>
      <dsp:spPr>
        <a:xfrm>
          <a:off x="532764" y="3227063"/>
          <a:ext cx="2344366" cy="15186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FR" sz="1800" kern="1200" dirty="0"/>
            <a:t>WFSP2271</a:t>
          </a:r>
          <a:endParaRPr lang="fr-BE" sz="1800" kern="1200" dirty="0"/>
        </a:p>
      </dsp:txBody>
      <dsp:txXfrm>
        <a:off x="566123" y="3640077"/>
        <a:ext cx="1574338" cy="1072245"/>
      </dsp:txXfrm>
    </dsp:sp>
    <dsp:sp modelId="{BF52DF45-8EB0-42F4-B409-ADC83A4F837A}">
      <dsp:nvSpPr>
        <dsp:cNvPr id="0" name=""/>
        <dsp:cNvSpPr/>
      </dsp:nvSpPr>
      <dsp:spPr>
        <a:xfrm>
          <a:off x="4357783" y="0"/>
          <a:ext cx="2344366" cy="15186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FR" sz="1800" kern="1200" dirty="0"/>
            <a:t>WFSP2273</a:t>
          </a:r>
          <a:endParaRPr lang="fr-BE" sz="1800" kern="1200" dirty="0"/>
        </a:p>
      </dsp:txBody>
      <dsp:txXfrm>
        <a:off x="5094452" y="33359"/>
        <a:ext cx="1574338" cy="1072245"/>
      </dsp:txXfrm>
    </dsp:sp>
    <dsp:sp modelId="{DFB384C9-3557-4635-86D6-AFB828EB9D61}">
      <dsp:nvSpPr>
        <dsp:cNvPr id="0" name=""/>
        <dsp:cNvSpPr/>
      </dsp:nvSpPr>
      <dsp:spPr>
        <a:xfrm>
          <a:off x="532764" y="0"/>
          <a:ext cx="2344366" cy="15186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fr-FR" sz="1800" kern="1200" dirty="0"/>
            <a:t>WFSP2272</a:t>
          </a:r>
          <a:endParaRPr lang="fr-BE" sz="1800" kern="1200" dirty="0"/>
        </a:p>
      </dsp:txBody>
      <dsp:txXfrm>
        <a:off x="566123" y="33359"/>
        <a:ext cx="1574338" cy="1072245"/>
      </dsp:txXfrm>
    </dsp:sp>
    <dsp:sp modelId="{DC6FC15F-A0E2-466C-B261-CAE49641C3B6}">
      <dsp:nvSpPr>
        <dsp:cNvPr id="0" name=""/>
        <dsp:cNvSpPr/>
      </dsp:nvSpPr>
      <dsp:spPr>
        <a:xfrm>
          <a:off x="1515120" y="270503"/>
          <a:ext cx="2054880" cy="205488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FR" sz="2400" kern="1200" dirty="0"/>
            <a:t>Physique</a:t>
          </a:r>
          <a:endParaRPr lang="fr-BE" sz="2400" kern="1200" dirty="0"/>
        </a:p>
      </dsp:txBody>
      <dsp:txXfrm>
        <a:off x="2116980" y="872363"/>
        <a:ext cx="1453020" cy="1453020"/>
      </dsp:txXfrm>
    </dsp:sp>
    <dsp:sp modelId="{9ED61442-2AB4-4B57-B21D-F3417D3798B5}">
      <dsp:nvSpPr>
        <dsp:cNvPr id="0" name=""/>
        <dsp:cNvSpPr/>
      </dsp:nvSpPr>
      <dsp:spPr>
        <a:xfrm rot="5400000">
          <a:off x="3664914" y="270503"/>
          <a:ext cx="2054880" cy="205488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FR" sz="2400" kern="1200" dirty="0"/>
            <a:t>Fonction</a:t>
          </a:r>
          <a:endParaRPr lang="fr-BE" sz="2400" kern="1200" dirty="0"/>
        </a:p>
      </dsp:txBody>
      <dsp:txXfrm rot="-5400000">
        <a:off x="3664914" y="872363"/>
        <a:ext cx="1453020" cy="1453020"/>
      </dsp:txXfrm>
    </dsp:sp>
    <dsp:sp modelId="{5910B292-21BF-4380-9676-C2F08C7593FB}">
      <dsp:nvSpPr>
        <dsp:cNvPr id="0" name=""/>
        <dsp:cNvSpPr/>
      </dsp:nvSpPr>
      <dsp:spPr>
        <a:xfrm rot="10800000">
          <a:off x="3664914" y="2420297"/>
          <a:ext cx="2054880" cy="205488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fr-FR" sz="2400" kern="1200" dirty="0"/>
            <a:t>Participation à la société</a:t>
          </a:r>
          <a:endParaRPr lang="fr-BE" sz="2400" kern="1200" dirty="0"/>
        </a:p>
      </dsp:txBody>
      <dsp:txXfrm rot="10800000">
        <a:off x="3664914" y="2420297"/>
        <a:ext cx="1453020" cy="1453020"/>
      </dsp:txXfrm>
    </dsp:sp>
    <dsp:sp modelId="{D4B07B9E-35BE-45DD-9A4D-85DF3D1DECFB}">
      <dsp:nvSpPr>
        <dsp:cNvPr id="0" name=""/>
        <dsp:cNvSpPr/>
      </dsp:nvSpPr>
      <dsp:spPr>
        <a:xfrm rot="16200000">
          <a:off x="1515120" y="2420297"/>
          <a:ext cx="2054880" cy="2054880"/>
        </a:xfrm>
        <a:prstGeom prst="pieWedg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FR" sz="2000" kern="1200" dirty="0"/>
            <a:t>Mental et cognition</a:t>
          </a:r>
          <a:endParaRPr lang="fr-BE" sz="2000" kern="1200" dirty="0"/>
        </a:p>
      </dsp:txBody>
      <dsp:txXfrm rot="5400000">
        <a:off x="2116980" y="2420297"/>
        <a:ext cx="1453020" cy="1453020"/>
      </dsp:txXfrm>
    </dsp:sp>
    <dsp:sp modelId="{F5246C8F-2734-4D4C-9AA1-904D4314AD77}">
      <dsp:nvSpPr>
        <dsp:cNvPr id="0" name=""/>
        <dsp:cNvSpPr/>
      </dsp:nvSpPr>
      <dsp:spPr>
        <a:xfrm>
          <a:off x="3262717" y="1945729"/>
          <a:ext cx="709479" cy="6169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AD2C6F-2CC9-4576-A454-251849C54C1F}">
      <dsp:nvSpPr>
        <dsp:cNvPr id="0" name=""/>
        <dsp:cNvSpPr/>
      </dsp:nvSpPr>
      <dsp:spPr>
        <a:xfrm rot="10800000">
          <a:off x="3262717" y="2183013"/>
          <a:ext cx="709479" cy="616938"/>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74DB8-334D-9940-BA4C-419EC12FD70C}" type="datetimeFigureOut">
              <a:rPr lang="fr-FR" smtClean="0"/>
              <a:t>12/03/2025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E205E-B48B-0B41-B011-E1713C4443CF}" type="slidenum">
              <a:rPr lang="fr-FR" smtClean="0"/>
              <a:t>‹N°›</a:t>
            </a:fld>
            <a:endParaRPr lang="fr-FR"/>
          </a:p>
        </p:txBody>
      </p:sp>
    </p:spTree>
    <p:extLst>
      <p:ext uri="{BB962C8B-B14F-4D97-AF65-F5344CB8AC3E}">
        <p14:creationId xmlns:p14="http://schemas.microsoft.com/office/powerpoint/2010/main" val="426975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https://uclouvain.padlet.org/vincentlorant/i3y8n3yetwlx8es</a:t>
            </a:r>
          </a:p>
        </p:txBody>
      </p:sp>
      <p:sp>
        <p:nvSpPr>
          <p:cNvPr id="4" name="Espace réservé du numéro de diapositive 3"/>
          <p:cNvSpPr>
            <a:spLocks noGrp="1"/>
          </p:cNvSpPr>
          <p:nvPr>
            <p:ph type="sldNum" sz="quarter" idx="5"/>
          </p:nvPr>
        </p:nvSpPr>
        <p:spPr/>
        <p:txBody>
          <a:bodyPr/>
          <a:lstStyle/>
          <a:p>
            <a:fld id="{E9545433-2370-461E-AAC1-D29B5A4F4A3A}" type="slidenum">
              <a:rPr lang="fr-BE" smtClean="0"/>
              <a:t>9</a:t>
            </a:fld>
            <a:endParaRPr lang="fr-BE"/>
          </a:p>
        </p:txBody>
      </p:sp>
    </p:spTree>
    <p:extLst>
      <p:ext uri="{BB962C8B-B14F-4D97-AF65-F5344CB8AC3E}">
        <p14:creationId xmlns:p14="http://schemas.microsoft.com/office/powerpoint/2010/main" val="2639372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a16="http://schemas.microsoft.com/office/drawing/2014/main" id="{8463AAAA-1809-4F30-9A3C-FDD2F0E641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a:extLst>
              <a:ext uri="{FF2B5EF4-FFF2-40B4-BE49-F238E27FC236}">
                <a16:creationId xmlns:a16="http://schemas.microsoft.com/office/drawing/2014/main" id="{DE479FD0-E73B-491D-91E9-14F12C113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lnSpc>
                <a:spcPct val="120000"/>
              </a:lnSpc>
              <a:spcBef>
                <a:spcPct val="0"/>
              </a:spcBef>
            </a:pPr>
            <a:r>
              <a:rPr lang="fr-BE" altLang="en-US"/>
              <a:t>Au terme de l’option « méthodes avancées » </a:t>
            </a:r>
          </a:p>
          <a:p>
            <a:pPr algn="just" eaLnBrk="1" hangingPunct="1">
              <a:lnSpc>
                <a:spcPct val="120000"/>
              </a:lnSpc>
              <a:spcBef>
                <a:spcPct val="0"/>
              </a:spcBef>
            </a:pPr>
            <a:r>
              <a:rPr lang="fr-BE" altLang="en-US"/>
              <a:t>L’étudiant aura appris à </a:t>
            </a:r>
            <a:r>
              <a:rPr lang="fr-BE" altLang="en-US" b="1">
                <a:solidFill>
                  <a:srgbClr val="FF0000"/>
                </a:solidFill>
              </a:rPr>
              <a:t>formuler une question de recherche </a:t>
            </a:r>
            <a:r>
              <a:rPr lang="fr-BE" altLang="en-US"/>
              <a:t>utile et pertinente en santé publique, à réaliser une revue de littérature utile pour éclairer son domaine de recherche, à choisir la méthode de recherche adéquate, à utiliser les méthodes d’analyses quantitatives et qualitatives appropriées, et à communiquer ses résultats de recherche à un public cible fait de chercheurs et stakeholders.</a:t>
            </a:r>
            <a:endParaRPr lang="en-US" altLang="en-US"/>
          </a:p>
          <a:p>
            <a:pPr algn="just" eaLnBrk="1" hangingPunct="1">
              <a:lnSpc>
                <a:spcPct val="120000"/>
              </a:lnSpc>
              <a:spcBef>
                <a:spcPct val="0"/>
              </a:spcBef>
            </a:pPr>
            <a:r>
              <a:rPr lang="fr-BE" altLang="en-US"/>
              <a:t>L’étudiant devra être capable de faire </a:t>
            </a:r>
            <a:r>
              <a:rPr lang="fr-BE" altLang="en-US" b="1">
                <a:solidFill>
                  <a:srgbClr val="FF0000"/>
                </a:solidFill>
              </a:rPr>
              <a:t>des choix méthodologiques </a:t>
            </a:r>
            <a:r>
              <a:rPr lang="fr-BE" altLang="en-US"/>
              <a:t>et de les argumenter, en fonction d'une problématique de recherche en santé publique complexe. </a:t>
            </a:r>
          </a:p>
          <a:p>
            <a:pPr algn="just" eaLnBrk="1" hangingPunct="1">
              <a:lnSpc>
                <a:spcPct val="120000"/>
              </a:lnSpc>
              <a:spcBef>
                <a:spcPct val="0"/>
              </a:spcBef>
            </a:pPr>
            <a:r>
              <a:rPr lang="fr-BE" altLang="en-US"/>
              <a:t>L’étudiant aura développé </a:t>
            </a:r>
            <a:r>
              <a:rPr lang="fr-BE" altLang="en-US" b="1">
                <a:solidFill>
                  <a:schemeClr val="accent2"/>
                </a:solidFill>
              </a:rPr>
              <a:t>un regard critique</a:t>
            </a:r>
            <a:r>
              <a:rPr lang="fr-BE" altLang="en-US"/>
              <a:t> sur la place de la recherche dans la société et sa contribution au bonheur.</a:t>
            </a:r>
            <a:endParaRPr lang="en-US" altLang="en-US"/>
          </a:p>
          <a:p>
            <a:pPr algn="just" eaLnBrk="1" hangingPunct="1">
              <a:lnSpc>
                <a:spcPct val="120000"/>
              </a:lnSpc>
              <a:spcBef>
                <a:spcPct val="0"/>
              </a:spcBef>
            </a:pPr>
            <a:r>
              <a:rPr lang="fr-BE" altLang="en-US"/>
              <a:t>L’étudiant aura une bonne vue sur les </a:t>
            </a:r>
            <a:r>
              <a:rPr lang="fr-BE" altLang="en-US" b="1">
                <a:solidFill>
                  <a:schemeClr val="accent2"/>
                </a:solidFill>
              </a:rPr>
              <a:t>bases de données nationales et mondiales</a:t>
            </a:r>
            <a:r>
              <a:rPr lang="fr-BE" altLang="en-US"/>
              <a:t>, et il saura comment analyser ces données.</a:t>
            </a:r>
            <a:endParaRPr lang="en-US" altLang="en-US"/>
          </a:p>
          <a:p>
            <a:pPr algn="just" eaLnBrk="1" hangingPunct="1">
              <a:lnSpc>
                <a:spcPct val="120000"/>
              </a:lnSpc>
              <a:spcBef>
                <a:spcPct val="0"/>
              </a:spcBef>
            </a:pPr>
            <a:r>
              <a:rPr lang="fr-BE" altLang="en-US"/>
              <a:t>Dans le cadre de son mémoire, L’étudiant aura écrit l’essentiel d’un </a:t>
            </a:r>
            <a:r>
              <a:rPr lang="fr-BE" altLang="en-US" b="1">
                <a:solidFill>
                  <a:srgbClr val="FF0000"/>
                </a:solidFill>
              </a:rPr>
              <a:t>article scientifique </a:t>
            </a:r>
            <a:r>
              <a:rPr lang="fr-BE" altLang="en-US"/>
              <a:t>en anglais.</a:t>
            </a:r>
            <a:endParaRPr lang="en-US" altLang="en-US"/>
          </a:p>
          <a:p>
            <a:pPr algn="just" eaLnBrk="1" hangingPunct="1">
              <a:lnSpc>
                <a:spcPct val="120000"/>
              </a:lnSpc>
              <a:spcBef>
                <a:spcPct val="0"/>
              </a:spcBef>
            </a:pPr>
            <a:r>
              <a:rPr lang="fr-BE" altLang="en-US"/>
              <a:t>L’étudiant devra maîtriser les outils d'analyse pour, le cas échéant, </a:t>
            </a:r>
            <a:r>
              <a:rPr lang="fr-BE" altLang="en-US" b="1">
                <a:solidFill>
                  <a:schemeClr val="accent2"/>
                </a:solidFill>
              </a:rPr>
              <a:t>envisager un doctorat</a:t>
            </a:r>
            <a:r>
              <a:rPr lang="fr-BE" altLang="en-US"/>
              <a:t>, p.ex. en santé publique.</a:t>
            </a:r>
            <a:endParaRPr lang="en-US" altLang="en-US"/>
          </a:p>
          <a:p>
            <a:pPr eaLnBrk="1" hangingPunct="1">
              <a:spcBef>
                <a:spcPct val="0"/>
              </a:spcBef>
            </a:pPr>
            <a:endParaRPr lang="en-AE" altLang="en-US"/>
          </a:p>
        </p:txBody>
      </p:sp>
      <p:sp>
        <p:nvSpPr>
          <p:cNvPr id="13316" name="Espace réservé du numéro de diapositive 3">
            <a:extLst>
              <a:ext uri="{FF2B5EF4-FFF2-40B4-BE49-F238E27FC236}">
                <a16:creationId xmlns:a16="http://schemas.microsoft.com/office/drawing/2014/main" id="{3D3C06F5-5429-4249-95E3-5C530EF456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5B93977-FDED-4AA0-B1B7-C579829036D5}" type="slidenum">
              <a:rPr lang="en-AE" altLang="en-US" smtClean="0"/>
              <a:pPr/>
              <a:t>27</a:t>
            </a:fld>
            <a:endParaRPr lang="en-AE"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a:extLst>
              <a:ext uri="{FF2B5EF4-FFF2-40B4-BE49-F238E27FC236}">
                <a16:creationId xmlns:a16="http://schemas.microsoft.com/office/drawing/2014/main" id="{75792936-AB24-4B57-97DD-07AF913B29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notes 2">
            <a:extLst>
              <a:ext uri="{FF2B5EF4-FFF2-40B4-BE49-F238E27FC236}">
                <a16:creationId xmlns:a16="http://schemas.microsoft.com/office/drawing/2014/main" id="{86228106-30F5-4520-8961-D8BDD06A43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L’option méthodes avancées, vient avec une grande variabilité de cours et séminaires très intéressants, comme p.ex. les méthodes d’enquêtes, des séminaires en économie de la santé et l’épidémiologie génomique et autres. Les cours dans l’option méthodes avancés en SP sont bien alignés avec un nombre de métiers intéressants.</a:t>
            </a:r>
          </a:p>
          <a:p>
            <a:pPr eaLnBrk="1" hangingPunct="1">
              <a:spcBef>
                <a:spcPct val="0"/>
              </a:spcBef>
            </a:pPr>
            <a:endParaRPr lang="fr-FR" altLang="en-US"/>
          </a:p>
          <a:p>
            <a:pPr eaLnBrk="1" hangingPunct="1">
              <a:spcBef>
                <a:spcPct val="0"/>
              </a:spcBef>
            </a:pPr>
            <a:r>
              <a:rPr lang="en-US" altLang="en-US"/>
              <a:t>https://uclouvain.be/prog-2025-esp2m-programme</a:t>
            </a:r>
          </a:p>
          <a:p>
            <a:pPr eaLnBrk="1" hangingPunct="1">
              <a:spcBef>
                <a:spcPct val="0"/>
              </a:spcBef>
            </a:pPr>
            <a:endParaRPr lang="fr-FR" altLang="en-US"/>
          </a:p>
          <a:p>
            <a:r>
              <a:rPr lang="fr-FR" altLang="en-US"/>
              <a:t>Vous allez dans cette option apprendre à choisir la méthode de recherche adéquate et à utiliser des méthodes d’analyses quantitatives et qualitatives avancées, vous permettant de soutenir de la recherche de haut niveau. </a:t>
            </a:r>
            <a:endParaRPr lang="en-AE" altLang="en-US"/>
          </a:p>
          <a:p>
            <a:r>
              <a:rPr lang="fr-FR" altLang="en-US"/>
              <a:t>Notez qu’un nombre de ces cours sera donné en anglais. L’option méthodes avancé est tout à fait combinable avec d’autres options.</a:t>
            </a:r>
            <a:endParaRPr lang="en-AE" altLang="en-US"/>
          </a:p>
          <a:p>
            <a:pPr eaLnBrk="1" hangingPunct="1">
              <a:spcBef>
                <a:spcPct val="0"/>
              </a:spcBef>
            </a:pPr>
            <a:endParaRPr lang="en-AE" altLang="en-US"/>
          </a:p>
        </p:txBody>
      </p:sp>
      <p:sp>
        <p:nvSpPr>
          <p:cNvPr id="15364" name="Espace réservé du numéro de diapositive 3">
            <a:extLst>
              <a:ext uri="{FF2B5EF4-FFF2-40B4-BE49-F238E27FC236}">
                <a16:creationId xmlns:a16="http://schemas.microsoft.com/office/drawing/2014/main" id="{04EC9992-174D-4A06-A64A-C8F8A2012E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AC81B49-FB15-493C-BD8D-522CE6B5CB64}" type="slidenum">
              <a:rPr lang="en-AE" altLang="en-US" smtClean="0"/>
              <a:pPr/>
              <a:t>28</a:t>
            </a:fld>
            <a:endParaRPr lang="en-AE"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a:extLst>
              <a:ext uri="{FF2B5EF4-FFF2-40B4-BE49-F238E27FC236}">
                <a16:creationId xmlns:a16="http://schemas.microsoft.com/office/drawing/2014/main" id="{B1BDD0E1-3D9F-4AEC-A914-A6C724DA5D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notes 2">
            <a:extLst>
              <a:ext uri="{FF2B5EF4-FFF2-40B4-BE49-F238E27FC236}">
                <a16:creationId xmlns:a16="http://schemas.microsoft.com/office/drawing/2014/main" id="{4EFB7EB1-CBE3-4661-9962-4A4E202995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L’option méthodes avancées, vient avec une grande variabilité de cours et séminaires très intéressants, comme p.ex. les méthodes d’enquêtes, des séminaires en économie de la santé et l’épidémiologie génomique et autres. Les cours dans l’option méthodes avancés en SP sont bien alignés avec un nombre de métiers intéressants.</a:t>
            </a:r>
          </a:p>
          <a:p>
            <a:pPr eaLnBrk="1" hangingPunct="1">
              <a:spcBef>
                <a:spcPct val="0"/>
              </a:spcBef>
            </a:pPr>
            <a:endParaRPr lang="fr-FR" altLang="en-US"/>
          </a:p>
          <a:p>
            <a:pPr eaLnBrk="1" hangingPunct="1">
              <a:spcBef>
                <a:spcPct val="0"/>
              </a:spcBef>
            </a:pPr>
            <a:r>
              <a:rPr lang="en-US" altLang="en-US"/>
              <a:t>https://uclouvain.be/prog-2025-esp2m-programme</a:t>
            </a:r>
          </a:p>
          <a:p>
            <a:pPr eaLnBrk="1" hangingPunct="1">
              <a:spcBef>
                <a:spcPct val="0"/>
              </a:spcBef>
            </a:pPr>
            <a:endParaRPr lang="fr-FR" altLang="en-US"/>
          </a:p>
          <a:p>
            <a:r>
              <a:rPr lang="fr-FR" altLang="en-US"/>
              <a:t>Vous allez dans cette option apprendre à choisir la méthode de recherche adéquate et à utiliser des méthodes d’analyses quantitatives et qualitatives avancées, vous permettant de soutenir de la recherche de haut niveau. </a:t>
            </a:r>
            <a:endParaRPr lang="en-AE" altLang="en-US"/>
          </a:p>
          <a:p>
            <a:r>
              <a:rPr lang="fr-FR" altLang="en-US"/>
              <a:t>Notez qu’un nombre de ces cours sera donné en anglais. L’option méthodes avancé est tout à fait combinable avec d’autres options.</a:t>
            </a:r>
            <a:endParaRPr lang="en-AE" altLang="en-US"/>
          </a:p>
          <a:p>
            <a:pPr eaLnBrk="1" hangingPunct="1">
              <a:spcBef>
                <a:spcPct val="0"/>
              </a:spcBef>
            </a:pPr>
            <a:endParaRPr lang="en-AE" altLang="en-US"/>
          </a:p>
        </p:txBody>
      </p:sp>
      <p:sp>
        <p:nvSpPr>
          <p:cNvPr id="17412" name="Espace réservé du numéro de diapositive 3">
            <a:extLst>
              <a:ext uri="{FF2B5EF4-FFF2-40B4-BE49-F238E27FC236}">
                <a16:creationId xmlns:a16="http://schemas.microsoft.com/office/drawing/2014/main" id="{D28BBC59-F88D-4D5E-97CF-11A4F1EDCB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DD34324-6DCA-427C-BB71-11DC6398779E}" type="slidenum">
              <a:rPr lang="en-AE" altLang="en-US" smtClean="0"/>
              <a:pPr/>
              <a:t>29</a:t>
            </a:fld>
            <a:endParaRPr lang="en-AE"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a16="http://schemas.microsoft.com/office/drawing/2014/main" id="{9FF191EC-EAFB-4615-823C-231C864AA8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notes 2">
            <a:extLst>
              <a:ext uri="{FF2B5EF4-FFF2-40B4-BE49-F238E27FC236}">
                <a16:creationId xmlns:a16="http://schemas.microsoft.com/office/drawing/2014/main" id="{B904FFF3-594A-49C1-AD45-F5848FA171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L’option méthodes avancées, vient avec une grande variabilité de cours et séminaires très intéressants, comme p.ex. les méthodes d’enquêtes, des séminaires en économie de la santé et l’épidémiologie génomique et autres. Les cours dans l’option méthodes avancés en SP sont bien alignés avec un nombre de métiers intéressants.</a:t>
            </a:r>
          </a:p>
          <a:p>
            <a:pPr eaLnBrk="1" hangingPunct="1">
              <a:spcBef>
                <a:spcPct val="0"/>
              </a:spcBef>
            </a:pPr>
            <a:endParaRPr lang="fr-FR" altLang="en-US"/>
          </a:p>
          <a:p>
            <a:pPr eaLnBrk="1" hangingPunct="1">
              <a:spcBef>
                <a:spcPct val="0"/>
              </a:spcBef>
            </a:pPr>
            <a:r>
              <a:rPr lang="en-US" altLang="en-US"/>
              <a:t>https://uclouvain.be/prog-2025-esp2m-programme</a:t>
            </a:r>
          </a:p>
          <a:p>
            <a:pPr eaLnBrk="1" hangingPunct="1">
              <a:spcBef>
                <a:spcPct val="0"/>
              </a:spcBef>
            </a:pPr>
            <a:endParaRPr lang="fr-FR" altLang="en-US"/>
          </a:p>
          <a:p>
            <a:r>
              <a:rPr lang="fr-FR" altLang="en-US"/>
              <a:t>Vous allez dans cette option apprendre à choisir la méthode de recherche adéquate et à utiliser des méthodes d’analyses quantitatives et qualitatives avancées, vous permettant de soutenir de la recherche de haut niveau. </a:t>
            </a:r>
            <a:endParaRPr lang="en-AE" altLang="en-US"/>
          </a:p>
          <a:p>
            <a:r>
              <a:rPr lang="fr-FR" altLang="en-US"/>
              <a:t>Notez qu’un nombre de ces cours sera donné en anglais. L’option méthodes avancé est tout à fait combinable avec d’autres options.</a:t>
            </a:r>
            <a:endParaRPr lang="en-AE" altLang="en-US"/>
          </a:p>
          <a:p>
            <a:pPr eaLnBrk="1" hangingPunct="1">
              <a:spcBef>
                <a:spcPct val="0"/>
              </a:spcBef>
            </a:pPr>
            <a:endParaRPr lang="en-AE" altLang="en-US"/>
          </a:p>
        </p:txBody>
      </p:sp>
      <p:sp>
        <p:nvSpPr>
          <p:cNvPr id="19460" name="Espace réservé du numéro de diapositive 3">
            <a:extLst>
              <a:ext uri="{FF2B5EF4-FFF2-40B4-BE49-F238E27FC236}">
                <a16:creationId xmlns:a16="http://schemas.microsoft.com/office/drawing/2014/main" id="{EB4DB9F1-AF1A-4DA7-9805-C281305CCC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40ED67E-AB12-4F01-834B-68A2C329EA79}" type="slidenum">
              <a:rPr lang="en-AE" altLang="en-US" smtClean="0"/>
              <a:pPr/>
              <a:t>30</a:t>
            </a:fld>
            <a:endParaRPr lang="en-AE"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a16="http://schemas.microsoft.com/office/drawing/2014/main" id="{4BEC6E0C-784C-4232-97E2-FD6CA10ED4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notes 2">
            <a:extLst>
              <a:ext uri="{FF2B5EF4-FFF2-40B4-BE49-F238E27FC236}">
                <a16:creationId xmlns:a16="http://schemas.microsoft.com/office/drawing/2014/main" id="{9F90862E-DCE6-4736-9EF8-A922FF9123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L’option méthodes avancées, vient avec une grande variabilité de cours et séminaires très intéressants, comme p.ex. les méthodes d’enquêtes, des séminaires en économie de la santé et l’épidémiologie génomique et autres. Les cours dans l’option méthodes avancés en SP sont bien alignés avec un nombre de métiers intéressants.</a:t>
            </a:r>
          </a:p>
          <a:p>
            <a:pPr eaLnBrk="1" hangingPunct="1">
              <a:spcBef>
                <a:spcPct val="0"/>
              </a:spcBef>
            </a:pPr>
            <a:endParaRPr lang="fr-FR" altLang="en-US"/>
          </a:p>
          <a:p>
            <a:pPr eaLnBrk="1" hangingPunct="1">
              <a:spcBef>
                <a:spcPct val="0"/>
              </a:spcBef>
            </a:pPr>
            <a:r>
              <a:rPr lang="en-US" altLang="en-US"/>
              <a:t>https://uclouvain.be/prog-2025-esp2m-programme</a:t>
            </a:r>
          </a:p>
          <a:p>
            <a:pPr eaLnBrk="1" hangingPunct="1">
              <a:spcBef>
                <a:spcPct val="0"/>
              </a:spcBef>
            </a:pPr>
            <a:endParaRPr lang="fr-FR" altLang="en-US"/>
          </a:p>
          <a:p>
            <a:r>
              <a:rPr lang="fr-FR" altLang="en-US"/>
              <a:t>Vous allez dans cette option apprendre à choisir la méthode de recherche adéquate et à utiliser des méthodes d’analyses quantitatives et qualitatives avancées, vous permettant de soutenir de la recherche de haut niveau. </a:t>
            </a:r>
            <a:endParaRPr lang="en-AE" altLang="en-US"/>
          </a:p>
          <a:p>
            <a:r>
              <a:rPr lang="fr-FR" altLang="en-US"/>
              <a:t>Notez qu’un nombre de ces cours sera donné en anglais. L’option méthodes avancé est tout à fait combinable avec d’autres options.</a:t>
            </a:r>
            <a:endParaRPr lang="en-AE" altLang="en-US"/>
          </a:p>
          <a:p>
            <a:pPr eaLnBrk="1" hangingPunct="1">
              <a:spcBef>
                <a:spcPct val="0"/>
              </a:spcBef>
            </a:pPr>
            <a:endParaRPr lang="en-AE" altLang="en-US"/>
          </a:p>
        </p:txBody>
      </p:sp>
      <p:sp>
        <p:nvSpPr>
          <p:cNvPr id="21508" name="Espace réservé du numéro de diapositive 3">
            <a:extLst>
              <a:ext uri="{FF2B5EF4-FFF2-40B4-BE49-F238E27FC236}">
                <a16:creationId xmlns:a16="http://schemas.microsoft.com/office/drawing/2014/main" id="{00F63D7B-F05A-4F24-8451-5D9B857AA8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4221BD6F-AAD4-44A0-90E1-A3392B9B7007}" type="slidenum">
              <a:rPr lang="en-AE" altLang="en-US" smtClean="0"/>
              <a:pPr/>
              <a:t>31</a:t>
            </a:fld>
            <a:endParaRPr lang="en-AE"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a16="http://schemas.microsoft.com/office/drawing/2014/main" id="{0EFADF40-9FD0-4373-B31D-AB663BB11F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notes 2">
            <a:extLst>
              <a:ext uri="{FF2B5EF4-FFF2-40B4-BE49-F238E27FC236}">
                <a16:creationId xmlns:a16="http://schemas.microsoft.com/office/drawing/2014/main" id="{18920F5C-87C9-44C6-983F-AB823ED5FC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Si vous vous poser la question pourquoi cette option? Et bien </a:t>
            </a:r>
          </a:p>
          <a:p>
            <a:pPr eaLnBrk="1" hangingPunct="1">
              <a:spcBef>
                <a:spcPct val="0"/>
              </a:spcBef>
            </a:pPr>
            <a:endParaRPr lang="fr-FR" altLang="en-US"/>
          </a:p>
          <a:p>
            <a:r>
              <a:rPr lang="fr-FR" altLang="en-US"/>
              <a:t>Vous allez dans cette option apprendre à choisir la méthode de recherche adéquate et à utiliser des méthodes d’analyses quantitatives et qualitatives avancées, vous permettant de soutenir de la recherche de haut niveau. </a:t>
            </a:r>
            <a:endParaRPr lang="en-AE" altLang="en-US"/>
          </a:p>
          <a:p>
            <a:endParaRPr lang="fr-FR" altLang="en-US"/>
          </a:p>
          <a:p>
            <a:pPr eaLnBrk="1" hangingPunct="1">
              <a:spcBef>
                <a:spcPct val="0"/>
              </a:spcBef>
            </a:pPr>
            <a:endParaRPr lang="en-AE" altLang="en-US"/>
          </a:p>
        </p:txBody>
      </p:sp>
      <p:sp>
        <p:nvSpPr>
          <p:cNvPr id="23556" name="Espace réservé du numéro de diapositive 3">
            <a:extLst>
              <a:ext uri="{FF2B5EF4-FFF2-40B4-BE49-F238E27FC236}">
                <a16:creationId xmlns:a16="http://schemas.microsoft.com/office/drawing/2014/main" id="{BF4B137B-C477-423E-94C2-5736B6759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74F5E2-01D0-46E1-AA10-FF5D9E6FD128}" type="slidenum">
              <a:rPr lang="en-AE" altLang="en-US" smtClean="0"/>
              <a:pPr/>
              <a:t>32</a:t>
            </a:fld>
            <a:endParaRPr lang="en-AE"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a16="http://schemas.microsoft.com/office/drawing/2014/main" id="{6B4D50B2-068F-4BC7-9692-FE46A009A4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notes 2">
            <a:extLst>
              <a:ext uri="{FF2B5EF4-FFF2-40B4-BE49-F238E27FC236}">
                <a16:creationId xmlns:a16="http://schemas.microsoft.com/office/drawing/2014/main" id="{7445944B-CC8C-4F95-AE81-1F70416C92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L’option méthodes avancées, vient avec une grande variabilité de cours et séminaires très intéressants, comme p.ex. les méthodes d’enquêtes, des séminaires en économie de la santé et l’épidémiologie génomique et autres. Les cours dans l’option méthodes avancés en SP sont bien alignés avec un nombre de métiers intéressants.</a:t>
            </a:r>
          </a:p>
          <a:p>
            <a:pPr eaLnBrk="1" hangingPunct="1">
              <a:spcBef>
                <a:spcPct val="0"/>
              </a:spcBef>
            </a:pPr>
            <a:endParaRPr lang="fr-FR" altLang="en-US"/>
          </a:p>
          <a:p>
            <a:pPr eaLnBrk="1" hangingPunct="1">
              <a:spcBef>
                <a:spcPct val="0"/>
              </a:spcBef>
            </a:pPr>
            <a:r>
              <a:rPr lang="en-US" altLang="en-US"/>
              <a:t>https://uclouvain.be/prog-2025-esp2m-programme</a:t>
            </a:r>
          </a:p>
          <a:p>
            <a:pPr eaLnBrk="1" hangingPunct="1">
              <a:spcBef>
                <a:spcPct val="0"/>
              </a:spcBef>
            </a:pPr>
            <a:endParaRPr lang="fr-FR" altLang="en-US"/>
          </a:p>
          <a:p>
            <a:r>
              <a:rPr lang="fr-FR" altLang="en-US"/>
              <a:t>Vous allez dans cette option apprendre à choisir la méthode de recherche adéquate et à utiliser des méthodes d’analyses quantitatives et qualitatives avancées, vous permettant de soutenir de la recherche de haut niveau. </a:t>
            </a:r>
            <a:endParaRPr lang="en-AE" altLang="en-US"/>
          </a:p>
          <a:p>
            <a:endParaRPr lang="fr-FR" altLang="en-US"/>
          </a:p>
          <a:p>
            <a:r>
              <a:rPr lang="fr-FR" altLang="en-US"/>
              <a:t>Notez qu’un nombre de ces cours sera donné en anglais. L’option méthodes avancé est tout à fait combinable avec d’autres options.</a:t>
            </a:r>
            <a:endParaRPr lang="en-AE" altLang="en-US"/>
          </a:p>
          <a:p>
            <a:pPr eaLnBrk="1" hangingPunct="1">
              <a:spcBef>
                <a:spcPct val="0"/>
              </a:spcBef>
            </a:pPr>
            <a:endParaRPr lang="en-AE" altLang="en-US"/>
          </a:p>
        </p:txBody>
      </p:sp>
      <p:sp>
        <p:nvSpPr>
          <p:cNvPr id="25604" name="Espace réservé du numéro de diapositive 3">
            <a:extLst>
              <a:ext uri="{FF2B5EF4-FFF2-40B4-BE49-F238E27FC236}">
                <a16:creationId xmlns:a16="http://schemas.microsoft.com/office/drawing/2014/main" id="{0534C86C-39EC-4234-B40F-C2CBC0F038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B13D576-7DAD-4BE6-BC9A-9763B7BA99D6}" type="slidenum">
              <a:rPr lang="en-AE" altLang="en-US" smtClean="0"/>
              <a:pPr/>
              <a:t>33</a:t>
            </a:fld>
            <a:endParaRPr lang="en-AE"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Public cible en augmentation: données démographiques</a:t>
            </a:r>
          </a:p>
          <a:p>
            <a:r>
              <a:rPr lang="fr-BE" dirty="0"/>
              <a:t>Enjeu crucial </a:t>
            </a:r>
            <a:r>
              <a:rPr lang="fr-BE" baseline="0" dirty="0"/>
              <a:t>: ressources et organisation des soins de santé, qualité de vie, </a:t>
            </a:r>
            <a:r>
              <a:rPr lang="fr-BE" baseline="0" dirty="0" err="1"/>
              <a:t>rp</a:t>
            </a:r>
            <a:endParaRPr lang="fr-BE" dirty="0"/>
          </a:p>
        </p:txBody>
      </p:sp>
      <p:sp>
        <p:nvSpPr>
          <p:cNvPr id="4" name="Espace réservé du numéro de diapositive 3"/>
          <p:cNvSpPr>
            <a:spLocks noGrp="1"/>
          </p:cNvSpPr>
          <p:nvPr>
            <p:ph type="sldNum" sz="quarter" idx="10"/>
          </p:nvPr>
        </p:nvSpPr>
        <p:spPr/>
        <p:txBody>
          <a:bodyPr/>
          <a:lstStyle/>
          <a:p>
            <a:fld id="{FBC97C04-6501-4554-8DC5-918B6A0413F1}" type="slidenum">
              <a:rPr lang="fr-BE" smtClean="0"/>
              <a:t>60</a:t>
            </a:fld>
            <a:endParaRPr lang="fr-BE"/>
          </a:p>
        </p:txBody>
      </p:sp>
    </p:spTree>
    <p:extLst>
      <p:ext uri="{BB962C8B-B14F-4D97-AF65-F5344CB8AC3E}">
        <p14:creationId xmlns:p14="http://schemas.microsoft.com/office/powerpoint/2010/main" val="1373449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Avec</a:t>
            </a:r>
            <a:r>
              <a:rPr lang="fr-BE" baseline="0" dirty="0"/>
              <a:t> le vieillissement, se posent des questions importantes sur les choix appropriés en terme de santé individuelle et collective (</a:t>
            </a:r>
            <a:r>
              <a:rPr lang="fr-BE" baseline="0" dirty="0" err="1"/>
              <a:t>choosing</a:t>
            </a:r>
            <a:r>
              <a:rPr lang="fr-BE" baseline="0" dirty="0"/>
              <a:t> </a:t>
            </a:r>
            <a:r>
              <a:rPr lang="fr-BE" baseline="0" dirty="0" err="1"/>
              <a:t>wisely</a:t>
            </a:r>
            <a:r>
              <a:rPr lang="fr-BE" baseline="0" dirty="0"/>
              <a:t>)</a:t>
            </a:r>
            <a:endParaRPr lang="fr-BE" dirty="0"/>
          </a:p>
        </p:txBody>
      </p:sp>
      <p:sp>
        <p:nvSpPr>
          <p:cNvPr id="4" name="Espace réservé du numéro de diapositive 3"/>
          <p:cNvSpPr>
            <a:spLocks noGrp="1"/>
          </p:cNvSpPr>
          <p:nvPr>
            <p:ph type="sldNum" sz="quarter" idx="10"/>
          </p:nvPr>
        </p:nvSpPr>
        <p:spPr/>
        <p:txBody>
          <a:bodyPr/>
          <a:lstStyle/>
          <a:p>
            <a:fld id="{FBC97C04-6501-4554-8DC5-918B6A0413F1}" type="slidenum">
              <a:rPr lang="fr-BE" smtClean="0"/>
              <a:t>61</a:t>
            </a:fld>
            <a:endParaRPr lang="fr-BE"/>
          </a:p>
        </p:txBody>
      </p:sp>
    </p:spTree>
    <p:extLst>
      <p:ext uri="{BB962C8B-B14F-4D97-AF65-F5344CB8AC3E}">
        <p14:creationId xmlns:p14="http://schemas.microsoft.com/office/powerpoint/2010/main" val="1373449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a:t>2270 </a:t>
            </a:r>
            <a:r>
              <a:rPr lang="fr-BE" sz="1200" kern="1200" dirty="0">
                <a:solidFill>
                  <a:schemeClr val="tx1"/>
                </a:solidFill>
                <a:effectLst/>
                <a:latin typeface="+mn-lt"/>
                <a:ea typeface="+mn-ea"/>
                <a:cs typeface="+mn-cs"/>
              </a:rPr>
              <a:t>:</a:t>
            </a:r>
            <a:r>
              <a:rPr lang="fr-BE" sz="1200" kern="1200" baseline="0" dirty="0">
                <a:solidFill>
                  <a:schemeClr val="tx1"/>
                </a:solidFill>
                <a:effectLst/>
                <a:latin typeface="+mn-lt"/>
                <a:ea typeface="+mn-ea"/>
                <a:cs typeface="+mn-cs"/>
              </a:rPr>
              <a:t> i</a:t>
            </a:r>
            <a:r>
              <a:rPr lang="fr-BE" sz="1200" kern="1200" dirty="0">
                <a:solidFill>
                  <a:schemeClr val="tx1"/>
                </a:solidFill>
                <a:effectLst/>
                <a:latin typeface="+mn-lt"/>
                <a:ea typeface="+mn-ea"/>
                <a:cs typeface="+mn-cs"/>
              </a:rPr>
              <a:t>nitier les étudiants aux principaux concepts, théories et résultats de recherche en matière de démographie du vieillissement ;  théories sociologiques du vieillissement ;  lieux de vie  des personnes âgées ;  espérance de vie en santé ; évaluation des besoins en soins pour les personnes âgées ;  systèmes de protection sociale et vieillissement ;  relations intergénérationnelles.</a:t>
            </a:r>
          </a:p>
          <a:p>
            <a:r>
              <a:rPr lang="fr-BE" sz="1200" kern="1200" dirty="0">
                <a:solidFill>
                  <a:schemeClr val="tx1"/>
                </a:solidFill>
                <a:effectLst/>
                <a:latin typeface="+mn-lt"/>
                <a:ea typeface="+mn-ea"/>
                <a:cs typeface="+mn-cs"/>
              </a:rPr>
              <a:t>2271 : vieillissement</a:t>
            </a:r>
            <a:r>
              <a:rPr lang="fr-BE" sz="1200" kern="1200" baseline="0" dirty="0">
                <a:solidFill>
                  <a:schemeClr val="tx1"/>
                </a:solidFill>
                <a:effectLst/>
                <a:latin typeface="+mn-lt"/>
                <a:ea typeface="+mn-ea"/>
                <a:cs typeface="+mn-cs"/>
              </a:rPr>
              <a:t> psychologique normal, facteurs biologiques et sociaux; présentation des problèmes psychologiques modérés (émotions, troubles cognitifs, vie sexuelle) et sévères (</a:t>
            </a:r>
            <a:r>
              <a:rPr lang="fr-BE" sz="1200" kern="1200" baseline="0" dirty="0" err="1">
                <a:solidFill>
                  <a:schemeClr val="tx1"/>
                </a:solidFill>
                <a:effectLst/>
                <a:latin typeface="+mn-lt"/>
                <a:ea typeface="+mn-ea"/>
                <a:cs typeface="+mn-cs"/>
              </a:rPr>
              <a:t>delirum</a:t>
            </a:r>
            <a:r>
              <a:rPr lang="fr-BE" sz="1200" kern="1200" baseline="0" dirty="0">
                <a:solidFill>
                  <a:schemeClr val="tx1"/>
                </a:solidFill>
                <a:effectLst/>
                <a:latin typeface="+mn-lt"/>
                <a:ea typeface="+mn-ea"/>
                <a:cs typeface="+mn-cs"/>
              </a:rPr>
              <a:t>, troubles de l’humeur, suicide, syndrome de glissement, alcoolisme, démences, </a:t>
            </a:r>
            <a:r>
              <a:rPr lang="fr-BE" sz="1200" kern="1200" baseline="0" dirty="0" err="1">
                <a:solidFill>
                  <a:schemeClr val="tx1"/>
                </a:solidFill>
                <a:effectLst/>
                <a:latin typeface="+mn-lt"/>
                <a:ea typeface="+mn-ea"/>
                <a:cs typeface="+mn-cs"/>
              </a:rPr>
              <a:t>etc</a:t>
            </a:r>
            <a:r>
              <a:rPr lang="fr-BE" sz="1200" kern="1200" baseline="0" dirty="0">
                <a:solidFill>
                  <a:schemeClr val="tx1"/>
                </a:solidFill>
                <a:effectLst/>
                <a:latin typeface="+mn-lt"/>
                <a:ea typeface="+mn-ea"/>
                <a:cs typeface="+mn-cs"/>
              </a:rPr>
              <a:t>).</a:t>
            </a:r>
          </a:p>
          <a:p>
            <a:r>
              <a:rPr lang="fr-BE" sz="1200" kern="1200" baseline="0" dirty="0">
                <a:solidFill>
                  <a:schemeClr val="tx1"/>
                </a:solidFill>
                <a:effectLst/>
                <a:latin typeface="+mn-lt"/>
                <a:ea typeface="+mn-ea"/>
                <a:cs typeface="+mn-cs"/>
              </a:rPr>
              <a:t>2272 : présentation des </a:t>
            </a:r>
            <a:r>
              <a:rPr lang="fr-BE" sz="1200" kern="1200" dirty="0">
                <a:solidFill>
                  <a:schemeClr val="tx1"/>
                </a:solidFill>
                <a:effectLst/>
                <a:latin typeface="+mn-lt"/>
                <a:ea typeface="+mn-ea"/>
                <a:cs typeface="+mn-cs"/>
              </a:rPr>
              <a:t>aspects normaux du vieillissement pour mesurer l'importance épidémiologique des maladies dont l'âge est un facteur de risque ainsi que de l'impact fonctionnel de ces maladies et de leur association chez les aînés</a:t>
            </a:r>
          </a:p>
          <a:p>
            <a:r>
              <a:rPr lang="fr-BE" sz="1200" kern="1200" dirty="0">
                <a:solidFill>
                  <a:schemeClr val="tx1"/>
                </a:solidFill>
                <a:effectLst/>
                <a:latin typeface="+mn-lt"/>
                <a:ea typeface="+mn-ea"/>
                <a:cs typeface="+mn-cs"/>
              </a:rPr>
              <a:t>2273</a:t>
            </a:r>
            <a:r>
              <a:rPr lang="fr-BE" sz="1200" kern="1200" baseline="0" dirty="0">
                <a:solidFill>
                  <a:schemeClr val="tx1"/>
                </a:solidFill>
                <a:effectLst/>
                <a:latin typeface="+mn-lt"/>
                <a:ea typeface="+mn-ea"/>
                <a:cs typeface="+mn-cs"/>
              </a:rPr>
              <a:t> </a:t>
            </a:r>
            <a:r>
              <a:rPr lang="fr-BE" sz="1200" kern="1200" baseline="0">
                <a:solidFill>
                  <a:schemeClr val="tx1"/>
                </a:solidFill>
                <a:effectLst/>
                <a:latin typeface="+mn-lt"/>
                <a:ea typeface="+mn-ea"/>
                <a:cs typeface="+mn-cs"/>
              </a:rPr>
              <a:t>: mise </a:t>
            </a:r>
            <a:r>
              <a:rPr lang="fr-BE" sz="1200" kern="1200">
                <a:solidFill>
                  <a:schemeClr val="tx1"/>
                </a:solidFill>
                <a:effectLst/>
                <a:latin typeface="+mn-lt"/>
                <a:ea typeface="+mn-ea"/>
                <a:cs typeface="+mn-cs"/>
              </a:rPr>
              <a:t>en </a:t>
            </a:r>
            <a:r>
              <a:rPr lang="fr-BE" sz="1200" kern="1200" dirty="0">
                <a:solidFill>
                  <a:schemeClr val="tx1"/>
                </a:solidFill>
                <a:effectLst/>
                <a:latin typeface="+mn-lt"/>
                <a:ea typeface="+mn-ea"/>
                <a:cs typeface="+mn-cs"/>
              </a:rPr>
              <a:t>perspective l’Evaluation gériatrique Standardisée</a:t>
            </a:r>
            <a:r>
              <a:rPr lang="fr-BE" sz="1200" kern="1200" baseline="0" dirty="0">
                <a:solidFill>
                  <a:schemeClr val="tx1"/>
                </a:solidFill>
                <a:effectLst/>
                <a:latin typeface="+mn-lt"/>
                <a:ea typeface="+mn-ea"/>
                <a:cs typeface="+mn-cs"/>
              </a:rPr>
              <a:t> </a:t>
            </a:r>
            <a:r>
              <a:rPr lang="fr-BE" sz="1200" kern="1200" dirty="0">
                <a:solidFill>
                  <a:schemeClr val="tx1"/>
                </a:solidFill>
                <a:effectLst/>
                <a:latin typeface="+mn-lt"/>
                <a:ea typeface="+mn-ea"/>
                <a:cs typeface="+mn-cs"/>
              </a:rPr>
              <a:t>dans différents contextes;</a:t>
            </a:r>
            <a:r>
              <a:rPr lang="fr-BE" sz="1200" kern="1200" baseline="0" dirty="0">
                <a:solidFill>
                  <a:schemeClr val="tx1"/>
                </a:solidFill>
                <a:effectLst/>
                <a:latin typeface="+mn-lt"/>
                <a:ea typeface="+mn-ea"/>
                <a:cs typeface="+mn-cs"/>
              </a:rPr>
              <a:t> </a:t>
            </a:r>
            <a:r>
              <a:rPr lang="fr-BE" sz="1200" kern="1200" dirty="0">
                <a:solidFill>
                  <a:schemeClr val="tx1"/>
                </a:solidFill>
                <a:effectLst/>
                <a:latin typeface="+mn-lt"/>
                <a:ea typeface="+mn-ea"/>
                <a:cs typeface="+mn-cs"/>
              </a:rPr>
              <a:t>place de la réadaptation dans les soins aux patients âgés, l’importance de la collaboration avec les spécialistes de </a:t>
            </a:r>
            <a:r>
              <a:rPr lang="fr-BE" sz="1200" kern="1200" dirty="0" err="1">
                <a:solidFill>
                  <a:schemeClr val="tx1"/>
                </a:solidFill>
                <a:effectLst/>
                <a:latin typeface="+mn-lt"/>
                <a:ea typeface="+mn-ea"/>
                <a:cs typeface="+mn-cs"/>
              </a:rPr>
              <a:t>med</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phy</a:t>
            </a:r>
            <a:r>
              <a:rPr lang="fr-BE" sz="1200" kern="1200" dirty="0">
                <a:solidFill>
                  <a:schemeClr val="tx1"/>
                </a:solidFill>
                <a:effectLst/>
                <a:latin typeface="+mn-lt"/>
                <a:ea typeface="+mn-ea"/>
                <a:cs typeface="+mn-cs"/>
              </a:rPr>
              <a:t> et réadaptation (</a:t>
            </a:r>
            <a:r>
              <a:rPr lang="fr-BE" sz="1200" kern="1200" dirty="0" err="1">
                <a:solidFill>
                  <a:schemeClr val="tx1"/>
                </a:solidFill>
                <a:effectLst/>
                <a:latin typeface="+mn-lt"/>
                <a:ea typeface="+mn-ea"/>
                <a:cs typeface="+mn-cs"/>
              </a:rPr>
              <a:t>co</a:t>
            </a:r>
            <a:r>
              <a:rPr lang="fr-BE" sz="1200" kern="1200" dirty="0">
                <a:solidFill>
                  <a:schemeClr val="tx1"/>
                </a:solidFill>
                <a:effectLst/>
                <a:latin typeface="+mn-lt"/>
                <a:ea typeface="+mn-ea"/>
                <a:cs typeface="+mn-cs"/>
              </a:rPr>
              <a:t>-management) ainsi que les problèmes de santé qui entrainent la réadaptation ou viennent compliquer cette phase de soins.</a:t>
            </a:r>
          </a:p>
          <a:p>
            <a:endParaRPr lang="fr-BE" dirty="0"/>
          </a:p>
        </p:txBody>
      </p:sp>
      <p:sp>
        <p:nvSpPr>
          <p:cNvPr id="4" name="Espace réservé du numéro de diapositive 3"/>
          <p:cNvSpPr>
            <a:spLocks noGrp="1"/>
          </p:cNvSpPr>
          <p:nvPr>
            <p:ph type="sldNum" sz="quarter" idx="10"/>
          </p:nvPr>
        </p:nvSpPr>
        <p:spPr/>
        <p:txBody>
          <a:bodyPr/>
          <a:lstStyle/>
          <a:p>
            <a:fld id="{FBC97C04-6501-4554-8DC5-918B6A0413F1}" type="slidenum">
              <a:rPr lang="fr-BE" smtClean="0"/>
              <a:t>66</a:t>
            </a:fld>
            <a:endParaRPr lang="fr-BE"/>
          </a:p>
        </p:txBody>
      </p:sp>
    </p:spTree>
    <p:extLst>
      <p:ext uri="{BB962C8B-B14F-4D97-AF65-F5344CB8AC3E}">
        <p14:creationId xmlns:p14="http://schemas.microsoft.com/office/powerpoint/2010/main" val="334478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9545433-2370-461E-AAC1-D29B5A4F4A3A}" type="slidenum">
              <a:rPr lang="fr-BE" smtClean="0"/>
              <a:t>10</a:t>
            </a:fld>
            <a:endParaRPr lang="fr-BE"/>
          </a:p>
        </p:txBody>
      </p:sp>
    </p:spTree>
    <p:extLst>
      <p:ext uri="{BB962C8B-B14F-4D97-AF65-F5344CB8AC3E}">
        <p14:creationId xmlns:p14="http://schemas.microsoft.com/office/powerpoint/2010/main" val="2290439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9545433-2370-461E-AAC1-D29B5A4F4A3A}" type="slidenum">
              <a:rPr lang="fr-BE" smtClean="0"/>
              <a:t>11</a:t>
            </a:fld>
            <a:endParaRPr lang="fr-BE"/>
          </a:p>
        </p:txBody>
      </p:sp>
    </p:spTree>
    <p:extLst>
      <p:ext uri="{BB962C8B-B14F-4D97-AF65-F5344CB8AC3E}">
        <p14:creationId xmlns:p14="http://schemas.microsoft.com/office/powerpoint/2010/main" val="3341359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9545433-2370-461E-AAC1-D29B5A4F4A3A}" type="slidenum">
              <a:rPr lang="fr-BE" smtClean="0"/>
              <a:t>13</a:t>
            </a:fld>
            <a:endParaRPr lang="fr-BE"/>
          </a:p>
        </p:txBody>
      </p:sp>
    </p:spTree>
    <p:extLst>
      <p:ext uri="{BB962C8B-B14F-4D97-AF65-F5344CB8AC3E}">
        <p14:creationId xmlns:p14="http://schemas.microsoft.com/office/powerpoint/2010/main" val="313197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Espace réservé de l'image des diapositives 1">
            <a:extLst>
              <a:ext uri="{FF2B5EF4-FFF2-40B4-BE49-F238E27FC236}">
                <a16:creationId xmlns:a16="http://schemas.microsoft.com/office/drawing/2014/main" id="{EF3764AB-ABC3-480A-BE63-70A698EB3D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5" name="Espace réservé des notes 2">
            <a:extLst>
              <a:ext uri="{FF2B5EF4-FFF2-40B4-BE49-F238E27FC236}">
                <a16:creationId xmlns:a16="http://schemas.microsoft.com/office/drawing/2014/main" id="{543E2D4C-AB4B-4E23-B92F-E2696E187E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Je suis Niko Sp, et je suis prof à la FSP. Je donne des cours de stat et epid. </a:t>
            </a:r>
          </a:p>
          <a:p>
            <a:endParaRPr lang="fr-FR" altLang="en-US"/>
          </a:p>
          <a:p>
            <a:r>
              <a:rPr lang="fr-FR" altLang="en-US"/>
              <a:t>Je vais maintenant brièvement vous présenter, l’option méthodes avancé.</a:t>
            </a:r>
            <a:endParaRPr lang="en-AE" altLang="en-US"/>
          </a:p>
        </p:txBody>
      </p:sp>
      <p:sp>
        <p:nvSpPr>
          <p:cNvPr id="3076" name="Espace réservé du numéro de diapositive 3">
            <a:extLst>
              <a:ext uri="{FF2B5EF4-FFF2-40B4-BE49-F238E27FC236}">
                <a16:creationId xmlns:a16="http://schemas.microsoft.com/office/drawing/2014/main" id="{6030AFFC-54C5-40C5-8DA0-B91DBAB3F4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60745DD-6CF4-4C4F-8520-BA977EBA33A8}" type="slidenum">
              <a:rPr lang="en-AE" altLang="en-US" smtClean="0"/>
              <a:pPr/>
              <a:t>22</a:t>
            </a:fld>
            <a:endParaRPr lang="en-AE"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a:extLst>
              <a:ext uri="{FF2B5EF4-FFF2-40B4-BE49-F238E27FC236}">
                <a16:creationId xmlns:a16="http://schemas.microsoft.com/office/drawing/2014/main" id="{A6711465-E32B-40D2-AE49-F980D38833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notes 2">
            <a:extLst>
              <a:ext uri="{FF2B5EF4-FFF2-40B4-BE49-F238E27FC236}">
                <a16:creationId xmlns:a16="http://schemas.microsoft.com/office/drawing/2014/main" id="{F93371B8-4BE5-4B27-B8BF-4DD3A75B39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La question que vous vous poser peut-être : que veux-je faire après ma formation ?</a:t>
            </a:r>
          </a:p>
          <a:p>
            <a:endParaRPr lang="en-AE" altLang="en-US"/>
          </a:p>
          <a:p>
            <a:r>
              <a:rPr lang="fr-FR" altLang="en-US"/>
              <a:t>Avant de commencer vos études, vous avez peut-être eu un rêve d’un métier exceptionnel, non ?</a:t>
            </a:r>
            <a:endParaRPr lang="en-AE" altLang="en-US"/>
          </a:p>
          <a:p>
            <a:r>
              <a:rPr lang="fr-FR" altLang="en-US"/>
              <a:t>Voulez-vous faire de la recherche en santé publique à des Institutions scientifiques en Belgique telles que Sciensano, le Centre Fédéral d'Expertise des Soins de Santé (KCE), ou l’Institut de Médecine Tropicale (IMT) ?</a:t>
            </a:r>
            <a:endParaRPr lang="en-AE" altLang="en-US"/>
          </a:p>
          <a:p>
            <a:r>
              <a:rPr lang="fr-FR" altLang="en-US"/>
              <a:t>Voulez-vous faire un Doctorat, p.ex. en santé publique à L’UCLouvain ? </a:t>
            </a:r>
            <a:endParaRPr lang="en-AE" altLang="en-US"/>
          </a:p>
          <a:p>
            <a:r>
              <a:rPr lang="fr-FR" altLang="en-US"/>
              <a:t>Voulez-vous avoir des compétences qui vous permettent de postuler pour des postes intéressants au niveau internationale à des Organisations internationales, p.ex. l'Organisation mondiale de la Santé (OMS).</a:t>
            </a:r>
            <a:endParaRPr lang="en-AE" altLang="en-US"/>
          </a:p>
          <a:p>
            <a:r>
              <a:rPr lang="fr-FR" altLang="en-US"/>
              <a:t>Voulez-vous travailler comme scientifique dans des Compagnies pharmaceutiques.</a:t>
            </a:r>
            <a:endParaRPr lang="en-AE" altLang="en-US"/>
          </a:p>
          <a:p>
            <a:endParaRPr lang="en-AE" altLang="en-US"/>
          </a:p>
        </p:txBody>
      </p:sp>
      <p:sp>
        <p:nvSpPr>
          <p:cNvPr id="5124" name="Espace réservé du numéro de diapositive 3">
            <a:extLst>
              <a:ext uri="{FF2B5EF4-FFF2-40B4-BE49-F238E27FC236}">
                <a16:creationId xmlns:a16="http://schemas.microsoft.com/office/drawing/2014/main" id="{E3577824-B9BD-4259-A627-BBF078BFDB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DB5183C-4FFA-4166-B4AB-9020643AD3E8}" type="slidenum">
              <a:rPr lang="en-AE" altLang="en-US" smtClean="0"/>
              <a:pPr/>
              <a:t>23</a:t>
            </a:fld>
            <a:endParaRPr lang="en-AE"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e l'image des diapositives 1">
            <a:extLst>
              <a:ext uri="{FF2B5EF4-FFF2-40B4-BE49-F238E27FC236}">
                <a16:creationId xmlns:a16="http://schemas.microsoft.com/office/drawing/2014/main" id="{781AC2F9-0B12-4D69-B0BA-59B6BE2B48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Espace réservé des notes 2">
            <a:extLst>
              <a:ext uri="{FF2B5EF4-FFF2-40B4-BE49-F238E27FC236}">
                <a16:creationId xmlns:a16="http://schemas.microsoft.com/office/drawing/2014/main" id="{D1D238E7-124E-4ECB-ADAE-B5D325A9AD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La question que vous vous poser peut-être : que veux-je faire après ma formation ?</a:t>
            </a:r>
          </a:p>
          <a:p>
            <a:endParaRPr lang="en-AE" altLang="en-US"/>
          </a:p>
          <a:p>
            <a:r>
              <a:rPr lang="fr-FR" altLang="en-US"/>
              <a:t>Avant de commencer vos études, vous avez peut-être eu un rêve d’un métier exceptionnel, non ?</a:t>
            </a:r>
            <a:endParaRPr lang="en-AE" altLang="en-US"/>
          </a:p>
          <a:p>
            <a:r>
              <a:rPr lang="fr-FR" altLang="en-US"/>
              <a:t>Voulez-vous faire de la recherche en santé publique à des Institutions scientifiques en Belgique telles que Sciensano, le Centre Fédéral d'Expertise des Soins de Santé (KCE), ou l’Institut de Médecine Tropicale (IMT) ?</a:t>
            </a:r>
            <a:endParaRPr lang="en-AE" altLang="en-US"/>
          </a:p>
          <a:p>
            <a:r>
              <a:rPr lang="fr-FR" altLang="en-US"/>
              <a:t>Voulez-vous faire un Doctorat, p.ex. en santé publique à L’UCLouvain ? </a:t>
            </a:r>
            <a:endParaRPr lang="en-AE" altLang="en-US"/>
          </a:p>
          <a:p>
            <a:r>
              <a:rPr lang="fr-FR" altLang="en-US"/>
              <a:t>Voulez-vous avoir des compétences qui vous permettent de postuler pour des postes intéressants au niveau internationale à des Organisations internationales, p.ex. l'Organisation mondiale de la Santé (OMS).</a:t>
            </a:r>
            <a:endParaRPr lang="en-AE" altLang="en-US"/>
          </a:p>
          <a:p>
            <a:r>
              <a:rPr lang="fr-FR" altLang="en-US"/>
              <a:t>Voulez-vous travailler comme scientifique dans des Compagnies pharmaceutiques.</a:t>
            </a:r>
            <a:endParaRPr lang="en-AE" altLang="en-US"/>
          </a:p>
          <a:p>
            <a:endParaRPr lang="en-AE" altLang="en-US"/>
          </a:p>
        </p:txBody>
      </p:sp>
      <p:sp>
        <p:nvSpPr>
          <p:cNvPr id="7172" name="Espace réservé du numéro de diapositive 3">
            <a:extLst>
              <a:ext uri="{FF2B5EF4-FFF2-40B4-BE49-F238E27FC236}">
                <a16:creationId xmlns:a16="http://schemas.microsoft.com/office/drawing/2014/main" id="{852B8FB1-00E4-42AB-AA70-7E8FC1020D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45B69D8-8B89-4502-89F3-C88A241DA1C6}" type="slidenum">
              <a:rPr lang="en-AE" altLang="en-US" smtClean="0"/>
              <a:pPr/>
              <a:t>24</a:t>
            </a:fld>
            <a:endParaRPr lang="en-AE"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D220B6B4-2AB3-4EBE-92E2-71FAE460E8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notes 2">
            <a:extLst>
              <a:ext uri="{FF2B5EF4-FFF2-40B4-BE49-F238E27FC236}">
                <a16:creationId xmlns:a16="http://schemas.microsoft.com/office/drawing/2014/main" id="{3097858F-76A2-4657-8EAD-5161E44CCA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Ce que ces organisations ont en commun, c’est cette volonté de mieux comprendre les problèmes de santé, dont la </a:t>
            </a:r>
            <a:r>
              <a:rPr lang="fr-FR" altLang="en-US" b="1"/>
              <a:t>complexité</a:t>
            </a:r>
            <a:r>
              <a:rPr lang="fr-FR" altLang="en-US"/>
              <a:t> est croissante… ce qui demande une maitrise de méthodes analytiques qui permettent de démêler cette complexité. </a:t>
            </a:r>
          </a:p>
          <a:p>
            <a:pPr eaLnBrk="1" hangingPunct="1">
              <a:spcBef>
                <a:spcPct val="0"/>
              </a:spcBef>
            </a:pPr>
            <a:endParaRPr lang="fr-FR" altLang="en-US"/>
          </a:p>
          <a:p>
            <a:pPr eaLnBrk="1" hangingPunct="1">
              <a:spcBef>
                <a:spcPct val="0"/>
              </a:spcBef>
            </a:pPr>
            <a:r>
              <a:rPr lang="fr-FR" altLang="en-US"/>
              <a:t>Ma conviction est que les employeurs sont surtout intéressés par le savoir-faire, plus qu’une connaissance encyclopédique. La maitrise d’outils analytique est exactement ce qui est recherchée. Et cet apprentissage d’outils est exactement l’objectif de cette option de…</a:t>
            </a:r>
            <a:endParaRPr lang="en-AE" altLang="en-US"/>
          </a:p>
          <a:p>
            <a:pPr eaLnBrk="1" hangingPunct="1">
              <a:spcBef>
                <a:spcPct val="0"/>
              </a:spcBef>
            </a:pPr>
            <a:endParaRPr lang="en-AE" altLang="en-US"/>
          </a:p>
        </p:txBody>
      </p:sp>
      <p:sp>
        <p:nvSpPr>
          <p:cNvPr id="9220" name="Espace réservé du numéro de diapositive 3">
            <a:extLst>
              <a:ext uri="{FF2B5EF4-FFF2-40B4-BE49-F238E27FC236}">
                <a16:creationId xmlns:a16="http://schemas.microsoft.com/office/drawing/2014/main" id="{A6CF5B8C-0BDD-484D-9DF0-DEE71445F9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D6267C2-6627-4DAB-98E2-A33E73AC4C87}" type="slidenum">
              <a:rPr lang="en-AE" altLang="en-US" smtClean="0"/>
              <a:pPr/>
              <a:t>25</a:t>
            </a:fld>
            <a:endParaRPr lang="en-AE"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a:extLst>
              <a:ext uri="{FF2B5EF4-FFF2-40B4-BE49-F238E27FC236}">
                <a16:creationId xmlns:a16="http://schemas.microsoft.com/office/drawing/2014/main" id="{261A742D-E360-4909-9D01-CE38055612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ce réservé des notes 2">
            <a:extLst>
              <a:ext uri="{FF2B5EF4-FFF2-40B4-BE49-F238E27FC236}">
                <a16:creationId xmlns:a16="http://schemas.microsoft.com/office/drawing/2014/main" id="{AB721667-F669-434C-BD09-68E9808EC0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en-US"/>
              <a:t>Ce que ces organisations ont en commun, c’est cette volonté de mieux comprendre les problèmes de santé, dont la </a:t>
            </a:r>
            <a:r>
              <a:rPr lang="fr-FR" altLang="en-US" b="1"/>
              <a:t>complexité</a:t>
            </a:r>
            <a:r>
              <a:rPr lang="fr-FR" altLang="en-US"/>
              <a:t> est croissante… ce qui demande une maitrise de méthodes analytiques qui permettent de démêler cette complexité. </a:t>
            </a:r>
          </a:p>
          <a:p>
            <a:pPr eaLnBrk="1" hangingPunct="1">
              <a:spcBef>
                <a:spcPct val="0"/>
              </a:spcBef>
            </a:pPr>
            <a:endParaRPr lang="fr-FR" altLang="en-US"/>
          </a:p>
          <a:p>
            <a:pPr eaLnBrk="1" hangingPunct="1">
              <a:spcBef>
                <a:spcPct val="0"/>
              </a:spcBef>
            </a:pPr>
            <a:r>
              <a:rPr lang="fr-FR" altLang="en-US"/>
              <a:t>Ma conviction est que les employeurs sont surtout intéressés par le savoir-faire, plus qu’une connaissance encyclopédique. La maitrise d’outils analytique est exactement ce qui est recherchée. Et cet apprentissage d’outils est exactement l’objectif de cette option de…</a:t>
            </a:r>
            <a:endParaRPr lang="en-AE" altLang="en-US"/>
          </a:p>
          <a:p>
            <a:pPr eaLnBrk="1" hangingPunct="1">
              <a:spcBef>
                <a:spcPct val="0"/>
              </a:spcBef>
            </a:pPr>
            <a:endParaRPr lang="en-AE" altLang="en-US"/>
          </a:p>
        </p:txBody>
      </p:sp>
      <p:sp>
        <p:nvSpPr>
          <p:cNvPr id="11268" name="Espace réservé du numéro de diapositive 3">
            <a:extLst>
              <a:ext uri="{FF2B5EF4-FFF2-40B4-BE49-F238E27FC236}">
                <a16:creationId xmlns:a16="http://schemas.microsoft.com/office/drawing/2014/main" id="{4ED29E9D-252E-40E6-8F46-7CE1BBB9B3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E63BE8A-3B21-43D0-8C68-7110E2BFF9AA}" type="slidenum">
              <a:rPr lang="en-AE" altLang="en-US" smtClean="0"/>
              <a:pPr/>
              <a:t>26</a:t>
            </a:fld>
            <a:endParaRPr lang="en-AE"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B45F71-B6D6-2D92-4E3E-05C85F8669F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1924AB2-7D73-7454-D1B4-1FA137C90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D20EBD4-68C5-6B20-890E-51EC02E65DC6}"/>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656840C6-9201-C03F-8957-0511B5E950F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D692DC-E6E9-74A3-E8C7-AFF6D447FCD9}"/>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350914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E889E9-78F4-4A47-EDA6-FB624E86958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A37606E-AE99-15C2-97D2-680B62B8B18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CF5333-5EAF-ECC8-8052-988BFA942C47}"/>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D70FCDF3-374C-C00E-DFA4-05BF41239F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033AC42-665B-7B43-0AB1-EB390C44E23C}"/>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1337861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E63E6F7-84CC-5023-DC34-51FB03A2D23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8865F0A-42A2-2386-3935-8787B6DC836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0B9C3D8-0097-9EE3-33C3-58E24A6D4C9E}"/>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6CD91696-772D-728D-8363-D2D8BAD092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D780D0-3C5E-F927-1534-FE8D5B090B43}"/>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4131983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apositive de tit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51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Tree>
    <p:extLst>
      <p:ext uri="{BB962C8B-B14F-4D97-AF65-F5344CB8AC3E}">
        <p14:creationId xmlns:p14="http://schemas.microsoft.com/office/powerpoint/2010/main" val="313993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space réservé du texte 19"/>
          <p:cNvSpPr>
            <a:spLocks noGrp="1"/>
          </p:cNvSpPr>
          <p:nvPr>
            <p:ph type="body" sz="quarter" idx="11" hasCustomPrompt="1"/>
          </p:nvPr>
        </p:nvSpPr>
        <p:spPr>
          <a:xfrm>
            <a:off x="1731860" y="5742864"/>
            <a:ext cx="6255608" cy="431800"/>
          </a:xfrm>
          <a:prstGeom prst="rect">
            <a:avLst/>
          </a:prstGeom>
        </p:spPr>
        <p:txBody>
          <a:bodyPr/>
          <a:lstStyle>
            <a:lvl1pPr marL="0" indent="0" algn="l">
              <a:buNone/>
              <a:tabLst>
                <a:tab pos="179388" algn="l"/>
              </a:tabLst>
              <a:defRPr sz="2800" b="1" baseline="0">
                <a:solidFill>
                  <a:schemeClr val="bg1"/>
                </a:solidFill>
                <a:latin typeface="Arial" panose="020B0604020202020204" pitchFamily="34" charset="0"/>
                <a:cs typeface="Arial" panose="020B0604020202020204" pitchFamily="34" charset="0"/>
              </a:defRPr>
            </a:lvl1pPr>
          </a:lstStyle>
          <a:p>
            <a:pPr lvl="0"/>
            <a:r>
              <a:rPr lang="fr-BE" dirty="0"/>
              <a:t>	Titre de la présentation</a:t>
            </a:r>
          </a:p>
        </p:txBody>
      </p:sp>
      <p:sp>
        <p:nvSpPr>
          <p:cNvPr id="10" name="Espace réservé du texte 19"/>
          <p:cNvSpPr>
            <a:spLocks noGrp="1"/>
          </p:cNvSpPr>
          <p:nvPr>
            <p:ph type="body" sz="quarter" idx="12" hasCustomPrompt="1"/>
          </p:nvPr>
        </p:nvSpPr>
        <p:spPr>
          <a:xfrm>
            <a:off x="1731860" y="6186091"/>
            <a:ext cx="6255608" cy="431800"/>
          </a:xfrm>
          <a:prstGeom prst="rect">
            <a:avLst/>
          </a:prstGeom>
        </p:spPr>
        <p:txBody>
          <a:bodyPr/>
          <a:lstStyle>
            <a:lvl1pPr marL="0" indent="0" algn="l">
              <a:buNone/>
              <a:tabLst>
                <a:tab pos="179388" algn="l"/>
              </a:tabLst>
              <a:defRPr sz="2000" b="0" baseline="0">
                <a:solidFill>
                  <a:schemeClr val="bg1"/>
                </a:solidFill>
                <a:latin typeface="Arial" panose="020B0604020202020204" pitchFamily="34" charset="0"/>
                <a:cs typeface="Arial" panose="020B0604020202020204" pitchFamily="34" charset="0"/>
              </a:defRPr>
            </a:lvl1pPr>
          </a:lstStyle>
          <a:p>
            <a:pPr lvl="0"/>
            <a:r>
              <a:rPr lang="fr-BE" dirty="0"/>
              <a:t>	DATE 2018</a:t>
            </a:r>
          </a:p>
        </p:txBody>
      </p:sp>
      <p:sp>
        <p:nvSpPr>
          <p:cNvPr id="17" name="Espace réservé du texte 19"/>
          <p:cNvSpPr>
            <a:spLocks noGrp="1"/>
          </p:cNvSpPr>
          <p:nvPr>
            <p:ph type="body" sz="quarter" idx="16" hasCustomPrompt="1"/>
          </p:nvPr>
        </p:nvSpPr>
        <p:spPr>
          <a:xfrm>
            <a:off x="1103445" y="856572"/>
            <a:ext cx="6255608" cy="924280"/>
          </a:xfrm>
          <a:prstGeom prst="rect">
            <a:avLst/>
          </a:prstGeom>
        </p:spPr>
        <p:txBody>
          <a:bodyPr/>
          <a:lstStyle>
            <a:lvl1pPr marL="0" indent="0" algn="l">
              <a:lnSpc>
                <a:spcPct val="100000"/>
              </a:lnSpc>
              <a:spcBef>
                <a:spcPts val="0"/>
              </a:spcBef>
              <a:buNone/>
              <a:tabLst>
                <a:tab pos="179388" algn="l"/>
              </a:tabLst>
              <a:defRPr sz="1700" b="0" baseline="0">
                <a:solidFill>
                  <a:srgbClr val="00214E"/>
                </a:solidFill>
                <a:latin typeface="Arial" panose="020B0604020202020204" pitchFamily="34" charset="0"/>
                <a:cs typeface="Arial" panose="020B0604020202020204" pitchFamily="34" charset="0"/>
              </a:defRPr>
            </a:lvl1pPr>
          </a:lstStyle>
          <a:p>
            <a:pPr lvl="0"/>
            <a:r>
              <a:rPr lang="fr-BE" dirty="0"/>
              <a:t>Entité émettrice</a:t>
            </a:r>
          </a:p>
        </p:txBody>
      </p:sp>
      <p:sp>
        <p:nvSpPr>
          <p:cNvPr id="19" name="Espace réservé du texte 19"/>
          <p:cNvSpPr>
            <a:spLocks noGrp="1"/>
          </p:cNvSpPr>
          <p:nvPr>
            <p:ph type="body" sz="quarter" idx="17" hasCustomPrompt="1"/>
          </p:nvPr>
        </p:nvSpPr>
        <p:spPr>
          <a:xfrm>
            <a:off x="1103445" y="1125120"/>
            <a:ext cx="6255608" cy="267485"/>
          </a:xfrm>
          <a:prstGeom prst="rect">
            <a:avLst/>
          </a:prstGeom>
        </p:spPr>
        <p:txBody>
          <a:bodyPr/>
          <a:lstStyle>
            <a:lvl1pPr marL="0" indent="0" algn="l">
              <a:lnSpc>
                <a:spcPct val="100000"/>
              </a:lnSpc>
              <a:spcBef>
                <a:spcPts val="0"/>
              </a:spcBef>
              <a:buNone/>
              <a:tabLst>
                <a:tab pos="179388" algn="l"/>
              </a:tabLst>
              <a:defRPr sz="1700" b="0" baseline="0">
                <a:solidFill>
                  <a:srgbClr val="00214E"/>
                </a:solidFill>
                <a:latin typeface="Arial" panose="020B0604020202020204" pitchFamily="34" charset="0"/>
                <a:cs typeface="Arial" panose="020B0604020202020204" pitchFamily="34" charset="0"/>
              </a:defRPr>
            </a:lvl1pPr>
          </a:lstStyle>
          <a:p>
            <a:pPr lvl="0"/>
            <a:r>
              <a:rPr lang="fr-BE" dirty="0"/>
              <a:t>Faculté </a:t>
            </a:r>
          </a:p>
        </p:txBody>
      </p:sp>
      <p:sp>
        <p:nvSpPr>
          <p:cNvPr id="20" name="Espace réservé du texte 19"/>
          <p:cNvSpPr>
            <a:spLocks noGrp="1"/>
          </p:cNvSpPr>
          <p:nvPr>
            <p:ph type="body" sz="quarter" idx="18" hasCustomPrompt="1"/>
          </p:nvPr>
        </p:nvSpPr>
        <p:spPr>
          <a:xfrm>
            <a:off x="1103445" y="1392604"/>
            <a:ext cx="6255608" cy="393962"/>
          </a:xfrm>
          <a:prstGeom prst="rect">
            <a:avLst/>
          </a:prstGeom>
        </p:spPr>
        <p:txBody>
          <a:bodyPr/>
          <a:lstStyle>
            <a:lvl1pPr marL="0" indent="0" algn="l">
              <a:lnSpc>
                <a:spcPct val="100000"/>
              </a:lnSpc>
              <a:spcBef>
                <a:spcPts val="0"/>
              </a:spcBef>
              <a:buNone/>
              <a:tabLst>
                <a:tab pos="179388" algn="l"/>
              </a:tabLst>
              <a:defRPr sz="1700" b="0" baseline="0">
                <a:solidFill>
                  <a:srgbClr val="00214E"/>
                </a:solidFill>
                <a:latin typeface="Arial" panose="020B0604020202020204" pitchFamily="34" charset="0"/>
                <a:cs typeface="Arial" panose="020B0604020202020204" pitchFamily="34" charset="0"/>
              </a:defRPr>
            </a:lvl1pPr>
          </a:lstStyle>
          <a:p>
            <a:pPr lvl="0"/>
            <a:r>
              <a:rPr lang="fr-BE" dirty="0"/>
              <a:t>Ne pas dépasser les 3 lignes</a:t>
            </a:r>
          </a:p>
        </p:txBody>
      </p:sp>
    </p:spTree>
    <p:extLst>
      <p:ext uri="{BB962C8B-B14F-4D97-AF65-F5344CB8AC3E}">
        <p14:creationId xmlns:p14="http://schemas.microsoft.com/office/powerpoint/2010/main" val="3450460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1039189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41838734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space réservé du texte 19"/>
          <p:cNvSpPr>
            <a:spLocks noGrp="1"/>
          </p:cNvSpPr>
          <p:nvPr>
            <p:ph type="body" sz="quarter" idx="11" hasCustomPrompt="1"/>
          </p:nvPr>
        </p:nvSpPr>
        <p:spPr>
          <a:xfrm>
            <a:off x="1731860" y="5742864"/>
            <a:ext cx="6255608" cy="431800"/>
          </a:xfrm>
          <a:prstGeom prst="rect">
            <a:avLst/>
          </a:prstGeom>
        </p:spPr>
        <p:txBody>
          <a:bodyPr/>
          <a:lstStyle>
            <a:lvl1pPr marL="0" indent="0" algn="l">
              <a:buNone/>
              <a:tabLst>
                <a:tab pos="179388" algn="l"/>
              </a:tabLst>
              <a:defRPr sz="2800" b="1" baseline="0">
                <a:solidFill>
                  <a:schemeClr val="bg1"/>
                </a:solidFill>
                <a:latin typeface="Arial" panose="020B0604020202020204" pitchFamily="34" charset="0"/>
                <a:cs typeface="Arial" panose="020B0604020202020204" pitchFamily="34" charset="0"/>
              </a:defRPr>
            </a:lvl1pPr>
          </a:lstStyle>
          <a:p>
            <a:pPr lvl="0"/>
            <a:r>
              <a:rPr lang="fr-BE" dirty="0"/>
              <a:t>	Titre de la présentation</a:t>
            </a:r>
          </a:p>
        </p:txBody>
      </p:sp>
      <p:sp>
        <p:nvSpPr>
          <p:cNvPr id="10" name="Espace réservé du texte 19"/>
          <p:cNvSpPr>
            <a:spLocks noGrp="1"/>
          </p:cNvSpPr>
          <p:nvPr>
            <p:ph type="body" sz="quarter" idx="12" hasCustomPrompt="1"/>
          </p:nvPr>
        </p:nvSpPr>
        <p:spPr>
          <a:xfrm>
            <a:off x="1731860" y="6186091"/>
            <a:ext cx="6255608" cy="431800"/>
          </a:xfrm>
          <a:prstGeom prst="rect">
            <a:avLst/>
          </a:prstGeom>
        </p:spPr>
        <p:txBody>
          <a:bodyPr/>
          <a:lstStyle>
            <a:lvl1pPr marL="0" indent="0" algn="l">
              <a:buNone/>
              <a:tabLst>
                <a:tab pos="179388" algn="l"/>
              </a:tabLst>
              <a:defRPr sz="2000" b="0" baseline="0">
                <a:solidFill>
                  <a:schemeClr val="bg1"/>
                </a:solidFill>
                <a:latin typeface="Arial" panose="020B0604020202020204" pitchFamily="34" charset="0"/>
                <a:cs typeface="Arial" panose="020B0604020202020204" pitchFamily="34" charset="0"/>
              </a:defRPr>
            </a:lvl1pPr>
          </a:lstStyle>
          <a:p>
            <a:pPr lvl="0"/>
            <a:r>
              <a:rPr lang="fr-BE" dirty="0"/>
              <a:t>	DATE 2018</a:t>
            </a:r>
          </a:p>
        </p:txBody>
      </p:sp>
      <p:sp>
        <p:nvSpPr>
          <p:cNvPr id="17" name="Espace réservé du texte 19"/>
          <p:cNvSpPr>
            <a:spLocks noGrp="1"/>
          </p:cNvSpPr>
          <p:nvPr>
            <p:ph type="body" sz="quarter" idx="16" hasCustomPrompt="1"/>
          </p:nvPr>
        </p:nvSpPr>
        <p:spPr>
          <a:xfrm>
            <a:off x="1103445" y="856572"/>
            <a:ext cx="6255608" cy="924280"/>
          </a:xfrm>
          <a:prstGeom prst="rect">
            <a:avLst/>
          </a:prstGeom>
        </p:spPr>
        <p:txBody>
          <a:bodyPr/>
          <a:lstStyle>
            <a:lvl1pPr marL="0" indent="0" algn="l">
              <a:lnSpc>
                <a:spcPct val="100000"/>
              </a:lnSpc>
              <a:spcBef>
                <a:spcPts val="0"/>
              </a:spcBef>
              <a:buNone/>
              <a:tabLst>
                <a:tab pos="179388" algn="l"/>
              </a:tabLst>
              <a:defRPr sz="1700" b="0" baseline="0">
                <a:solidFill>
                  <a:srgbClr val="00214E"/>
                </a:solidFill>
                <a:latin typeface="Arial" panose="020B0604020202020204" pitchFamily="34" charset="0"/>
                <a:cs typeface="Arial" panose="020B0604020202020204" pitchFamily="34" charset="0"/>
              </a:defRPr>
            </a:lvl1pPr>
          </a:lstStyle>
          <a:p>
            <a:pPr lvl="0"/>
            <a:r>
              <a:rPr lang="fr-BE" dirty="0"/>
              <a:t>Entité émettrice</a:t>
            </a:r>
          </a:p>
        </p:txBody>
      </p:sp>
      <p:sp>
        <p:nvSpPr>
          <p:cNvPr id="19" name="Espace réservé du texte 19"/>
          <p:cNvSpPr>
            <a:spLocks noGrp="1"/>
          </p:cNvSpPr>
          <p:nvPr>
            <p:ph type="body" sz="quarter" idx="17" hasCustomPrompt="1"/>
          </p:nvPr>
        </p:nvSpPr>
        <p:spPr>
          <a:xfrm>
            <a:off x="1103445" y="1125120"/>
            <a:ext cx="6255608" cy="267485"/>
          </a:xfrm>
          <a:prstGeom prst="rect">
            <a:avLst/>
          </a:prstGeom>
        </p:spPr>
        <p:txBody>
          <a:bodyPr/>
          <a:lstStyle>
            <a:lvl1pPr marL="0" indent="0" algn="l">
              <a:lnSpc>
                <a:spcPct val="100000"/>
              </a:lnSpc>
              <a:spcBef>
                <a:spcPts val="0"/>
              </a:spcBef>
              <a:buNone/>
              <a:tabLst>
                <a:tab pos="179388" algn="l"/>
              </a:tabLst>
              <a:defRPr sz="1700" b="0" baseline="0">
                <a:solidFill>
                  <a:srgbClr val="00214E"/>
                </a:solidFill>
                <a:latin typeface="Arial" panose="020B0604020202020204" pitchFamily="34" charset="0"/>
                <a:cs typeface="Arial" panose="020B0604020202020204" pitchFamily="34" charset="0"/>
              </a:defRPr>
            </a:lvl1pPr>
          </a:lstStyle>
          <a:p>
            <a:pPr lvl="0"/>
            <a:r>
              <a:rPr lang="fr-BE" dirty="0"/>
              <a:t>Faculté </a:t>
            </a:r>
          </a:p>
        </p:txBody>
      </p:sp>
      <p:sp>
        <p:nvSpPr>
          <p:cNvPr id="20" name="Espace réservé du texte 19"/>
          <p:cNvSpPr>
            <a:spLocks noGrp="1"/>
          </p:cNvSpPr>
          <p:nvPr>
            <p:ph type="body" sz="quarter" idx="18" hasCustomPrompt="1"/>
          </p:nvPr>
        </p:nvSpPr>
        <p:spPr>
          <a:xfrm>
            <a:off x="1103445" y="1392604"/>
            <a:ext cx="6255608" cy="393962"/>
          </a:xfrm>
          <a:prstGeom prst="rect">
            <a:avLst/>
          </a:prstGeom>
        </p:spPr>
        <p:txBody>
          <a:bodyPr/>
          <a:lstStyle>
            <a:lvl1pPr marL="0" indent="0" algn="l">
              <a:lnSpc>
                <a:spcPct val="100000"/>
              </a:lnSpc>
              <a:spcBef>
                <a:spcPts val="0"/>
              </a:spcBef>
              <a:buNone/>
              <a:tabLst>
                <a:tab pos="179388" algn="l"/>
              </a:tabLst>
              <a:defRPr sz="1700" b="0" baseline="0">
                <a:solidFill>
                  <a:srgbClr val="00214E"/>
                </a:solidFill>
                <a:latin typeface="Arial" panose="020B0604020202020204" pitchFamily="34" charset="0"/>
                <a:cs typeface="Arial" panose="020B0604020202020204" pitchFamily="34" charset="0"/>
              </a:defRPr>
            </a:lvl1pPr>
          </a:lstStyle>
          <a:p>
            <a:pPr lvl="0"/>
            <a:r>
              <a:rPr lang="fr-BE" dirty="0"/>
              <a:t>Ne pas dépasser les 3 lignes</a:t>
            </a:r>
          </a:p>
        </p:txBody>
      </p:sp>
    </p:spTree>
    <p:extLst>
      <p:ext uri="{BB962C8B-B14F-4D97-AF65-F5344CB8AC3E}">
        <p14:creationId xmlns:p14="http://schemas.microsoft.com/office/powerpoint/2010/main" val="1011706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1746959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12555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2DFBC1-7EA6-5E04-5CD9-0208B6DAD55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31CB71D-1354-EB39-3D31-301D615CF80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80C3154-BB15-ECCD-4514-54FFE0ADFB8F}"/>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336EFC75-4CE3-1E80-BCFE-93D0BD65A3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139423B-9CE4-2C61-B156-8ADABE135ADD}"/>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437578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4243389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3998135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2341046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716463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Diapositive de titre">
    <p:spTree>
      <p:nvGrpSpPr>
        <p:cNvPr id="1" name=""/>
        <p:cNvGrpSpPr/>
        <p:nvPr/>
      </p:nvGrpSpPr>
      <p:grpSpPr>
        <a:xfrm>
          <a:off x="0" y="0"/>
          <a:ext cx="0" cy="0"/>
          <a:chOff x="0" y="0"/>
          <a:chExt cx="0" cy="0"/>
        </a:xfrm>
      </p:grpSpPr>
      <p:sp>
        <p:nvSpPr>
          <p:cNvPr id="9" name="Espace réservé du texte 19"/>
          <p:cNvSpPr>
            <a:spLocks noGrp="1"/>
          </p:cNvSpPr>
          <p:nvPr>
            <p:ph type="body" sz="quarter" idx="10" hasCustomPrompt="1"/>
          </p:nvPr>
        </p:nvSpPr>
        <p:spPr>
          <a:xfrm>
            <a:off x="5697392" y="6234478"/>
            <a:ext cx="5664200" cy="431800"/>
          </a:xfrm>
          <a:prstGeom prst="rect">
            <a:avLst/>
          </a:prstGeom>
        </p:spPr>
        <p:txBody>
          <a:bodyPr/>
          <a:lstStyle>
            <a:lvl1pPr marL="0" indent="0" algn="r">
              <a:buNone/>
              <a:defRPr sz="1500" baseline="0">
                <a:solidFill>
                  <a:srgbClr val="00214E"/>
                </a:solidFill>
                <a:latin typeface="Arial" panose="020B0604020202020204" pitchFamily="34" charset="0"/>
                <a:cs typeface="Arial" panose="020B0604020202020204" pitchFamily="34" charset="0"/>
              </a:defRPr>
            </a:lvl1pPr>
          </a:lstStyle>
          <a:p>
            <a:pPr lvl="0"/>
            <a:r>
              <a:rPr lang="fr-BE" dirty="0"/>
              <a:t>Titre de la présentation</a:t>
            </a:r>
          </a:p>
        </p:txBody>
      </p:sp>
      <p:sp>
        <p:nvSpPr>
          <p:cNvPr id="10" name="Espace réservé du texte 21"/>
          <p:cNvSpPr>
            <a:spLocks noGrp="1"/>
          </p:cNvSpPr>
          <p:nvPr>
            <p:ph type="body" sz="quarter" idx="11" hasCustomPrompt="1"/>
          </p:nvPr>
        </p:nvSpPr>
        <p:spPr>
          <a:xfrm>
            <a:off x="11218006" y="6234988"/>
            <a:ext cx="720460" cy="431291"/>
          </a:xfrm>
          <a:prstGeom prst="rect">
            <a:avLst/>
          </a:prstGeom>
        </p:spPr>
        <p:txBody>
          <a:bodyPr/>
          <a:lstStyle>
            <a:lvl1pPr marL="0" indent="0">
              <a:buNone/>
              <a:defRPr sz="1500">
                <a:solidFill>
                  <a:srgbClr val="00214E"/>
                </a:solidFill>
                <a:latin typeface="Arial" panose="020B0604020202020204" pitchFamily="34" charset="0"/>
                <a:cs typeface="Arial" panose="020B0604020202020204" pitchFamily="34" charset="0"/>
              </a:defRPr>
            </a:lvl1pPr>
          </a:lstStyle>
          <a:p>
            <a:pPr lvl="0"/>
            <a:r>
              <a:rPr lang="fr-BE" dirty="0"/>
              <a:t>n°</a:t>
            </a:r>
          </a:p>
        </p:txBody>
      </p:sp>
      <p:sp>
        <p:nvSpPr>
          <p:cNvPr id="4" name="Espace réservé du texte 3"/>
          <p:cNvSpPr>
            <a:spLocks noGrp="1"/>
          </p:cNvSpPr>
          <p:nvPr>
            <p:ph type="body" sz="quarter" idx="12" hasCustomPrompt="1"/>
          </p:nvPr>
        </p:nvSpPr>
        <p:spPr>
          <a:xfrm>
            <a:off x="1261534" y="2073275"/>
            <a:ext cx="10443633" cy="4160838"/>
          </a:xfrm>
          <a:prstGeom prst="rect">
            <a:avLst/>
          </a:prstGeom>
        </p:spPr>
        <p:txBody>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a:solidFill>
                  <a:srgbClr val="00214E"/>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Arial Regular corps 24 pts</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Aperum</a:t>
            </a:r>
            <a:r>
              <a:rPr lang="fr-BE" dirty="0"/>
              <a:t> </a:t>
            </a:r>
            <a:r>
              <a:rPr lang="fr-BE" dirty="0" err="1"/>
              <a:t>rero</a:t>
            </a:r>
            <a:r>
              <a:rPr lang="fr-BE" dirty="0"/>
              <a:t> con </a:t>
            </a:r>
            <a:r>
              <a:rPr lang="fr-BE" dirty="0" err="1"/>
              <a:t>pedi</a:t>
            </a:r>
            <a:r>
              <a:rPr lang="fr-BE" dirty="0"/>
              <a:t> </a:t>
            </a:r>
            <a:r>
              <a:rPr lang="fr-BE" dirty="0" err="1"/>
              <a:t>temporerita</a:t>
            </a:r>
            <a:r>
              <a:rPr lang="fr-BE" dirty="0"/>
              <a:t> </a:t>
            </a:r>
            <a:r>
              <a:rPr lang="fr-BE" dirty="0" err="1"/>
              <a:t>venimpore</a:t>
            </a:r>
            <a:r>
              <a:rPr lang="fr-BE" dirty="0"/>
              <a:t> </a:t>
            </a:r>
            <a:r>
              <a:rPr lang="fr-BE" dirty="0" err="1"/>
              <a:t>sandandit</a:t>
            </a:r>
            <a:r>
              <a:rPr lang="fr-BE" dirty="0"/>
              <a:t> </a:t>
            </a:r>
            <a:r>
              <a:rPr lang="fr-BE" dirty="0" err="1"/>
              <a:t>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a:t>Ut que </a:t>
            </a:r>
            <a:r>
              <a:rPr lang="fr-BE" dirty="0" err="1"/>
              <a:t>verrovi</a:t>
            </a:r>
            <a:r>
              <a:rPr lang="fr-BE" dirty="0"/>
              <a:t> </a:t>
            </a:r>
            <a:r>
              <a:rPr lang="fr-BE" dirty="0" err="1"/>
              <a:t>debist</a:t>
            </a:r>
            <a:r>
              <a:rPr lang="fr-BE" dirty="0"/>
              <a:t> </a:t>
            </a:r>
            <a:r>
              <a:rPr lang="fr-BE" dirty="0" err="1"/>
              <a:t>hiliquae</a:t>
            </a:r>
            <a:r>
              <a:rPr lang="fr-BE" dirty="0"/>
              <a:t> </a:t>
            </a:r>
            <a:r>
              <a:rPr lang="fr-BE" dirty="0" err="1"/>
              <a:t>conet</a:t>
            </a:r>
            <a:r>
              <a:rPr lang="fr-BE" dirty="0"/>
              <a:t> </a:t>
            </a:r>
            <a:r>
              <a:rPr lang="fr-BE" dirty="0" err="1"/>
              <a:t>essequi</a:t>
            </a:r>
            <a:r>
              <a:rPr lang="fr-BE" dirty="0"/>
              <a:t> </a:t>
            </a:r>
            <a:r>
              <a:rPr lang="fr-BE" dirty="0" err="1"/>
              <a:t>illo</a:t>
            </a:r>
            <a:r>
              <a:rPr lang="fr-BE" dirty="0"/>
              <a:t> </a:t>
            </a:r>
            <a:r>
              <a:rPr lang="fr-BE" dirty="0" err="1"/>
              <a:t>dolestem</a:t>
            </a:r>
            <a:r>
              <a:rPr lang="fr-BE" dirty="0"/>
              <a:t> </a:t>
            </a:r>
            <a:r>
              <a:rPr lang="fr-BE" dirty="0" err="1"/>
              <a:t>voloren</a:t>
            </a:r>
            <a:r>
              <a:rPr lang="fr-BE" dirty="0"/>
              <a:t> </a:t>
            </a:r>
            <a:r>
              <a:rPr lang="fr-BE" dirty="0" err="1"/>
              <a:t>imaionsequi</a:t>
            </a:r>
            <a:r>
              <a:rPr lang="fr-BE" dirty="0"/>
              <a:t> </a:t>
            </a:r>
            <a:r>
              <a:rPr lang="fr-BE" dirty="0" err="1"/>
              <a:t>aceptae</a:t>
            </a:r>
            <a:r>
              <a:rPr lang="fr-BE" dirty="0"/>
              <a:t> nus </a:t>
            </a:r>
            <a:r>
              <a:rPr lang="fr-BE" dirty="0" err="1"/>
              <a:t>autatincti</a:t>
            </a:r>
            <a:r>
              <a:rPr lang="fr-BE" dirty="0"/>
              <a:t> to </a:t>
            </a:r>
            <a:r>
              <a:rPr lang="fr-BE" dirty="0" err="1"/>
              <a:t>velestiurit</a:t>
            </a:r>
            <a:r>
              <a:rPr lang="fr-BE" dirty="0"/>
              <a:t> que </a:t>
            </a:r>
            <a:r>
              <a:rPr lang="fr-BE" dirty="0" err="1"/>
              <a:t>eiunt</a:t>
            </a:r>
            <a:r>
              <a:rPr lang="fr-BE" dirty="0"/>
              <a:t> </a:t>
            </a:r>
            <a:r>
              <a:rPr lang="fr-BE" dirty="0" err="1"/>
              <a:t>vellabo</a:t>
            </a:r>
            <a:r>
              <a:rPr lang="fr-BE" dirty="0"/>
              <a:t>. </a:t>
            </a:r>
          </a:p>
          <a:p>
            <a:pPr marL="342900" marR="0" lvl="0" indent="-342900" algn="l" defTabSz="914400" rtl="0" eaLnBrk="1" fontAlgn="auto" latinLnBrk="0" hangingPunct="1">
              <a:lnSpc>
                <a:spcPct val="90000"/>
              </a:lnSpc>
              <a:spcBef>
                <a:spcPts val="1000"/>
              </a:spcBef>
              <a:spcAft>
                <a:spcPts val="0"/>
              </a:spcAft>
              <a:buClrTx/>
              <a:buSzTx/>
              <a:tabLst/>
              <a:defRPr/>
            </a:pPr>
            <a:r>
              <a:rPr lang="fr-BE" dirty="0" err="1"/>
              <a:t>Untoria</a:t>
            </a:r>
            <a:r>
              <a:rPr lang="fr-BE" dirty="0"/>
              <a:t> </a:t>
            </a:r>
            <a:r>
              <a:rPr lang="fr-BE" dirty="0" err="1"/>
              <a:t>eremquo</a:t>
            </a:r>
            <a:r>
              <a:rPr lang="fr-BE" dirty="0"/>
              <a:t> </a:t>
            </a:r>
            <a:r>
              <a:rPr lang="fr-BE" dirty="0" err="1"/>
              <a:t>ssimi</a:t>
            </a:r>
            <a:r>
              <a:rPr lang="fr-BE" dirty="0"/>
              <a:t>, </a:t>
            </a:r>
            <a:r>
              <a:rPr lang="fr-BE" dirty="0" err="1"/>
              <a:t>consequ</a:t>
            </a:r>
            <a:r>
              <a:rPr lang="fr-BE" dirty="0"/>
              <a:t> </a:t>
            </a:r>
            <a:r>
              <a:rPr lang="fr-BE" dirty="0" err="1"/>
              <a:t>aspiderum</a:t>
            </a:r>
            <a:r>
              <a:rPr lang="fr-BE" dirty="0"/>
              <a:t> </a:t>
            </a:r>
            <a:r>
              <a:rPr lang="fr-BE" dirty="0" err="1"/>
              <a:t>facipsunt</a:t>
            </a:r>
            <a:r>
              <a:rPr lang="fr-BE" dirty="0"/>
              <a:t> </a:t>
            </a:r>
            <a:r>
              <a:rPr lang="fr-BE" dirty="0" err="1"/>
              <a:t>fuga</a:t>
            </a:r>
            <a:r>
              <a:rPr lang="fr-BE" dirty="0"/>
              <a:t>. </a:t>
            </a:r>
            <a:r>
              <a:rPr lang="fr-BE" dirty="0" err="1"/>
              <a:t>Bero</a:t>
            </a:r>
            <a:r>
              <a:rPr lang="fr-BE" dirty="0"/>
              <a:t> ide </a:t>
            </a:r>
            <a:r>
              <a:rPr lang="fr-BE" dirty="0" err="1"/>
              <a:t>porepera</a:t>
            </a:r>
            <a:r>
              <a:rPr lang="fr-BE" dirty="0"/>
              <a:t> </a:t>
            </a:r>
            <a:r>
              <a:rPr lang="fr-BE" dirty="0" err="1"/>
              <a:t>quam</a:t>
            </a:r>
            <a:r>
              <a:rPr lang="fr-BE" dirty="0"/>
              <a:t> </a:t>
            </a:r>
            <a:r>
              <a:rPr lang="fr-BE" dirty="0" err="1"/>
              <a:t>doluptur</a:t>
            </a:r>
            <a:r>
              <a:rPr lang="fr-BE" dirty="0"/>
              <a:t>?</a:t>
            </a:r>
          </a:p>
          <a:p>
            <a:pPr lvl="0"/>
            <a:endParaRPr lang="fr-BE" dirty="0"/>
          </a:p>
        </p:txBody>
      </p:sp>
    </p:spTree>
    <p:extLst>
      <p:ext uri="{BB962C8B-B14F-4D97-AF65-F5344CB8AC3E}">
        <p14:creationId xmlns:p14="http://schemas.microsoft.com/office/powerpoint/2010/main" val="302419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370768-0668-F176-11F7-37985ED86EC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C6B2263-5B14-C4C6-E695-A5AAEF7875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646984B-495D-29B5-AE8C-9D8F0CA11E8C}"/>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42276697-0586-7F62-3319-4BD28F6126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C2B3F8-F734-6816-C3DF-63C1408A0554}"/>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85261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7E778-ACF4-82E5-D142-D31699276A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1262134-912A-D171-B37A-4DED10BE7F5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1000C52-F60F-BC61-F5C0-7D3496738C5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B816972-37ED-F773-039B-667F884D0F5F}"/>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6" name="Espace réservé du pied de page 5">
            <a:extLst>
              <a:ext uri="{FF2B5EF4-FFF2-40B4-BE49-F238E27FC236}">
                <a16:creationId xmlns:a16="http://schemas.microsoft.com/office/drawing/2014/main" id="{1CDEF7A9-0BB1-EFBB-01AC-D44B48AA148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EF6B72-D8CD-5DC3-3269-227F995A16EC}"/>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3656760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500181-9EF3-A2C3-B434-62D5C404CE6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AB2A7A1-1BAA-9227-A2B3-A98A9E7AB1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206545F-0863-5BE5-D249-AC6D6DA6767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FB76F3B-1F8E-18CD-5CEF-633602BD8E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2D08489-7D0B-2511-3E15-1DE214CEB79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67FF742-7C4D-84FB-1183-4751E3513D73}"/>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8" name="Espace réservé du pied de page 7">
            <a:extLst>
              <a:ext uri="{FF2B5EF4-FFF2-40B4-BE49-F238E27FC236}">
                <a16:creationId xmlns:a16="http://schemas.microsoft.com/office/drawing/2014/main" id="{2CAF3DAA-EE39-3627-61CF-263FE7D9A0E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79322C7-4F57-5C23-C53B-C58215689074}"/>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2756046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D73D46-7FB2-3481-9D91-0AF85660366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9F55EDA-F888-6A50-C4A5-4B154E7A9596}"/>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4" name="Espace réservé du pied de page 3">
            <a:extLst>
              <a:ext uri="{FF2B5EF4-FFF2-40B4-BE49-F238E27FC236}">
                <a16:creationId xmlns:a16="http://schemas.microsoft.com/office/drawing/2014/main" id="{8B5C40F1-B96D-64C8-B0F6-BF7F4E6A11F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B341DE4-AFF3-3F81-40AD-E51620EFEE9D}"/>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265010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92C26A3-E5BD-DA8A-CAD7-D1C3C4FB7FB4}"/>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3" name="Espace réservé du pied de page 2">
            <a:extLst>
              <a:ext uri="{FF2B5EF4-FFF2-40B4-BE49-F238E27FC236}">
                <a16:creationId xmlns:a16="http://schemas.microsoft.com/office/drawing/2014/main" id="{72AA25C2-C756-5C2F-D6C8-EFC2EF2752F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564046C-C347-3AF7-254C-F1F8B0E43DCD}"/>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105550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E37DBD-1B2A-2987-609E-FD07337F64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1D548B-2277-31F4-6DED-2AAC03D67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D2D52AD-3393-7759-A02B-2D926C0C53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230094C-CECA-6D5D-8D6F-83968C9833BF}"/>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6" name="Espace réservé du pied de page 5">
            <a:extLst>
              <a:ext uri="{FF2B5EF4-FFF2-40B4-BE49-F238E27FC236}">
                <a16:creationId xmlns:a16="http://schemas.microsoft.com/office/drawing/2014/main" id="{637D1F37-60E8-7EFA-0538-4D5E701C98C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EDFEBF-BA51-3DC8-B689-121EBBD412BD}"/>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114864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4879BF-1074-F6A7-2221-8849E63133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CEDE326-E257-CD38-7FE9-13D9B96B73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BE2E6B9-E572-6233-92EC-45D3179C5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2F29EF-5C70-5F4D-FC5C-69A1CBAC09B0}"/>
              </a:ext>
            </a:extLst>
          </p:cNvPr>
          <p:cNvSpPr>
            <a:spLocks noGrp="1"/>
          </p:cNvSpPr>
          <p:nvPr>
            <p:ph type="dt" sz="half" idx="10"/>
          </p:nvPr>
        </p:nvSpPr>
        <p:spPr/>
        <p:txBody>
          <a:bodyPr/>
          <a:lstStyle/>
          <a:p>
            <a:fld id="{29D003B0-6D6B-EC44-927B-82D3688932DE}" type="datetimeFigureOut">
              <a:rPr lang="fr-FR" smtClean="0"/>
              <a:t>12/03/2025</a:t>
            </a:fld>
            <a:endParaRPr lang="fr-FR"/>
          </a:p>
        </p:txBody>
      </p:sp>
      <p:sp>
        <p:nvSpPr>
          <p:cNvPr id="6" name="Espace réservé du pied de page 5">
            <a:extLst>
              <a:ext uri="{FF2B5EF4-FFF2-40B4-BE49-F238E27FC236}">
                <a16:creationId xmlns:a16="http://schemas.microsoft.com/office/drawing/2014/main" id="{6A4C9AB2-9D44-F20A-20D2-0DBFB3A94A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BE04D44-296B-B4B2-DC5B-B1FE67546106}"/>
              </a:ext>
            </a:extLst>
          </p:cNvPr>
          <p:cNvSpPr>
            <a:spLocks noGrp="1"/>
          </p:cNvSpPr>
          <p:nvPr>
            <p:ph type="sldNum" sz="quarter" idx="12"/>
          </p:nvPr>
        </p:nvSpPr>
        <p:spPr/>
        <p:txBody>
          <a:bodyPr/>
          <a:lstStyle/>
          <a:p>
            <a:fld id="{DF1376CF-2DCF-764A-AB63-B30EFAF8EB86}" type="slidenum">
              <a:rPr lang="fr-FR" smtClean="0"/>
              <a:t>‹N°›</a:t>
            </a:fld>
            <a:endParaRPr lang="fr-FR"/>
          </a:p>
        </p:txBody>
      </p:sp>
    </p:spTree>
    <p:extLst>
      <p:ext uri="{BB962C8B-B14F-4D97-AF65-F5344CB8AC3E}">
        <p14:creationId xmlns:p14="http://schemas.microsoft.com/office/powerpoint/2010/main" val="554703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5C18E2F-9A91-C89A-76F2-3B9941AE2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BFE8629-70C2-F6FF-0E34-D294758A79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26AD6F-1EF5-E221-0012-C6C07C7138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003B0-6D6B-EC44-927B-82D3688932DE}" type="datetimeFigureOut">
              <a:rPr lang="fr-FR" smtClean="0"/>
              <a:t>12/03/2025</a:t>
            </a:fld>
            <a:endParaRPr lang="fr-FR"/>
          </a:p>
        </p:txBody>
      </p:sp>
      <p:sp>
        <p:nvSpPr>
          <p:cNvPr id="5" name="Espace réservé du pied de page 4">
            <a:extLst>
              <a:ext uri="{FF2B5EF4-FFF2-40B4-BE49-F238E27FC236}">
                <a16:creationId xmlns:a16="http://schemas.microsoft.com/office/drawing/2014/main" id="{448E22DB-B2EB-4100-B6AF-B2C33D4E89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EB1B890-B380-3663-4F0E-5D00C2662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376CF-2DCF-764A-AB63-B30EFAF8EB86}" type="slidenum">
              <a:rPr lang="fr-FR" smtClean="0"/>
              <a:t>‹N°›</a:t>
            </a:fld>
            <a:endParaRPr lang="fr-FR"/>
          </a:p>
        </p:txBody>
      </p:sp>
    </p:spTree>
    <p:extLst>
      <p:ext uri="{BB962C8B-B14F-4D97-AF65-F5344CB8AC3E}">
        <p14:creationId xmlns:p14="http://schemas.microsoft.com/office/powerpoint/2010/main" val="1091148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1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mailto:Vincent.lorant@uclouvain.be" TargetMode="External"/><Relationship Id="rId2" Type="http://schemas.openxmlformats.org/officeDocument/2006/relationships/image" Target="../media/image23.jpeg"/><Relationship Id="rId1" Type="http://schemas.openxmlformats.org/officeDocument/2006/relationships/slideLayout" Target="../slideLayouts/slideLayout15.xml"/><Relationship Id="rId6" Type="http://schemas.openxmlformats.org/officeDocument/2006/relationships/hyperlink" Target="mailto:francois.wyngaerden@uclouvain.be" TargetMode="External"/><Relationship Id="rId5" Type="http://schemas.openxmlformats.org/officeDocument/2006/relationships/hyperlink" Target="mailto:vincent.dubois@uclouvain.be" TargetMode="External"/><Relationship Id="rId4" Type="http://schemas.openxmlformats.org/officeDocument/2006/relationships/hyperlink" Target="mailto:pablo.nicaise@uclouvain.b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hyperlink" Target="mailto:niko.speybroeck@uclouvain.be"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hyperlink" Target="mailto:bruno.vankelegom@uclouvain.be" TargetMode="External"/><Relationship Id="rId2" Type="http://schemas.openxmlformats.org/officeDocument/2006/relationships/hyperlink" Target="mailto:william.dhoore@uclouvain.be" TargetMode="External"/><Relationship Id="rId1" Type="http://schemas.openxmlformats.org/officeDocument/2006/relationships/slideLayout" Target="../slideLayouts/slideLayout24.xml"/><Relationship Id="rId6" Type="http://schemas.openxmlformats.org/officeDocument/2006/relationships/hyperlink" Target="mailto:stephan.vandenbroucke@uclouvain.be" TargetMode="External"/><Relationship Id="rId5" Type="http://schemas.openxmlformats.org/officeDocument/2006/relationships/hyperlink" Target="mailto:nathalie.thomas@uclouvain.be" TargetMode="External"/><Relationship Id="rId4" Type="http://schemas.openxmlformats.org/officeDocument/2006/relationships/hyperlink" Target="mailto:nathaliethomasreves@gmail.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AoBu9t23v-s" TargetMode="Externa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mailto:madeleine.capiau@uclouvain.be" TargetMode="External"/><Relationship Id="rId2" Type="http://schemas.openxmlformats.org/officeDocument/2006/relationships/hyperlink" Target="mailto:cecilia.scacchitti@uclouvain.be" TargetMode="Externa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service-citoyen.be/faire-un-service-citoyen/news/le-service-citoyen-toujours-actif-et-plus-necessaire-que-jamais" TargetMode="External"/><Relationship Id="rId2" Type="http://schemas.openxmlformats.org/officeDocument/2006/relationships/hyperlink" Target="https://service-citoyen.be/" TargetMode="Externa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circle-u.eu/open-campus/" TargetMode="Externa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62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D7C479-1F1E-EECC-E880-D26B01F09659}"/>
              </a:ext>
            </a:extLst>
          </p:cNvPr>
          <p:cNvSpPr>
            <a:spLocks noGrp="1"/>
          </p:cNvSpPr>
          <p:nvPr>
            <p:ph type="title"/>
          </p:nvPr>
        </p:nvSpPr>
        <p:spPr>
          <a:xfrm>
            <a:off x="838199" y="4428000"/>
            <a:ext cx="6143626" cy="1400400"/>
          </a:xfrm>
        </p:spPr>
        <p:txBody>
          <a:bodyPr vert="horz" wrap="square" lIns="91440" tIns="45720" rIns="91440" bIns="45720" rtlCol="0" anchor="b">
            <a:normAutofit/>
          </a:bodyPr>
          <a:lstStyle/>
          <a:p>
            <a:r>
              <a:rPr lang="en-US" sz="5600" kern="1200">
                <a:solidFill>
                  <a:schemeClr val="bg1"/>
                </a:solidFill>
                <a:latin typeface="+mj-lt"/>
                <a:ea typeface="+mj-ea"/>
                <a:cs typeface="+mj-cs"/>
              </a:rPr>
              <a:t>The Belgian Solution</a:t>
            </a:r>
          </a:p>
        </p:txBody>
      </p:sp>
      <p:sp>
        <p:nvSpPr>
          <p:cNvPr id="3" name="Espace réservé du contenu 2">
            <a:extLst>
              <a:ext uri="{FF2B5EF4-FFF2-40B4-BE49-F238E27FC236}">
                <a16:creationId xmlns:a16="http://schemas.microsoft.com/office/drawing/2014/main" id="{6FE2562C-2B41-EB24-11D9-1E8ECA4C8E56}"/>
              </a:ext>
            </a:extLst>
          </p:cNvPr>
          <p:cNvSpPr>
            <a:spLocks noGrp="1"/>
          </p:cNvSpPr>
          <p:nvPr>
            <p:ph idx="1"/>
          </p:nvPr>
        </p:nvSpPr>
        <p:spPr>
          <a:xfrm>
            <a:off x="7859713" y="4716472"/>
            <a:ext cx="3494088" cy="1017896"/>
          </a:xfrm>
        </p:spPr>
        <p:txBody>
          <a:bodyPr vert="horz" lIns="91440" tIns="45720" rIns="91440" bIns="45720" rtlCol="0" anchor="b">
            <a:normAutofit/>
          </a:bodyPr>
          <a:lstStyle/>
          <a:p>
            <a:pPr marL="0" indent="0">
              <a:buNone/>
            </a:pPr>
            <a:r>
              <a:rPr lang="en-US" sz="2200" kern="1200" dirty="0">
                <a:solidFill>
                  <a:schemeClr val="bg1"/>
                </a:solidFill>
                <a:latin typeface="+mn-lt"/>
                <a:ea typeface="+mn-ea"/>
                <a:cs typeface="+mn-cs"/>
              </a:rPr>
              <a:t> « Not every solution is the answer to a problem »</a:t>
            </a:r>
          </a:p>
        </p:txBody>
      </p:sp>
      <p:pic>
        <p:nvPicPr>
          <p:cNvPr id="9" name="Image 8" descr="Une image contenant plein air, bâtiment, texte, voie&#10;&#10;Description générée automatiquement">
            <a:extLst>
              <a:ext uri="{FF2B5EF4-FFF2-40B4-BE49-F238E27FC236}">
                <a16:creationId xmlns:a16="http://schemas.microsoft.com/office/drawing/2014/main" id="{82F44B21-2B98-8465-B70F-46C01ECA31A7}"/>
              </a:ext>
            </a:extLst>
          </p:cNvPr>
          <p:cNvPicPr>
            <a:picLocks noChangeAspect="1"/>
          </p:cNvPicPr>
          <p:nvPr/>
        </p:nvPicPr>
        <p:blipFill rotWithShape="1">
          <a:blip r:embed="rId3">
            <a:extLst>
              <a:ext uri="{28A0092B-C50C-407E-A947-70E740481C1C}">
                <a14:useLocalDpi xmlns:a14="http://schemas.microsoft.com/office/drawing/2010/main" val="0"/>
              </a:ext>
            </a:extLst>
          </a:blip>
          <a:srcRect l="12352" r="20987" b="-3"/>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7" name="Image 6" descr="Une image contenant escaliers, bâtiment, Poubelle, escalier&#10;&#10;Description générée automatiquement">
            <a:extLst>
              <a:ext uri="{FF2B5EF4-FFF2-40B4-BE49-F238E27FC236}">
                <a16:creationId xmlns:a16="http://schemas.microsoft.com/office/drawing/2014/main" id="{2A6FCC77-D812-7D0F-543F-BF03D69E6B6C}"/>
              </a:ext>
            </a:extLst>
          </p:cNvPr>
          <p:cNvPicPr>
            <a:picLocks noChangeAspect="1"/>
          </p:cNvPicPr>
          <p:nvPr/>
        </p:nvPicPr>
        <p:blipFill rotWithShape="1">
          <a:blip r:embed="rId4">
            <a:extLst>
              <a:ext uri="{28A0092B-C50C-407E-A947-70E740481C1C}">
                <a14:useLocalDpi xmlns:a14="http://schemas.microsoft.com/office/drawing/2010/main" val="0"/>
              </a:ext>
            </a:extLst>
          </a:blip>
          <a:srcRect l="24385" r="10942" b="3"/>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5" name="Image 4" descr="Une image contenant texte, plein air, signalisation, rue&#10;&#10;Description générée automatiquement">
            <a:extLst>
              <a:ext uri="{FF2B5EF4-FFF2-40B4-BE49-F238E27FC236}">
                <a16:creationId xmlns:a16="http://schemas.microsoft.com/office/drawing/2014/main" id="{89FC3A22-043B-9653-2FCF-528371B49186}"/>
              </a:ext>
            </a:extLst>
          </p:cNvPr>
          <p:cNvPicPr>
            <a:picLocks noChangeAspect="1"/>
          </p:cNvPicPr>
          <p:nvPr/>
        </p:nvPicPr>
        <p:blipFill rotWithShape="1">
          <a:blip r:embed="rId5">
            <a:extLst>
              <a:ext uri="{28A0092B-C50C-407E-A947-70E740481C1C}">
                <a14:useLocalDpi xmlns:a14="http://schemas.microsoft.com/office/drawing/2010/main" val="0"/>
              </a:ext>
            </a:extLst>
          </a:blip>
          <a:srcRect t="3588" r="-2" b="22031"/>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sp>
        <p:nvSpPr>
          <p:cNvPr id="10" name="ZoneTexte 9">
            <a:extLst>
              <a:ext uri="{FF2B5EF4-FFF2-40B4-BE49-F238E27FC236}">
                <a16:creationId xmlns:a16="http://schemas.microsoft.com/office/drawing/2014/main" id="{4D9A9769-4883-EF3E-63B2-6A3C3FB763B7}"/>
              </a:ext>
            </a:extLst>
          </p:cNvPr>
          <p:cNvSpPr txBox="1"/>
          <p:nvPr/>
        </p:nvSpPr>
        <p:spPr>
          <a:xfrm>
            <a:off x="8353425" y="6479303"/>
            <a:ext cx="4000500" cy="395902"/>
          </a:xfrm>
          <a:prstGeom prst="rect">
            <a:avLst/>
          </a:prstGeom>
          <a:solidFill>
            <a:srgbClr val="000000">
              <a:alpha val="50000"/>
            </a:srgbClr>
          </a:solidFill>
          <a:ln>
            <a:noFill/>
          </a:ln>
        </p:spPr>
        <p:txBody>
          <a:bodyPr wrap="square" rtlCol="0">
            <a:noAutofit/>
          </a:bodyPr>
          <a:lstStyle/>
          <a:p>
            <a:pPr algn="ctr">
              <a:spcAft>
                <a:spcPts val="600"/>
              </a:spcAft>
            </a:pPr>
            <a:r>
              <a:rPr lang="fr-BE" sz="1250" dirty="0">
                <a:solidFill>
                  <a:srgbClr val="FFFFFF"/>
                </a:solidFill>
              </a:rPr>
              <a:t>David </a:t>
            </a:r>
            <a:r>
              <a:rPr lang="fr-BE" sz="1250" dirty="0" err="1">
                <a:solidFill>
                  <a:srgbClr val="FFFFFF"/>
                </a:solidFill>
              </a:rPr>
              <a:t>Helbich</a:t>
            </a:r>
            <a:r>
              <a:rPr lang="fr-BE" sz="1250" dirty="0">
                <a:solidFill>
                  <a:srgbClr val="FFFFFF"/>
                </a:solidFill>
              </a:rPr>
              <a:t>, the </a:t>
            </a:r>
            <a:r>
              <a:rPr lang="fr-BE" sz="1250" dirty="0" err="1">
                <a:solidFill>
                  <a:srgbClr val="FFFFFF"/>
                </a:solidFill>
              </a:rPr>
              <a:t>Belgian</a:t>
            </a:r>
            <a:r>
              <a:rPr lang="fr-BE" sz="1250" dirty="0">
                <a:solidFill>
                  <a:srgbClr val="FFFFFF"/>
                </a:solidFill>
              </a:rPr>
              <a:t> Solution, </a:t>
            </a:r>
            <a:r>
              <a:rPr lang="fr-BE" sz="1250" dirty="0" err="1">
                <a:solidFill>
                  <a:srgbClr val="FFFFFF"/>
                </a:solidFill>
              </a:rPr>
              <a:t>Luster</a:t>
            </a:r>
            <a:r>
              <a:rPr lang="fr-BE" sz="1250" dirty="0">
                <a:solidFill>
                  <a:srgbClr val="FFFFFF"/>
                </a:solidFill>
              </a:rPr>
              <a:t> 2015.</a:t>
            </a:r>
          </a:p>
        </p:txBody>
      </p:sp>
    </p:spTree>
    <p:extLst>
      <p:ext uri="{BB962C8B-B14F-4D97-AF65-F5344CB8AC3E}">
        <p14:creationId xmlns:p14="http://schemas.microsoft.com/office/powerpoint/2010/main" val="379852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A752C-647E-4320-97B4-1B92CD21B4FC}"/>
              </a:ext>
            </a:extLst>
          </p:cNvPr>
          <p:cNvSpPr>
            <a:spLocks noGrp="1"/>
          </p:cNvSpPr>
          <p:nvPr>
            <p:ph type="title"/>
          </p:nvPr>
        </p:nvSpPr>
        <p:spPr>
          <a:xfrm>
            <a:off x="1007317" y="1209670"/>
            <a:ext cx="10173010" cy="1554480"/>
          </a:xfrm>
        </p:spPr>
        <p:txBody>
          <a:bodyPr anchor="ctr">
            <a:normAutofit/>
          </a:bodyPr>
          <a:lstStyle/>
          <a:p>
            <a:pPr algn="ctr"/>
            <a:r>
              <a:rPr lang="fr-BE" sz="4800" dirty="0"/>
              <a:t>Pourquoi suivre cette option ?</a:t>
            </a:r>
          </a:p>
        </p:txBody>
      </p:sp>
      <p:graphicFrame>
        <p:nvGraphicFramePr>
          <p:cNvPr id="30" name="Espace réservé du contenu 2">
            <a:extLst>
              <a:ext uri="{FF2B5EF4-FFF2-40B4-BE49-F238E27FC236}">
                <a16:creationId xmlns:a16="http://schemas.microsoft.com/office/drawing/2014/main" id="{202BF1B4-CC7B-E68F-A708-4783427383B3}"/>
              </a:ext>
            </a:extLst>
          </p:cNvPr>
          <p:cNvGraphicFramePr>
            <a:graphicFrameLocks noGrp="1"/>
          </p:cNvGraphicFramePr>
          <p:nvPr>
            <p:ph idx="1"/>
            <p:extLst>
              <p:ext uri="{D42A27DB-BD31-4B8C-83A1-F6EECF244321}">
                <p14:modId xmlns:p14="http://schemas.microsoft.com/office/powerpoint/2010/main" val="413631701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E27C7A93-CD97-4832-81D6-76A4081EC853}"/>
              </a:ext>
            </a:extLst>
          </p:cNvPr>
          <p:cNvSpPr txBox="1"/>
          <p:nvPr/>
        </p:nvSpPr>
        <p:spPr>
          <a:xfrm>
            <a:off x="0" y="569909"/>
            <a:ext cx="8839200" cy="523220"/>
          </a:xfrm>
          <a:prstGeom prst="rect">
            <a:avLst/>
          </a:prstGeom>
          <a:solidFill>
            <a:srgbClr val="931A6D"/>
          </a:solidFill>
        </p:spPr>
        <p:txBody>
          <a:bodyPr wrap="square" rtlCol="0">
            <a:spAutoFit/>
          </a:bodyPr>
          <a:lstStyle/>
          <a:p>
            <a:pPr algn="ctr"/>
            <a:r>
              <a:rPr lang="fr-FR" sz="2800" kern="0" dirty="0">
                <a:solidFill>
                  <a:schemeClr val="bg1"/>
                </a:solidFill>
                <a:latin typeface="AppleSystemUIFont"/>
                <a:ea typeface="Calibri" panose="020F0502020204030204" pitchFamily="34" charset="0"/>
                <a:cs typeface="Times New Roman" panose="02020603050405020304" pitchFamily="18" charset="0"/>
              </a:rPr>
              <a:t>Option politiques et programmes en promotion de la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8193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9EBD1-0A2C-F51C-74E4-F455D5F4B2E7}"/>
              </a:ext>
            </a:extLst>
          </p:cNvPr>
          <p:cNvSpPr>
            <a:spLocks noGrp="1"/>
          </p:cNvSpPr>
          <p:nvPr>
            <p:ph type="title"/>
          </p:nvPr>
        </p:nvSpPr>
        <p:spPr>
          <a:xfrm>
            <a:off x="686834" y="1153572"/>
            <a:ext cx="3200400" cy="4461163"/>
          </a:xfrm>
        </p:spPr>
        <p:txBody>
          <a:bodyPr>
            <a:normAutofit/>
          </a:bodyPr>
          <a:lstStyle/>
          <a:p>
            <a:r>
              <a:rPr lang="fr-FR" b="1" dirty="0">
                <a:solidFill>
                  <a:srgbClr val="931A6D"/>
                </a:solidFill>
              </a:rPr>
              <a:t>Objectif</a:t>
            </a:r>
            <a:endParaRPr lang="fr-BE" b="1" dirty="0">
              <a:solidFill>
                <a:srgbClr val="931A6D"/>
              </a:solidFill>
            </a:endParaRPr>
          </a:p>
        </p:txBody>
      </p:sp>
      <p:sp>
        <p:nvSpPr>
          <p:cNvPr id="3" name="Espace réservé du contenu 2">
            <a:extLst>
              <a:ext uri="{FF2B5EF4-FFF2-40B4-BE49-F238E27FC236}">
                <a16:creationId xmlns:a16="http://schemas.microsoft.com/office/drawing/2014/main" id="{C530898D-7038-DE88-E064-B569AB4713DC}"/>
              </a:ext>
            </a:extLst>
          </p:cNvPr>
          <p:cNvSpPr>
            <a:spLocks noGrp="1"/>
          </p:cNvSpPr>
          <p:nvPr>
            <p:ph idx="1"/>
          </p:nvPr>
        </p:nvSpPr>
        <p:spPr>
          <a:xfrm>
            <a:off x="4447308" y="591344"/>
            <a:ext cx="6906491" cy="5585619"/>
          </a:xfrm>
        </p:spPr>
        <p:txBody>
          <a:bodyPr anchor="ctr">
            <a:normAutofit/>
          </a:bodyPr>
          <a:lstStyle/>
          <a:p>
            <a:pPr marL="0" indent="0">
              <a:buNone/>
            </a:pPr>
            <a:endParaRPr lang="fr-FR" dirty="0"/>
          </a:p>
          <a:p>
            <a:pPr marL="0" indent="0">
              <a:buNone/>
            </a:pPr>
            <a:endParaRPr lang="fr-FR" dirty="0"/>
          </a:p>
          <a:p>
            <a:pPr marL="0" indent="0">
              <a:buNone/>
            </a:pPr>
            <a:r>
              <a:rPr lang="fr-FR" dirty="0"/>
              <a:t>Former l'</a:t>
            </a:r>
            <a:r>
              <a:rPr lang="fr-FR" dirty="0" err="1"/>
              <a:t>étudiant·e</a:t>
            </a:r>
            <a:r>
              <a:rPr lang="fr-FR" dirty="0"/>
              <a:t> à une </a:t>
            </a:r>
            <a:r>
              <a:rPr lang="fr-FR" dirty="0">
                <a:highlight>
                  <a:srgbClr val="FFFF00"/>
                </a:highlight>
              </a:rPr>
              <a:t>analyse </a:t>
            </a:r>
            <a:r>
              <a:rPr lang="fr-FR" dirty="0"/>
              <a:t>critique des </a:t>
            </a:r>
            <a:r>
              <a:rPr lang="fr-FR" dirty="0">
                <a:highlight>
                  <a:srgbClr val="FFFF00"/>
                </a:highlight>
              </a:rPr>
              <a:t>politiques touchant la santé publique </a:t>
            </a:r>
            <a:r>
              <a:rPr lang="fr-FR" dirty="0"/>
              <a:t>et en particulier la promotion de la santé et lui permettre de se spécialiser dans </a:t>
            </a:r>
            <a:r>
              <a:rPr lang="fr-FR" dirty="0">
                <a:highlight>
                  <a:srgbClr val="FFFF00"/>
                </a:highlight>
              </a:rPr>
              <a:t>un des domaines </a:t>
            </a:r>
            <a:r>
              <a:rPr lang="fr-FR" dirty="0"/>
              <a:t>de la promotion de la santé</a:t>
            </a:r>
            <a:endParaRPr lang="fr-BE" dirty="0"/>
          </a:p>
          <a:p>
            <a:endParaRPr lang="fr-BE" dirty="0"/>
          </a:p>
        </p:txBody>
      </p:sp>
      <p:sp>
        <p:nvSpPr>
          <p:cNvPr id="7" name="Titre 1">
            <a:extLst>
              <a:ext uri="{FF2B5EF4-FFF2-40B4-BE49-F238E27FC236}">
                <a16:creationId xmlns:a16="http://schemas.microsoft.com/office/drawing/2014/main" id="{4BDC8B13-2D9D-47DA-98F3-4DB922E779F1}"/>
              </a:ext>
            </a:extLst>
          </p:cNvPr>
          <p:cNvSpPr txBox="1">
            <a:spLocks/>
          </p:cNvSpPr>
          <p:nvPr/>
        </p:nvSpPr>
        <p:spPr>
          <a:xfrm>
            <a:off x="839234" y="1305972"/>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BE" dirty="0">
              <a:solidFill>
                <a:srgbClr val="000000"/>
              </a:solidFill>
            </a:endParaRPr>
          </a:p>
        </p:txBody>
      </p:sp>
      <p:sp>
        <p:nvSpPr>
          <p:cNvPr id="9" name="ZoneTexte 8">
            <a:extLst>
              <a:ext uri="{FF2B5EF4-FFF2-40B4-BE49-F238E27FC236}">
                <a16:creationId xmlns:a16="http://schemas.microsoft.com/office/drawing/2014/main" id="{BA83E52E-C3DC-40AC-8A84-E08430DD172E}"/>
              </a:ext>
            </a:extLst>
          </p:cNvPr>
          <p:cNvSpPr txBox="1"/>
          <p:nvPr/>
        </p:nvSpPr>
        <p:spPr>
          <a:xfrm>
            <a:off x="0" y="569909"/>
            <a:ext cx="8839200" cy="523220"/>
          </a:xfrm>
          <a:prstGeom prst="rect">
            <a:avLst/>
          </a:prstGeom>
          <a:solidFill>
            <a:srgbClr val="931A6D"/>
          </a:solidFill>
        </p:spPr>
        <p:txBody>
          <a:bodyPr wrap="square" rtlCol="0">
            <a:spAutoFit/>
          </a:bodyPr>
          <a:lstStyle/>
          <a:p>
            <a:pPr algn="ctr"/>
            <a:r>
              <a:rPr lang="fr-FR" sz="2800" kern="0" dirty="0">
                <a:solidFill>
                  <a:schemeClr val="bg1"/>
                </a:solidFill>
                <a:latin typeface="AppleSystemUIFont"/>
                <a:ea typeface="Calibri" panose="020F0502020204030204" pitchFamily="34" charset="0"/>
                <a:cs typeface="Times New Roman" panose="02020603050405020304" pitchFamily="18" charset="0"/>
              </a:rPr>
              <a:t>Option politiques et programmes en promotion de la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2793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lose-up of a blue fan&#10;&#10;Description automatically generated">
            <a:extLst>
              <a:ext uri="{FF2B5EF4-FFF2-40B4-BE49-F238E27FC236}">
                <a16:creationId xmlns:a16="http://schemas.microsoft.com/office/drawing/2014/main" id="{45157D1B-5776-A766-F87A-987B27DA3EDD}"/>
              </a:ext>
            </a:extLst>
          </p:cNvPr>
          <p:cNvPicPr>
            <a:picLocks noChangeAspect="1"/>
          </p:cNvPicPr>
          <p:nvPr/>
        </p:nvPicPr>
        <p:blipFill>
          <a:blip r:embed="rId3">
            <a:duotone>
              <a:schemeClr val="bg2">
                <a:shade val="45000"/>
                <a:satMod val="135000"/>
              </a:schemeClr>
              <a:prstClr val="white"/>
            </a:duotone>
          </a:blip>
          <a:srcRect t="15730"/>
          <a:stretch/>
        </p:blipFill>
        <p:spPr>
          <a:xfrm>
            <a:off x="20" y="10"/>
            <a:ext cx="12191980" cy="6857990"/>
          </a:xfrm>
          <a:prstGeom prst="rect">
            <a:avLst/>
          </a:prstGeom>
        </p:spPr>
      </p:pic>
      <p:sp>
        <p:nvSpPr>
          <p:cNvPr id="2" name="Titre 1"/>
          <p:cNvSpPr>
            <a:spLocks noGrp="1"/>
          </p:cNvSpPr>
          <p:nvPr>
            <p:ph type="title"/>
          </p:nvPr>
        </p:nvSpPr>
        <p:spPr>
          <a:xfrm>
            <a:off x="838200" y="365125"/>
            <a:ext cx="10515600" cy="1325563"/>
          </a:xfrm>
        </p:spPr>
        <p:txBody>
          <a:bodyPr>
            <a:normAutofit/>
          </a:bodyPr>
          <a:lstStyle/>
          <a:p>
            <a:pPr algn="ctr"/>
            <a:r>
              <a:rPr lang="fr-BE" dirty="0"/>
              <a:t>Acquis d’apprentissage</a:t>
            </a:r>
          </a:p>
        </p:txBody>
      </p:sp>
      <p:graphicFrame>
        <p:nvGraphicFramePr>
          <p:cNvPr id="5" name="Espace réservé du contenu 2">
            <a:extLst>
              <a:ext uri="{FF2B5EF4-FFF2-40B4-BE49-F238E27FC236}">
                <a16:creationId xmlns:a16="http://schemas.microsoft.com/office/drawing/2014/main" id="{6B23A060-48EB-E0CB-2008-A5D063DE62E6}"/>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2293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9FB029-A02E-4CCB-95D4-5668C5EFCDEE}"/>
              </a:ext>
            </a:extLst>
          </p:cNvPr>
          <p:cNvSpPr>
            <a:spLocks noGrp="1"/>
          </p:cNvSpPr>
          <p:nvPr>
            <p:ph type="title"/>
          </p:nvPr>
        </p:nvSpPr>
        <p:spPr>
          <a:xfrm>
            <a:off x="838200" y="1379541"/>
            <a:ext cx="10515600" cy="1325563"/>
          </a:xfrm>
        </p:spPr>
        <p:txBody>
          <a:bodyPr/>
          <a:lstStyle/>
          <a:p>
            <a:pPr algn="ctr"/>
            <a:r>
              <a:rPr lang="fr-BE" dirty="0"/>
              <a:t>Organisation pratique</a:t>
            </a:r>
          </a:p>
        </p:txBody>
      </p:sp>
      <p:sp>
        <p:nvSpPr>
          <p:cNvPr id="3" name="Espace réservé du contenu 2">
            <a:extLst>
              <a:ext uri="{FF2B5EF4-FFF2-40B4-BE49-F238E27FC236}">
                <a16:creationId xmlns:a16="http://schemas.microsoft.com/office/drawing/2014/main" id="{C4EEF509-A16C-4870-8196-C355236A21B6}"/>
              </a:ext>
            </a:extLst>
          </p:cNvPr>
          <p:cNvSpPr>
            <a:spLocks noGrp="1"/>
          </p:cNvSpPr>
          <p:nvPr>
            <p:ph idx="1"/>
          </p:nvPr>
        </p:nvSpPr>
        <p:spPr>
          <a:xfrm>
            <a:off x="685800" y="2705104"/>
            <a:ext cx="11506200" cy="2730420"/>
          </a:xfrm>
        </p:spPr>
        <p:txBody>
          <a:bodyPr>
            <a:normAutofit fontScale="77500" lnSpcReduction="20000"/>
          </a:bodyPr>
          <a:lstStyle/>
          <a:p>
            <a:r>
              <a:rPr lang="fr-BE" dirty="0"/>
              <a:t>Un cours obligatoire : « politiques de santé » (5 crédits)</a:t>
            </a:r>
          </a:p>
          <a:p>
            <a:r>
              <a:rPr lang="fr-BE" dirty="0"/>
              <a:t>Cours aux choix selon votre projet (10 crédits)</a:t>
            </a:r>
          </a:p>
          <a:p>
            <a:endParaRPr lang="fr-BE" dirty="0"/>
          </a:p>
          <a:p>
            <a:pPr lvl="1"/>
            <a:r>
              <a:rPr lang="fr-BE" dirty="0"/>
              <a:t>Santé mentale</a:t>
            </a:r>
          </a:p>
          <a:p>
            <a:pPr lvl="1"/>
            <a:r>
              <a:rPr lang="fr-BE" dirty="0"/>
              <a:t>Personne âgée</a:t>
            </a:r>
          </a:p>
          <a:p>
            <a:pPr lvl="1"/>
            <a:r>
              <a:rPr lang="fr-BE" dirty="0"/>
              <a:t>Institutions de soins</a:t>
            </a:r>
          </a:p>
          <a:p>
            <a:pPr lvl="1"/>
            <a:r>
              <a:rPr lang="fr-BE" dirty="0"/>
              <a:t>Coordination</a:t>
            </a:r>
          </a:p>
          <a:p>
            <a:pPr lvl="1"/>
            <a:r>
              <a:rPr lang="fr-BE" dirty="0"/>
              <a:t>Recherche</a:t>
            </a:r>
          </a:p>
          <a:p>
            <a:pPr lvl="1"/>
            <a:r>
              <a:rPr lang="fr-BE" dirty="0"/>
              <a:t>…</a:t>
            </a:r>
          </a:p>
          <a:p>
            <a:pPr lvl="1"/>
            <a:endParaRPr lang="fr-BE" dirty="0"/>
          </a:p>
          <a:p>
            <a:endParaRPr lang="fr-BE" dirty="0"/>
          </a:p>
        </p:txBody>
      </p:sp>
      <p:sp>
        <p:nvSpPr>
          <p:cNvPr id="5" name="ZoneTexte 4">
            <a:extLst>
              <a:ext uri="{FF2B5EF4-FFF2-40B4-BE49-F238E27FC236}">
                <a16:creationId xmlns:a16="http://schemas.microsoft.com/office/drawing/2014/main" id="{E1AE2030-37C7-4D80-9351-4198FFBB6658}"/>
              </a:ext>
            </a:extLst>
          </p:cNvPr>
          <p:cNvSpPr txBox="1"/>
          <p:nvPr/>
        </p:nvSpPr>
        <p:spPr>
          <a:xfrm>
            <a:off x="0" y="569909"/>
            <a:ext cx="8839200" cy="523220"/>
          </a:xfrm>
          <a:prstGeom prst="rect">
            <a:avLst/>
          </a:prstGeom>
          <a:solidFill>
            <a:srgbClr val="931A6D"/>
          </a:solidFill>
        </p:spPr>
        <p:txBody>
          <a:bodyPr wrap="square" rtlCol="0">
            <a:spAutoFit/>
          </a:bodyPr>
          <a:lstStyle/>
          <a:p>
            <a:pPr algn="ctr"/>
            <a:r>
              <a:rPr lang="fr-FR" sz="2800" kern="0" dirty="0">
                <a:solidFill>
                  <a:schemeClr val="bg1"/>
                </a:solidFill>
                <a:latin typeface="AppleSystemUIFont"/>
                <a:ea typeface="Calibri" panose="020F0502020204030204" pitchFamily="34" charset="0"/>
                <a:cs typeface="Times New Roman" panose="02020603050405020304" pitchFamily="18" charset="0"/>
              </a:rPr>
              <a:t>Option politiques et programmes en promotion de la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9514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2822895" y="5465396"/>
            <a:ext cx="6444144" cy="709268"/>
          </a:xfrm>
        </p:spPr>
        <p:txBody>
          <a:bodyPr>
            <a:normAutofit fontScale="70000" lnSpcReduction="20000"/>
          </a:bodyPr>
          <a:lstStyle/>
          <a:p>
            <a:r>
              <a:rPr lang="fr-BE" sz="3200" dirty="0"/>
              <a:t>Option Community Mental </a:t>
            </a:r>
            <a:r>
              <a:rPr lang="fr-BE" sz="3200" dirty="0" err="1"/>
              <a:t>Health</a:t>
            </a:r>
            <a:endParaRPr lang="fr-BE" sz="3200" dirty="0"/>
          </a:p>
          <a:p>
            <a:r>
              <a:rPr lang="fr-BE" sz="3200" i="1" dirty="0"/>
              <a:t>Santé mentale dans la communauté</a:t>
            </a:r>
          </a:p>
        </p:txBody>
      </p:sp>
      <p:sp>
        <p:nvSpPr>
          <p:cNvPr id="4" name="Espace réservé du texte 3"/>
          <p:cNvSpPr>
            <a:spLocks noGrp="1"/>
          </p:cNvSpPr>
          <p:nvPr>
            <p:ph type="body" sz="quarter" idx="16"/>
          </p:nvPr>
        </p:nvSpPr>
        <p:spPr>
          <a:xfrm>
            <a:off x="1103445" y="875682"/>
            <a:ext cx="6255608" cy="924280"/>
          </a:xfrm>
        </p:spPr>
        <p:txBody>
          <a:bodyPr/>
          <a:lstStyle/>
          <a:p>
            <a:r>
              <a:rPr lang="fr-BE" sz="1600" dirty="0"/>
              <a:t>Faculté de santé publique</a:t>
            </a:r>
          </a:p>
          <a:p>
            <a:endParaRPr lang="fr-BE"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5047" y="2373488"/>
            <a:ext cx="2000250" cy="2114550"/>
          </a:xfrm>
          <a:prstGeom prst="rect">
            <a:avLst/>
          </a:prstGeom>
        </p:spPr>
      </p:pic>
      <p:pic>
        <p:nvPicPr>
          <p:cNvPr id="8" name="Picture 2" descr="Image result for community mental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249" y="2647235"/>
            <a:ext cx="4375316" cy="25597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community mental heal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3916" y="799152"/>
            <a:ext cx="2294419" cy="14148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community mental heal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2241" y="4948492"/>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Image result for community mental heal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901" y="4376354"/>
            <a:ext cx="2415275" cy="1607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psychiatric nur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464" y="1392749"/>
            <a:ext cx="2810150" cy="18700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Image result for crisis te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9872" y="144753"/>
            <a:ext cx="2443864" cy="155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065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653143" y="807598"/>
            <a:ext cx="10711543" cy="5391509"/>
          </a:xfrm>
        </p:spPr>
        <p:txBody>
          <a:bodyPr/>
          <a:lstStyle/>
          <a:p>
            <a:pPr marL="0" indent="0" algn="ctr">
              <a:buNone/>
            </a:pPr>
            <a:r>
              <a:rPr lang="en-GB" sz="3200" dirty="0" err="1"/>
              <a:t>Pourquoi</a:t>
            </a:r>
            <a:r>
              <a:rPr lang="en-GB" sz="3200" dirty="0"/>
              <a:t> </a:t>
            </a:r>
            <a:r>
              <a:rPr lang="en-GB" sz="3200" dirty="0" err="1"/>
              <a:t>une</a:t>
            </a:r>
            <a:r>
              <a:rPr lang="en-GB" sz="3200" dirty="0"/>
              <a:t> option “Community Mental Health” ?</a:t>
            </a:r>
            <a:endParaRPr lang="en-US" sz="3200" dirty="0"/>
          </a:p>
          <a:p>
            <a:endParaRPr lang="en-US" dirty="0"/>
          </a:p>
          <a:p>
            <a:pPr lvl="1"/>
            <a:r>
              <a:rPr lang="en-GB" dirty="0">
                <a:latin typeface="Arial" panose="020B0604020202020204" pitchFamily="34" charset="0"/>
                <a:cs typeface="Arial" panose="020B0604020202020204" pitchFamily="34" charset="0"/>
              </a:rPr>
              <a:t>La </a:t>
            </a:r>
            <a:r>
              <a:rPr lang="en-GB" dirty="0" err="1">
                <a:latin typeface="Arial" panose="020B0604020202020204" pitchFamily="34" charset="0"/>
                <a:cs typeface="Arial" panose="020B0604020202020204" pitchFamily="34" charset="0"/>
              </a:rPr>
              <a:t>crise</a:t>
            </a:r>
            <a:r>
              <a:rPr lang="en-GB" dirty="0">
                <a:latin typeface="Arial" panose="020B0604020202020204" pitchFamily="34" charset="0"/>
                <a:cs typeface="Arial" panose="020B0604020202020204" pitchFamily="34" charset="0"/>
              </a:rPr>
              <a:t> COVID-19 a mis la santé </a:t>
            </a:r>
            <a:r>
              <a:rPr lang="en-GB" dirty="0" err="1">
                <a:latin typeface="Arial" panose="020B0604020202020204" pitchFamily="34" charset="0"/>
                <a:cs typeface="Arial" panose="020B0604020202020204" pitchFamily="34" charset="0"/>
              </a:rPr>
              <a:t>mentale</a:t>
            </a:r>
            <a:r>
              <a:rPr lang="en-GB" dirty="0">
                <a:latin typeface="Arial" panose="020B0604020202020204" pitchFamily="34" charset="0"/>
                <a:cs typeface="Arial" panose="020B0604020202020204" pitchFamily="34" charset="0"/>
              </a:rPr>
              <a:t> à </a:t>
            </a:r>
            <a:r>
              <a:rPr lang="en-GB" dirty="0" err="1">
                <a:latin typeface="Arial" panose="020B0604020202020204" pitchFamily="34" charset="0"/>
                <a:cs typeface="Arial" panose="020B0604020202020204" pitchFamily="34" charset="0"/>
              </a:rPr>
              <a:t>l’agenda</a:t>
            </a:r>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Pathologies très </a:t>
            </a:r>
            <a:r>
              <a:rPr lang="en-GB" dirty="0" err="1">
                <a:latin typeface="Arial" panose="020B0604020202020204" pitchFamily="34" charset="0"/>
                <a:cs typeface="Arial" panose="020B0604020202020204" pitchFamily="34" charset="0"/>
              </a:rPr>
              <a:t>invalidantes</a:t>
            </a:r>
            <a:r>
              <a:rPr lang="en-GB" dirty="0">
                <a:latin typeface="Arial" panose="020B0604020202020204" pitchFamily="34" charset="0"/>
                <a:cs typeface="Arial" panose="020B0604020202020204" pitchFamily="34" charset="0"/>
              </a:rPr>
              <a:t>: 23% du </a:t>
            </a:r>
            <a:r>
              <a:rPr lang="en-GB" dirty="0" err="1">
                <a:latin typeface="Arial" panose="020B0604020202020204" pitchFamily="34" charset="0"/>
                <a:cs typeface="Arial" panose="020B0604020202020204" pitchFamily="34" charset="0"/>
              </a:rPr>
              <a:t>fardeau</a:t>
            </a:r>
            <a:r>
              <a:rPr lang="en-GB" dirty="0">
                <a:latin typeface="Arial" panose="020B0604020202020204" pitchFamily="34" charset="0"/>
                <a:cs typeface="Arial" panose="020B0604020202020204" pitchFamily="34" charset="0"/>
              </a:rPr>
              <a:t> de la </a:t>
            </a:r>
            <a:r>
              <a:rPr lang="en-GB" dirty="0" err="1">
                <a:latin typeface="Arial" panose="020B0604020202020204" pitchFamily="34" charset="0"/>
                <a:cs typeface="Arial" panose="020B0604020202020204" pitchFamily="34" charset="0"/>
              </a:rPr>
              <a:t>maladie</a:t>
            </a:r>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Un </a:t>
            </a:r>
            <a:r>
              <a:rPr lang="en-GB" dirty="0" err="1">
                <a:latin typeface="Arial" panose="020B0604020202020204" pitchFamily="34" charset="0"/>
                <a:cs typeface="Arial" panose="020B0604020202020204" pitchFamily="34" charset="0"/>
              </a:rPr>
              <a:t>individu</a:t>
            </a:r>
            <a:r>
              <a:rPr lang="en-GB" dirty="0">
                <a:latin typeface="Arial" panose="020B0604020202020204" pitchFamily="34" charset="0"/>
                <a:cs typeface="Arial" panose="020B0604020202020204" pitchFamily="34" charset="0"/>
              </a:rPr>
              <a:t> sur 4 </a:t>
            </a:r>
            <a:r>
              <a:rPr lang="en-GB" dirty="0" err="1">
                <a:latin typeface="Arial" panose="020B0604020202020204" pitchFamily="34" charset="0"/>
                <a:cs typeface="Arial" panose="020B0604020202020204" pitchFamily="34" charset="0"/>
              </a:rPr>
              <a:t>connaît</a:t>
            </a:r>
            <a:r>
              <a:rPr lang="en-GB" dirty="0">
                <a:latin typeface="Arial" panose="020B0604020202020204" pitchFamily="34" charset="0"/>
                <a:cs typeface="Arial" panose="020B0604020202020204" pitchFamily="34" charset="0"/>
              </a:rPr>
              <a:t> un </a:t>
            </a:r>
            <a:r>
              <a:rPr lang="en-GB" dirty="0" err="1">
                <a:latin typeface="Arial" panose="020B0604020202020204" pitchFamily="34" charset="0"/>
                <a:cs typeface="Arial" panose="020B0604020202020204" pitchFamily="34" charset="0"/>
              </a:rPr>
              <a:t>problème</a:t>
            </a:r>
            <a:r>
              <a:rPr lang="en-GB" dirty="0">
                <a:latin typeface="Arial" panose="020B0604020202020204" pitchFamily="34" charset="0"/>
                <a:cs typeface="Arial" panose="020B0604020202020204" pitchFamily="34" charset="0"/>
              </a:rPr>
              <a:t> de santé </a:t>
            </a:r>
            <a:r>
              <a:rPr lang="en-GB" dirty="0" err="1">
                <a:latin typeface="Arial" panose="020B0604020202020204" pitchFamily="34" charset="0"/>
                <a:cs typeface="Arial" panose="020B0604020202020204" pitchFamily="34" charset="0"/>
              </a:rPr>
              <a:t>mentale</a:t>
            </a:r>
            <a:r>
              <a:rPr lang="en-GB" dirty="0">
                <a:latin typeface="Arial" panose="020B0604020202020204" pitchFamily="34" charset="0"/>
                <a:cs typeface="Arial" panose="020B0604020202020204" pitchFamily="34" charset="0"/>
              </a:rPr>
              <a:t> au </a:t>
            </a:r>
            <a:r>
              <a:rPr lang="en-GB" dirty="0" err="1">
                <a:latin typeface="Arial" panose="020B0604020202020204" pitchFamily="34" charset="0"/>
                <a:cs typeface="Arial" panose="020B0604020202020204" pitchFamily="34" charset="0"/>
              </a:rPr>
              <a:t>cours</a:t>
            </a:r>
            <a:r>
              <a:rPr lang="en-GB" dirty="0">
                <a:latin typeface="Arial" panose="020B0604020202020204" pitchFamily="34" charset="0"/>
                <a:cs typeface="Arial" panose="020B0604020202020204" pitchFamily="34" charset="0"/>
              </a:rPr>
              <a:t> de </a:t>
            </a:r>
            <a:r>
              <a:rPr lang="en-GB" dirty="0" err="1">
                <a:latin typeface="Arial" panose="020B0604020202020204" pitchFamily="34" charset="0"/>
                <a:cs typeface="Arial" panose="020B0604020202020204" pitchFamily="34" charset="0"/>
              </a:rPr>
              <a:t>sa</a:t>
            </a:r>
            <a:r>
              <a:rPr lang="en-GB" dirty="0">
                <a:latin typeface="Arial" panose="020B0604020202020204" pitchFamily="34" charset="0"/>
                <a:cs typeface="Arial" panose="020B0604020202020204" pitchFamily="34" charset="0"/>
              </a:rPr>
              <a:t> vie</a:t>
            </a:r>
          </a:p>
          <a:p>
            <a:pPr lvl="1"/>
            <a:r>
              <a:rPr lang="en-GB" dirty="0" err="1">
                <a:latin typeface="Arial" panose="020B0604020202020204" pitchFamily="34" charset="0"/>
                <a:cs typeface="Arial" panose="020B0604020202020204" pitchFamily="34" charset="0"/>
              </a:rPr>
              <a:t>Problématiques</a:t>
            </a:r>
            <a:r>
              <a:rPr lang="en-GB" dirty="0">
                <a:latin typeface="Arial" panose="020B0604020202020204" pitchFamily="34" charset="0"/>
                <a:cs typeface="Arial" panose="020B0604020202020204" pitchFamily="34" charset="0"/>
              </a:rPr>
              <a:t> complexes </a:t>
            </a:r>
            <a:r>
              <a:rPr lang="en-GB" dirty="0" err="1">
                <a:latin typeface="Arial" panose="020B0604020202020204" pitchFamily="34" charset="0"/>
                <a:cs typeface="Arial" panose="020B0604020202020204" pitchFamily="34" charset="0"/>
              </a:rPr>
              <a:t>où</a:t>
            </a:r>
            <a:r>
              <a:rPr lang="en-GB" dirty="0">
                <a:latin typeface="Arial" panose="020B0604020202020204" pitchFamily="34" charset="0"/>
                <a:cs typeface="Arial" panose="020B0604020202020204" pitchFamily="34" charset="0"/>
              </a:rPr>
              <a:t> le social, le </a:t>
            </a:r>
            <a:r>
              <a:rPr lang="en-GB" dirty="0" err="1">
                <a:latin typeface="Arial" panose="020B0604020202020204" pitchFamily="34" charset="0"/>
                <a:cs typeface="Arial" panose="020B0604020202020204" pitchFamily="34" charset="0"/>
              </a:rPr>
              <a:t>médical</a:t>
            </a:r>
            <a:r>
              <a:rPr lang="en-GB" dirty="0">
                <a:latin typeface="Arial" panose="020B0604020202020204" pitchFamily="34" charset="0"/>
                <a:cs typeface="Arial" panose="020B0604020202020204" pitchFamily="34" charset="0"/>
              </a:rPr>
              <a:t> et le </a:t>
            </a:r>
            <a:r>
              <a:rPr lang="en-GB" dirty="0" err="1">
                <a:latin typeface="Arial" panose="020B0604020202020204" pitchFamily="34" charset="0"/>
                <a:cs typeface="Arial" panose="020B0604020202020204" pitchFamily="34" charset="0"/>
              </a:rPr>
              <a:t>psychique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s’entremêlent</a:t>
            </a:r>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Stigmatisation</a:t>
            </a:r>
          </a:p>
          <a:p>
            <a:pPr lvl="1"/>
            <a:r>
              <a:rPr lang="en-GB" dirty="0" err="1">
                <a:latin typeface="Arial" panose="020B0604020202020204" pitchFamily="34" charset="0"/>
                <a:cs typeface="Arial" panose="020B0604020202020204" pitchFamily="34" charset="0"/>
              </a:rPr>
              <a:t>Barrières</a:t>
            </a:r>
            <a:r>
              <a:rPr lang="en-GB" dirty="0">
                <a:latin typeface="Arial" panose="020B0604020202020204" pitchFamily="34" charset="0"/>
                <a:cs typeface="Arial" panose="020B0604020202020204" pitchFamily="34" charset="0"/>
              </a:rPr>
              <a:t> à </a:t>
            </a:r>
            <a:r>
              <a:rPr lang="en-GB" dirty="0" err="1">
                <a:latin typeface="Arial" panose="020B0604020202020204" pitchFamily="34" charset="0"/>
                <a:cs typeface="Arial" panose="020B0604020202020204" pitchFamily="34" charset="0"/>
              </a:rPr>
              <a:t>l’accès</a:t>
            </a:r>
            <a:r>
              <a:rPr lang="en-GB" dirty="0">
                <a:latin typeface="Arial" panose="020B0604020202020204" pitchFamily="34" charset="0"/>
                <a:cs typeface="Arial" panose="020B0604020202020204" pitchFamily="34" charset="0"/>
              </a:rPr>
              <a:t> aux </a:t>
            </a:r>
            <a:r>
              <a:rPr lang="en-GB" dirty="0" err="1">
                <a:latin typeface="Arial" panose="020B0604020202020204" pitchFamily="34" charset="0"/>
                <a:cs typeface="Arial" panose="020B0604020202020204" pitchFamily="34" charset="0"/>
              </a:rPr>
              <a:t>soins</a:t>
            </a:r>
            <a:endParaRPr lang="en-GB" dirty="0">
              <a:latin typeface="Arial" panose="020B0604020202020204" pitchFamily="34" charset="0"/>
              <a:cs typeface="Arial" panose="020B0604020202020204" pitchFamily="34" charset="0"/>
            </a:endParaRPr>
          </a:p>
          <a:p>
            <a:pPr lvl="1"/>
            <a:endParaRPr lang="en-GB" dirty="0">
              <a:latin typeface="Arial" panose="020B0604020202020204" pitchFamily="34" charset="0"/>
              <a:cs typeface="Arial" panose="020B0604020202020204" pitchFamily="34" charset="0"/>
            </a:endParaRPr>
          </a:p>
          <a:p>
            <a:pPr lvl="1"/>
            <a:r>
              <a:rPr lang="en-GB" sz="2800" dirty="0">
                <a:latin typeface="Arial" panose="020B0604020202020204" pitchFamily="34" charset="0"/>
                <a:cs typeface="Arial" panose="020B0604020202020204" pitchFamily="34" charset="0"/>
              </a:rPr>
              <a:t>Un champ </a:t>
            </a:r>
            <a:r>
              <a:rPr lang="en-GB" sz="2800" dirty="0" err="1">
                <a:latin typeface="Arial" panose="020B0604020202020204" pitchFamily="34" charset="0"/>
                <a:cs typeface="Arial" panose="020B0604020202020204" pitchFamily="34" charset="0"/>
              </a:rPr>
              <a:t>spécifique</a:t>
            </a:r>
            <a:r>
              <a:rPr lang="en-GB" sz="2800" dirty="0">
                <a:latin typeface="Arial" panose="020B0604020202020204" pitchFamily="34" charset="0"/>
                <a:cs typeface="Arial" panose="020B0604020202020204" pitchFamily="34" charset="0"/>
              </a:rPr>
              <a:t> : </a:t>
            </a:r>
            <a:r>
              <a:rPr lang="en-GB" sz="2800" dirty="0" err="1">
                <a:latin typeface="Arial" panose="020B0604020202020204" pitchFamily="34" charset="0"/>
                <a:cs typeface="Arial" panose="020B0604020202020204" pitchFamily="34" charset="0"/>
              </a:rPr>
              <a:t>multifactoriel</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multidisciplinaire</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marqué</a:t>
            </a:r>
            <a:r>
              <a:rPr lang="en-GB" sz="2800" dirty="0">
                <a:latin typeface="Arial" panose="020B0604020202020204" pitchFamily="34" charset="0"/>
                <a:cs typeface="Arial" panose="020B0604020202020204" pitchFamily="34" charset="0"/>
              </a:rPr>
              <a:t> socio-</a:t>
            </a:r>
            <a:r>
              <a:rPr lang="en-GB" sz="2800" dirty="0" err="1">
                <a:latin typeface="Arial" panose="020B0604020202020204" pitchFamily="34" charset="0"/>
                <a:cs typeface="Arial" panose="020B0604020202020204" pitchFamily="34" charset="0"/>
              </a:rPr>
              <a:t>culturellement</a:t>
            </a:r>
            <a:endParaRPr lang="en-GB"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1088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6834" y="1153572"/>
            <a:ext cx="3200400" cy="4461163"/>
          </a:xfrm>
        </p:spPr>
        <p:txBody>
          <a:bodyPr>
            <a:normAutofit/>
          </a:bodyPr>
          <a:lstStyle/>
          <a:p>
            <a:r>
              <a:rPr lang="en-GB" sz="3700" dirty="0">
                <a:solidFill>
                  <a:srgbClr val="FFFFFF"/>
                </a:solidFill>
                <a:latin typeface="Arial" panose="020B0604020202020204" pitchFamily="34" charset="0"/>
                <a:cs typeface="Arial" panose="020B0604020202020204" pitchFamily="34" charset="0"/>
              </a:rPr>
              <a:t>se </a:t>
            </a:r>
            <a:r>
              <a:rPr lang="en-GB" sz="3700" dirty="0" err="1">
                <a:solidFill>
                  <a:srgbClr val="FFFFFF"/>
                </a:solidFill>
                <a:latin typeface="Arial" panose="020B0604020202020204" pitchFamily="34" charset="0"/>
                <a:cs typeface="Arial" panose="020B0604020202020204" pitchFamily="34" charset="0"/>
              </a:rPr>
              <a:t>transforme</a:t>
            </a:r>
            <a:endParaRPr lang="en-GB" sz="3700" dirty="0">
              <a:solidFill>
                <a:srgbClr val="FFFFFF"/>
              </a:solidFill>
              <a:latin typeface="Arial" panose="020B0604020202020204" pitchFamily="34" charset="0"/>
              <a:cs typeface="Arial" panose="020B0604020202020204" pitchFamily="34" charset="0"/>
            </a:endParaRPr>
          </a:p>
        </p:txBody>
      </p:sp>
      <p:sp>
        <p:nvSpPr>
          <p:cNvPr id="3" name="Espace réservé du contenu 2"/>
          <p:cNvSpPr>
            <a:spLocks noGrp="1"/>
          </p:cNvSpPr>
          <p:nvPr>
            <p:ph idx="1"/>
          </p:nvPr>
        </p:nvSpPr>
        <p:spPr>
          <a:xfrm>
            <a:off x="4698320" y="994756"/>
            <a:ext cx="6906491" cy="5585619"/>
          </a:xfrm>
        </p:spPr>
        <p:txBody>
          <a:bodyPr anchor="ctr">
            <a:normAutofit/>
          </a:bodyPr>
          <a:lstStyle/>
          <a:p>
            <a:pPr marL="342900" lvl="1" indent="-342900"/>
            <a:r>
              <a:rPr lang="en-GB" dirty="0" err="1">
                <a:latin typeface="Arial" panose="020B0604020202020204" pitchFamily="34" charset="0"/>
                <a:cs typeface="Arial" panose="020B0604020202020204" pitchFamily="34" charset="0"/>
              </a:rPr>
              <a:t>Soins</a:t>
            </a:r>
            <a:r>
              <a:rPr lang="en-GB" dirty="0">
                <a:latin typeface="Arial" panose="020B0604020202020204" pitchFamily="34" charset="0"/>
                <a:cs typeface="Arial" panose="020B0604020202020204" pitchFamily="34" charset="0"/>
              </a:rPr>
              <a:t> dans la </a:t>
            </a:r>
            <a:r>
              <a:rPr lang="en-GB" dirty="0" err="1">
                <a:latin typeface="Arial" panose="020B0604020202020204" pitchFamily="34" charset="0"/>
                <a:cs typeface="Arial" panose="020B0604020202020204" pitchFamily="34" charset="0"/>
              </a:rPr>
              <a:t>communauté</a:t>
            </a:r>
            <a:endParaRPr lang="en-GB" dirty="0">
              <a:latin typeface="Arial" panose="020B0604020202020204" pitchFamily="34" charset="0"/>
              <a:cs typeface="Arial" panose="020B0604020202020204" pitchFamily="34" charset="0"/>
            </a:endParaRPr>
          </a:p>
          <a:p>
            <a:pPr lvl="1"/>
            <a:endParaRPr lang="en-GB" dirty="0">
              <a:latin typeface="Arial" panose="020B0604020202020204" pitchFamily="34" charset="0"/>
              <a:cs typeface="Arial" panose="020B0604020202020204" pitchFamily="34" charset="0"/>
            </a:endParaRPr>
          </a:p>
          <a:p>
            <a:pPr marL="342900" lvl="1" indent="-342900"/>
            <a:r>
              <a:rPr lang="en-GB" dirty="0">
                <a:latin typeface="Arial" panose="020B0604020202020204" pitchFamily="34" charset="0"/>
                <a:cs typeface="Arial" panose="020B0604020202020204" pitchFamily="34" charset="0"/>
              </a:rPr>
              <a:t>Accent sur le </a:t>
            </a:r>
            <a:r>
              <a:rPr lang="en-GB" dirty="0" err="1">
                <a:latin typeface="Arial" panose="020B0604020202020204" pitchFamily="34" charset="0"/>
                <a:cs typeface="Arial" panose="020B0604020202020204" pitchFamily="34" charset="0"/>
              </a:rPr>
              <a:t>rétablissement</a:t>
            </a:r>
            <a:r>
              <a:rPr lang="en-GB" dirty="0">
                <a:latin typeface="Arial" panose="020B0604020202020204" pitchFamily="34" charset="0"/>
                <a:cs typeface="Arial" panose="020B0604020202020204" pitchFamily="34" charset="0"/>
              </a:rPr>
              <a:t> personnel</a:t>
            </a:r>
          </a:p>
          <a:p>
            <a:pPr marL="342900" lvl="1" indent="-342900"/>
            <a:endParaRPr lang="en-GB" dirty="0">
              <a:latin typeface="Arial" panose="020B0604020202020204" pitchFamily="34" charset="0"/>
              <a:cs typeface="Arial" panose="020B0604020202020204" pitchFamily="34" charset="0"/>
            </a:endParaRPr>
          </a:p>
          <a:p>
            <a:pPr marL="342900" lvl="1" indent="-342900"/>
            <a:r>
              <a:rPr lang="en-GB" dirty="0">
                <a:latin typeface="Arial" panose="020B0604020202020204" pitchFamily="34" charset="0"/>
                <a:cs typeface="Arial" panose="020B0604020202020204" pitchFamily="34" charset="0"/>
              </a:rPr>
              <a:t>Coordination des interventions</a:t>
            </a:r>
          </a:p>
          <a:p>
            <a:pPr marL="342900" lvl="1" indent="-342900"/>
            <a:endParaRPr lang="en-GB" dirty="0">
              <a:latin typeface="Arial" panose="020B0604020202020204" pitchFamily="34" charset="0"/>
              <a:cs typeface="Arial" panose="020B0604020202020204" pitchFamily="34" charset="0"/>
            </a:endParaRPr>
          </a:p>
          <a:p>
            <a:pPr marL="457200" lvl="1" indent="0">
              <a:buNone/>
            </a:pPr>
            <a:endParaRPr lang="en-GB" dirty="0">
              <a:latin typeface="Arial" panose="020B0604020202020204" pitchFamily="34" charset="0"/>
              <a:cs typeface="Arial" panose="020B0604020202020204" pitchFamily="34" charset="0"/>
            </a:endParaRPr>
          </a:p>
        </p:txBody>
      </p:sp>
      <p:sp>
        <p:nvSpPr>
          <p:cNvPr id="7" name="Titre 1">
            <a:extLst>
              <a:ext uri="{FF2B5EF4-FFF2-40B4-BE49-F238E27FC236}">
                <a16:creationId xmlns:a16="http://schemas.microsoft.com/office/drawing/2014/main" id="{18F49C8B-CFF9-41EC-B0DA-B6CCAB6D7F74}"/>
              </a:ext>
            </a:extLst>
          </p:cNvPr>
          <p:cNvSpPr txBox="1">
            <a:spLocks/>
          </p:cNvSpPr>
          <p:nvPr/>
        </p:nvSpPr>
        <p:spPr>
          <a:xfrm>
            <a:off x="686834" y="830843"/>
            <a:ext cx="3436931" cy="5355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931A6D"/>
                </a:solidFill>
              </a:rPr>
              <a:t>L’organisation des soins en santé mentale se transforme</a:t>
            </a:r>
            <a:endParaRPr lang="fr-BE" b="1" dirty="0">
              <a:solidFill>
                <a:srgbClr val="931A6D"/>
              </a:solidFill>
            </a:endParaRPr>
          </a:p>
        </p:txBody>
      </p:sp>
      <p:sp>
        <p:nvSpPr>
          <p:cNvPr id="9" name="ZoneTexte 8">
            <a:extLst>
              <a:ext uri="{FF2B5EF4-FFF2-40B4-BE49-F238E27FC236}">
                <a16:creationId xmlns:a16="http://schemas.microsoft.com/office/drawing/2014/main" id="{F01BF5A2-82BA-471F-A6EB-F6AA37DC147D}"/>
              </a:ext>
            </a:extLst>
          </p:cNvPr>
          <p:cNvSpPr txBox="1"/>
          <p:nvPr/>
        </p:nvSpPr>
        <p:spPr>
          <a:xfrm>
            <a:off x="0" y="569909"/>
            <a:ext cx="88392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t>
            </a:r>
            <a:r>
              <a:rPr lang="fr-FR" sz="2800" kern="0" dirty="0" err="1">
                <a:solidFill>
                  <a:schemeClr val="bg1"/>
                </a:solidFill>
                <a:latin typeface="AppleSystemUIFont"/>
                <a:ea typeface="Calibri" panose="020F0502020204030204" pitchFamily="34" charset="0"/>
                <a:cs typeface="Times New Roman" panose="02020603050405020304" pitchFamily="18" charset="0"/>
              </a:rPr>
              <a:t>community</a:t>
            </a:r>
            <a:r>
              <a:rPr lang="fr-FR" sz="2800" kern="0" dirty="0">
                <a:solidFill>
                  <a:schemeClr val="bg1"/>
                </a:solidFill>
                <a:latin typeface="AppleSystemUIFont"/>
                <a:ea typeface="Calibri" panose="020F0502020204030204" pitchFamily="34" charset="0"/>
                <a:cs typeface="Times New Roman" panose="02020603050405020304" pitchFamily="18" charset="0"/>
              </a:rPr>
              <a:t> mental </a:t>
            </a:r>
            <a:r>
              <a:rPr lang="fr-FR" sz="2800" kern="0" dirty="0" err="1">
                <a:solidFill>
                  <a:schemeClr val="bg1"/>
                </a:solidFill>
                <a:latin typeface="AppleSystemUIFont"/>
                <a:ea typeface="Calibri" panose="020F0502020204030204" pitchFamily="34" charset="0"/>
                <a:cs typeface="Times New Roman" panose="02020603050405020304" pitchFamily="18" charset="0"/>
              </a:rPr>
              <a:t>health</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174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96091" y="1322941"/>
            <a:ext cx="11599817" cy="5391509"/>
          </a:xfrm>
        </p:spPr>
        <p:txBody>
          <a:bodyPr>
            <a:normAutofit fontScale="92500" lnSpcReduction="10000"/>
          </a:bodyPr>
          <a:lstStyle/>
          <a:p>
            <a:pPr marL="0" indent="0" algn="ctr">
              <a:buNone/>
            </a:pPr>
            <a:r>
              <a:rPr lang="en-US" sz="3800" dirty="0">
                <a:solidFill>
                  <a:srgbClr val="931A6D"/>
                </a:solidFill>
              </a:rPr>
              <a:t>Métiers</a:t>
            </a:r>
          </a:p>
          <a:p>
            <a:endParaRPr lang="en-US" dirty="0"/>
          </a:p>
          <a:p>
            <a:pPr marL="0" lvl="1" indent="0">
              <a:lnSpc>
                <a:spcPct val="110000"/>
              </a:lnSpc>
              <a:buNone/>
            </a:pPr>
            <a:r>
              <a:rPr lang="en-GB" sz="2800" dirty="0" err="1">
                <a:latin typeface="Arial" panose="020B0604020202020204" pitchFamily="34" charset="0"/>
                <a:cs typeface="Arial" panose="020B0604020202020204" pitchFamily="34" charset="0"/>
              </a:rPr>
              <a:t>L’option</a:t>
            </a:r>
            <a:r>
              <a:rPr lang="en-GB" sz="2800" dirty="0">
                <a:latin typeface="Arial" panose="020B0604020202020204" pitchFamily="34" charset="0"/>
                <a:cs typeface="Arial" panose="020B0604020202020204" pitchFamily="34" charset="0"/>
              </a:rPr>
              <a:t> “Community Mental Health” </a:t>
            </a:r>
            <a:r>
              <a:rPr lang="en-GB" sz="2800" dirty="0" err="1">
                <a:latin typeface="Arial" panose="020B0604020202020204" pitchFamily="34" charset="0"/>
                <a:cs typeface="Arial" panose="020B0604020202020204" pitchFamily="34" charset="0"/>
              </a:rPr>
              <a:t>est</a:t>
            </a:r>
            <a:r>
              <a:rPr lang="en-GB" sz="2800" dirty="0">
                <a:latin typeface="Arial" panose="020B0604020202020204" pitchFamily="34" charset="0"/>
                <a:cs typeface="Arial" panose="020B0604020202020204" pitchFamily="34" charset="0"/>
              </a:rPr>
              <a:t> le premier programme </a:t>
            </a:r>
            <a:r>
              <a:rPr lang="en-GB" sz="2800" dirty="0" err="1">
                <a:latin typeface="Arial" panose="020B0604020202020204" pitchFamily="34" charset="0"/>
                <a:cs typeface="Arial" panose="020B0604020202020204" pitchFamily="34" charset="0"/>
              </a:rPr>
              <a:t>universitaire</a:t>
            </a:r>
            <a:r>
              <a:rPr lang="en-GB" sz="2800" dirty="0">
                <a:latin typeface="Arial" panose="020B0604020202020204" pitchFamily="34" charset="0"/>
                <a:cs typeface="Arial" panose="020B0604020202020204" pitchFamily="34" charset="0"/>
              </a:rPr>
              <a:t> permanent </a:t>
            </a:r>
            <a:r>
              <a:rPr lang="en-GB" sz="2800" dirty="0" err="1">
                <a:latin typeface="Arial" panose="020B0604020202020204" pitchFamily="34" charset="0"/>
                <a:cs typeface="Arial" panose="020B0604020202020204" pitchFamily="34" charset="0"/>
              </a:rPr>
              <a:t>en</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Belgique</a:t>
            </a:r>
            <a:r>
              <a:rPr lang="en-GB" sz="2800" dirty="0">
                <a:latin typeface="Arial" panose="020B0604020202020204" pitchFamily="34" charset="0"/>
                <a:cs typeface="Arial" panose="020B0604020202020204" pitchFamily="34" charset="0"/>
              </a:rPr>
              <a:t> francophone qui </a:t>
            </a:r>
            <a:r>
              <a:rPr lang="en-GB" sz="2800" dirty="0" err="1">
                <a:latin typeface="Arial" panose="020B0604020202020204" pitchFamily="34" charset="0"/>
                <a:cs typeface="Arial" panose="020B0604020202020204" pitchFamily="34" charset="0"/>
              </a:rPr>
              <a:t>vise</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ces</a:t>
            </a:r>
            <a:r>
              <a:rPr lang="en-GB" sz="2800" dirty="0">
                <a:latin typeface="Arial" panose="020B0604020202020204" pitchFamily="34" charset="0"/>
                <a:cs typeface="Arial" panose="020B0604020202020204" pitchFamily="34" charset="0"/>
              </a:rPr>
              <a:t> nouveaux </a:t>
            </a:r>
            <a:r>
              <a:rPr lang="en-GB" sz="2800" dirty="0" err="1">
                <a:latin typeface="Arial" panose="020B0604020202020204" pitchFamily="34" charset="0"/>
                <a:cs typeface="Arial" panose="020B0604020202020204" pitchFamily="34" charset="0"/>
              </a:rPr>
              <a:t>métiers</a:t>
            </a:r>
            <a:endParaRPr lang="en-GB" sz="2800" dirty="0">
              <a:latin typeface="Arial" panose="020B0604020202020204" pitchFamily="34" charset="0"/>
              <a:cs typeface="Arial" panose="020B0604020202020204" pitchFamily="34" charset="0"/>
            </a:endParaRPr>
          </a:p>
          <a:p>
            <a:pPr marL="0" lvl="1" indent="0">
              <a:buNone/>
            </a:pPr>
            <a:r>
              <a:rPr lang="en-GB" sz="3100" dirty="0">
                <a:latin typeface="Arial" panose="020B0604020202020204" pitchFamily="34" charset="0"/>
                <a:cs typeface="Arial" panose="020B0604020202020204" pitchFamily="34" charset="0"/>
              </a:rPr>
              <a:t> </a:t>
            </a:r>
          </a:p>
          <a:p>
            <a:pPr lvl="0">
              <a:lnSpc>
                <a:spcPct val="120000"/>
              </a:lnSpc>
              <a:spcBef>
                <a:spcPts val="0"/>
              </a:spcBef>
              <a:spcAft>
                <a:spcPts val="800"/>
              </a:spcAft>
            </a:pPr>
            <a:r>
              <a:rPr lang="en-GB" sz="2100" dirty="0" err="1">
                <a:solidFill>
                  <a:prstClr val="black"/>
                </a:solidFill>
              </a:rPr>
              <a:t>Coordinateur</a:t>
            </a:r>
            <a:r>
              <a:rPr lang="en-GB" sz="2100" dirty="0">
                <a:solidFill>
                  <a:prstClr val="black"/>
                </a:solidFill>
              </a:rPr>
              <a:t> des </a:t>
            </a:r>
            <a:r>
              <a:rPr lang="en-GB" sz="2100" dirty="0" err="1">
                <a:solidFill>
                  <a:prstClr val="black"/>
                </a:solidFill>
              </a:rPr>
              <a:t>soins</a:t>
            </a:r>
            <a:r>
              <a:rPr lang="en-GB" sz="2100" dirty="0">
                <a:solidFill>
                  <a:prstClr val="black"/>
                </a:solidFill>
              </a:rPr>
              <a:t> à la </a:t>
            </a:r>
            <a:r>
              <a:rPr lang="en-GB" sz="2100" dirty="0" err="1">
                <a:solidFill>
                  <a:prstClr val="black"/>
                </a:solidFill>
              </a:rPr>
              <a:t>personne</a:t>
            </a:r>
            <a:r>
              <a:rPr lang="en-GB" sz="2100" dirty="0">
                <a:solidFill>
                  <a:prstClr val="black"/>
                </a:solidFill>
              </a:rPr>
              <a:t> (case manager)</a:t>
            </a:r>
          </a:p>
          <a:p>
            <a:pPr lvl="0">
              <a:lnSpc>
                <a:spcPct val="120000"/>
              </a:lnSpc>
              <a:spcBef>
                <a:spcPts val="0"/>
              </a:spcBef>
              <a:spcAft>
                <a:spcPts val="800"/>
              </a:spcAft>
            </a:pPr>
            <a:r>
              <a:rPr lang="en-GB" sz="2100" dirty="0" err="1">
                <a:solidFill>
                  <a:prstClr val="black"/>
                </a:solidFill>
              </a:rPr>
              <a:t>Coordinateur</a:t>
            </a:r>
            <a:r>
              <a:rPr lang="en-GB" sz="2100" dirty="0">
                <a:solidFill>
                  <a:prstClr val="black"/>
                </a:solidFill>
              </a:rPr>
              <a:t> de </a:t>
            </a:r>
            <a:r>
              <a:rPr lang="en-GB" sz="2100" dirty="0" err="1">
                <a:solidFill>
                  <a:prstClr val="black"/>
                </a:solidFill>
              </a:rPr>
              <a:t>réseau</a:t>
            </a:r>
            <a:r>
              <a:rPr lang="en-GB" sz="2100" dirty="0">
                <a:solidFill>
                  <a:prstClr val="black"/>
                </a:solidFill>
              </a:rPr>
              <a:t> (collaboration entre services)</a:t>
            </a:r>
          </a:p>
          <a:p>
            <a:pPr lvl="0">
              <a:lnSpc>
                <a:spcPct val="120000"/>
              </a:lnSpc>
              <a:spcBef>
                <a:spcPts val="0"/>
              </a:spcBef>
              <a:spcAft>
                <a:spcPts val="800"/>
              </a:spcAft>
            </a:pPr>
            <a:r>
              <a:rPr lang="en-GB" sz="2100" dirty="0">
                <a:solidFill>
                  <a:prstClr val="black"/>
                </a:solidFill>
              </a:rPr>
              <a:t>Cadres de nouveaux services </a:t>
            </a:r>
            <a:r>
              <a:rPr lang="en-GB" sz="2100" dirty="0" err="1">
                <a:solidFill>
                  <a:prstClr val="black"/>
                </a:solidFill>
              </a:rPr>
              <a:t>communautaires</a:t>
            </a:r>
            <a:r>
              <a:rPr lang="en-GB" sz="2100" dirty="0">
                <a:solidFill>
                  <a:prstClr val="black"/>
                </a:solidFill>
              </a:rPr>
              <a:t> : </a:t>
            </a:r>
            <a:r>
              <a:rPr lang="en-GB" sz="2100" dirty="0" err="1">
                <a:solidFill>
                  <a:prstClr val="black"/>
                </a:solidFill>
              </a:rPr>
              <a:t>soins</a:t>
            </a:r>
            <a:r>
              <a:rPr lang="en-GB" sz="2100" dirty="0">
                <a:solidFill>
                  <a:prstClr val="black"/>
                </a:solidFill>
              </a:rPr>
              <a:t> à domicile, </a:t>
            </a:r>
            <a:r>
              <a:rPr lang="en-GB" sz="2100" dirty="0" err="1">
                <a:solidFill>
                  <a:prstClr val="black"/>
                </a:solidFill>
              </a:rPr>
              <a:t>équipes</a:t>
            </a:r>
            <a:r>
              <a:rPr lang="en-GB" sz="2100" dirty="0">
                <a:solidFill>
                  <a:prstClr val="black"/>
                </a:solidFill>
              </a:rPr>
              <a:t> mobiles, services de </a:t>
            </a:r>
            <a:r>
              <a:rPr lang="en-GB" sz="2100" dirty="0" err="1">
                <a:solidFill>
                  <a:prstClr val="black"/>
                </a:solidFill>
              </a:rPr>
              <a:t>réhabilitation</a:t>
            </a:r>
            <a:r>
              <a:rPr lang="en-GB" sz="2100" dirty="0">
                <a:solidFill>
                  <a:prstClr val="black"/>
                </a:solidFill>
              </a:rPr>
              <a:t>, </a:t>
            </a:r>
            <a:r>
              <a:rPr lang="en-GB" sz="2100" dirty="0" err="1">
                <a:solidFill>
                  <a:prstClr val="black"/>
                </a:solidFill>
              </a:rPr>
              <a:t>psychologues</a:t>
            </a:r>
            <a:r>
              <a:rPr lang="en-GB" sz="2100" dirty="0">
                <a:solidFill>
                  <a:prstClr val="black"/>
                </a:solidFill>
              </a:rPr>
              <a:t> de première </a:t>
            </a:r>
            <a:r>
              <a:rPr lang="en-GB" sz="2100" dirty="0" err="1">
                <a:solidFill>
                  <a:prstClr val="black"/>
                </a:solidFill>
              </a:rPr>
              <a:t>ligne</a:t>
            </a:r>
            <a:r>
              <a:rPr lang="en-GB" sz="2100" dirty="0">
                <a:solidFill>
                  <a:prstClr val="black"/>
                </a:solidFill>
              </a:rPr>
              <a:t>,…</a:t>
            </a:r>
          </a:p>
          <a:p>
            <a:pPr lvl="0">
              <a:lnSpc>
                <a:spcPct val="120000"/>
              </a:lnSpc>
              <a:spcBef>
                <a:spcPts val="0"/>
              </a:spcBef>
              <a:spcAft>
                <a:spcPts val="800"/>
              </a:spcAft>
            </a:pPr>
            <a:r>
              <a:rPr lang="en-GB" sz="2100" dirty="0" err="1">
                <a:solidFill>
                  <a:prstClr val="black"/>
                </a:solidFill>
              </a:rPr>
              <a:t>Connaissance</a:t>
            </a:r>
            <a:r>
              <a:rPr lang="en-GB" sz="2100" dirty="0">
                <a:solidFill>
                  <a:prstClr val="black"/>
                </a:solidFill>
              </a:rPr>
              <a:t> de la santé </a:t>
            </a:r>
            <a:r>
              <a:rPr lang="en-GB" sz="2100" dirty="0" err="1">
                <a:solidFill>
                  <a:prstClr val="black"/>
                </a:solidFill>
              </a:rPr>
              <a:t>mentale</a:t>
            </a:r>
            <a:r>
              <a:rPr lang="en-GB" sz="2100" dirty="0">
                <a:solidFill>
                  <a:prstClr val="black"/>
                </a:solidFill>
              </a:rPr>
              <a:t> </a:t>
            </a:r>
            <a:r>
              <a:rPr lang="en-GB" sz="2100" dirty="0" err="1">
                <a:solidFill>
                  <a:prstClr val="black"/>
                </a:solidFill>
              </a:rPr>
              <a:t>dans</a:t>
            </a:r>
            <a:r>
              <a:rPr lang="en-GB" sz="2100" dirty="0">
                <a:solidFill>
                  <a:prstClr val="black"/>
                </a:solidFill>
              </a:rPr>
              <a:t> </a:t>
            </a:r>
            <a:r>
              <a:rPr lang="en-GB" sz="2100" dirty="0" err="1">
                <a:solidFill>
                  <a:prstClr val="black"/>
                </a:solidFill>
              </a:rPr>
              <a:t>d’autres</a:t>
            </a:r>
            <a:r>
              <a:rPr lang="en-GB" sz="2100" dirty="0">
                <a:solidFill>
                  <a:prstClr val="black"/>
                </a:solidFill>
              </a:rPr>
              <a:t> services de </a:t>
            </a:r>
            <a:r>
              <a:rPr lang="en-GB" sz="2100" dirty="0" err="1">
                <a:solidFill>
                  <a:prstClr val="black"/>
                </a:solidFill>
              </a:rPr>
              <a:t>soins</a:t>
            </a:r>
            <a:r>
              <a:rPr lang="en-GB" sz="2100" dirty="0">
                <a:solidFill>
                  <a:prstClr val="black"/>
                </a:solidFill>
              </a:rPr>
              <a:t> et de </a:t>
            </a:r>
            <a:r>
              <a:rPr lang="en-GB" sz="2100" dirty="0" err="1">
                <a:solidFill>
                  <a:prstClr val="black"/>
                </a:solidFill>
              </a:rPr>
              <a:t>soutien</a:t>
            </a:r>
            <a:r>
              <a:rPr lang="en-GB" sz="2100" dirty="0">
                <a:solidFill>
                  <a:prstClr val="black"/>
                </a:solidFill>
              </a:rPr>
              <a:t> social</a:t>
            </a:r>
          </a:p>
          <a:p>
            <a:pPr lvl="0">
              <a:lnSpc>
                <a:spcPct val="120000"/>
              </a:lnSpc>
              <a:spcBef>
                <a:spcPts val="0"/>
              </a:spcBef>
              <a:spcAft>
                <a:spcPts val="800"/>
              </a:spcAft>
            </a:pPr>
            <a:r>
              <a:rPr lang="en-GB" sz="2100" dirty="0">
                <a:solidFill>
                  <a:prstClr val="black"/>
                </a:solidFill>
              </a:rPr>
              <a:t>Experts </a:t>
            </a:r>
            <a:r>
              <a:rPr lang="en-GB" sz="2100" dirty="0" err="1">
                <a:solidFill>
                  <a:prstClr val="black"/>
                </a:solidFill>
              </a:rPr>
              <a:t>dans</a:t>
            </a:r>
            <a:r>
              <a:rPr lang="en-GB" sz="2100" dirty="0">
                <a:solidFill>
                  <a:prstClr val="black"/>
                </a:solidFill>
              </a:rPr>
              <a:t> les organisations de santé (OMS, </a:t>
            </a:r>
            <a:r>
              <a:rPr lang="en-GB" sz="2100" dirty="0" err="1">
                <a:solidFill>
                  <a:prstClr val="black"/>
                </a:solidFill>
              </a:rPr>
              <a:t>Observatoires</a:t>
            </a:r>
            <a:r>
              <a:rPr lang="en-GB" sz="2100" dirty="0">
                <a:solidFill>
                  <a:prstClr val="black"/>
                </a:solidFill>
              </a:rPr>
              <a:t> </a:t>
            </a:r>
            <a:r>
              <a:rPr lang="en-GB" sz="2100" dirty="0" err="1">
                <a:solidFill>
                  <a:prstClr val="black"/>
                </a:solidFill>
              </a:rPr>
              <a:t>européens</a:t>
            </a:r>
            <a:r>
              <a:rPr lang="en-GB" sz="2100" dirty="0">
                <a:solidFill>
                  <a:prstClr val="black"/>
                </a:solidFill>
              </a:rPr>
              <a:t>, KCE, INAMI, </a:t>
            </a:r>
            <a:r>
              <a:rPr lang="en-GB" sz="2100" dirty="0" err="1">
                <a:solidFill>
                  <a:prstClr val="black"/>
                </a:solidFill>
              </a:rPr>
              <a:t>Organismes</a:t>
            </a:r>
            <a:r>
              <a:rPr lang="en-GB" sz="2100" dirty="0">
                <a:solidFill>
                  <a:prstClr val="black"/>
                </a:solidFill>
              </a:rPr>
              <a:t> </a:t>
            </a:r>
            <a:r>
              <a:rPr lang="en-GB" sz="2100" dirty="0" err="1">
                <a:solidFill>
                  <a:prstClr val="black"/>
                </a:solidFill>
              </a:rPr>
              <a:t>Assureurs</a:t>
            </a:r>
            <a:r>
              <a:rPr lang="en-GB" sz="2100" dirty="0">
                <a:solidFill>
                  <a:prstClr val="black"/>
                </a:solidFill>
              </a:rPr>
              <a:t>, SPF et </a:t>
            </a:r>
            <a:r>
              <a:rPr lang="en-GB" sz="2100" dirty="0" err="1">
                <a:solidFill>
                  <a:prstClr val="black"/>
                </a:solidFill>
              </a:rPr>
              <a:t>autres</a:t>
            </a:r>
            <a:r>
              <a:rPr lang="en-GB" sz="2100" dirty="0">
                <a:solidFill>
                  <a:prstClr val="black"/>
                </a:solidFill>
              </a:rPr>
              <a:t> </a:t>
            </a:r>
            <a:r>
              <a:rPr lang="en-GB" sz="2100" dirty="0" err="1">
                <a:solidFill>
                  <a:prstClr val="black"/>
                </a:solidFill>
              </a:rPr>
              <a:t>ministères</a:t>
            </a:r>
            <a:r>
              <a:rPr lang="en-GB" sz="2100" dirty="0">
                <a:solidFill>
                  <a:prstClr val="black"/>
                </a:solidFill>
              </a:rPr>
              <a:t> de santé, </a:t>
            </a:r>
            <a:r>
              <a:rPr lang="en-GB" sz="2100" dirty="0" err="1">
                <a:solidFill>
                  <a:prstClr val="black"/>
                </a:solidFill>
              </a:rPr>
              <a:t>organes</a:t>
            </a:r>
            <a:r>
              <a:rPr lang="en-GB" sz="2100" dirty="0">
                <a:solidFill>
                  <a:prstClr val="black"/>
                </a:solidFill>
              </a:rPr>
              <a:t> de concertation...) pour la santé </a:t>
            </a:r>
            <a:r>
              <a:rPr lang="en-GB" sz="2100" dirty="0" err="1">
                <a:solidFill>
                  <a:prstClr val="black"/>
                </a:solidFill>
              </a:rPr>
              <a:t>mentale</a:t>
            </a:r>
            <a:endParaRPr lang="en-GB" sz="2100" dirty="0">
              <a:solidFill>
                <a:prstClr val="black"/>
              </a:solidFill>
            </a:endParaRPr>
          </a:p>
          <a:p>
            <a:pPr lvl="0">
              <a:lnSpc>
                <a:spcPct val="120000"/>
              </a:lnSpc>
              <a:spcBef>
                <a:spcPts val="0"/>
              </a:spcBef>
              <a:spcAft>
                <a:spcPts val="800"/>
              </a:spcAft>
            </a:pPr>
            <a:r>
              <a:rPr lang="en-GB" sz="2100" dirty="0">
                <a:solidFill>
                  <a:prstClr val="black"/>
                </a:solidFill>
              </a:rPr>
              <a:t>...</a:t>
            </a:r>
            <a:endParaRPr lang="fr-FR" sz="2100" dirty="0"/>
          </a:p>
        </p:txBody>
      </p:sp>
      <p:sp>
        <p:nvSpPr>
          <p:cNvPr id="3" name="ZoneTexte 2">
            <a:extLst>
              <a:ext uri="{FF2B5EF4-FFF2-40B4-BE49-F238E27FC236}">
                <a16:creationId xmlns:a16="http://schemas.microsoft.com/office/drawing/2014/main" id="{D178EE03-60B7-4857-B7B2-FE8A38DA9FC1}"/>
              </a:ext>
            </a:extLst>
          </p:cNvPr>
          <p:cNvSpPr txBox="1"/>
          <p:nvPr/>
        </p:nvSpPr>
        <p:spPr>
          <a:xfrm>
            <a:off x="0" y="569909"/>
            <a:ext cx="88392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t>
            </a:r>
            <a:r>
              <a:rPr lang="fr-FR" sz="2800" kern="0" dirty="0" err="1">
                <a:solidFill>
                  <a:schemeClr val="bg1"/>
                </a:solidFill>
                <a:latin typeface="AppleSystemUIFont"/>
                <a:ea typeface="Calibri" panose="020F0502020204030204" pitchFamily="34" charset="0"/>
                <a:cs typeface="Times New Roman" panose="02020603050405020304" pitchFamily="18" charset="0"/>
              </a:rPr>
              <a:t>community</a:t>
            </a:r>
            <a:r>
              <a:rPr lang="fr-FR" sz="2800" kern="0" dirty="0">
                <a:solidFill>
                  <a:schemeClr val="bg1"/>
                </a:solidFill>
                <a:latin typeface="AppleSystemUIFont"/>
                <a:ea typeface="Calibri" panose="020F0502020204030204" pitchFamily="34" charset="0"/>
                <a:cs typeface="Times New Roman" panose="02020603050405020304" pitchFamily="18" charset="0"/>
              </a:rPr>
              <a:t> mental </a:t>
            </a:r>
            <a:r>
              <a:rPr lang="fr-FR" sz="2800" kern="0" dirty="0" err="1">
                <a:solidFill>
                  <a:schemeClr val="bg1"/>
                </a:solidFill>
                <a:latin typeface="AppleSystemUIFont"/>
                <a:ea typeface="Calibri" panose="020F0502020204030204" pitchFamily="34" charset="0"/>
                <a:cs typeface="Times New Roman" panose="02020603050405020304" pitchFamily="18" charset="0"/>
              </a:rPr>
              <a:t>health</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6795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829364" y="1479459"/>
            <a:ext cx="11016343" cy="4808632"/>
          </a:xfrm>
        </p:spPr>
        <p:txBody>
          <a:bodyPr/>
          <a:lstStyle/>
          <a:p>
            <a:pPr marL="0" indent="0" algn="ctr">
              <a:buNone/>
            </a:pPr>
            <a:r>
              <a:rPr lang="en-GB" sz="2800" dirty="0" err="1">
                <a:solidFill>
                  <a:srgbClr val="931A6D"/>
                </a:solidFill>
              </a:rPr>
              <a:t>Objectifs</a:t>
            </a:r>
            <a:r>
              <a:rPr lang="en-GB" sz="2800" dirty="0">
                <a:solidFill>
                  <a:srgbClr val="931A6D"/>
                </a:solidFill>
              </a:rPr>
              <a:t> et acquis </a:t>
            </a:r>
            <a:r>
              <a:rPr lang="en-GB" sz="2800" dirty="0" err="1">
                <a:solidFill>
                  <a:srgbClr val="931A6D"/>
                </a:solidFill>
              </a:rPr>
              <a:t>d’apprentissage</a:t>
            </a:r>
            <a:endParaRPr lang="en-US" sz="2800" dirty="0">
              <a:solidFill>
                <a:srgbClr val="931A6D"/>
              </a:solidFill>
            </a:endParaRPr>
          </a:p>
          <a:p>
            <a:endParaRPr lang="en-US" dirty="0"/>
          </a:p>
          <a:p>
            <a:pPr marL="0" indent="0">
              <a:buNone/>
            </a:pPr>
            <a:r>
              <a:rPr lang="fr-BE" dirty="0"/>
              <a:t>Comprendre les enjeux des problèmes de santé mentale dans la communauté</a:t>
            </a:r>
          </a:p>
          <a:p>
            <a:pPr marL="0" indent="0">
              <a:buNone/>
            </a:pPr>
            <a:r>
              <a:rPr lang="fr-BE" dirty="0">
                <a:solidFill>
                  <a:prstClr val="black"/>
                </a:solidFill>
              </a:rPr>
              <a:t>Apprendre à identifier les problèmes et les ressources dans la gestion de cas en santé mentale</a:t>
            </a:r>
          </a:p>
          <a:p>
            <a:pPr marL="0" indent="0">
              <a:buNone/>
            </a:pPr>
            <a:r>
              <a:rPr lang="fr-BE" dirty="0">
                <a:solidFill>
                  <a:prstClr val="black"/>
                </a:solidFill>
              </a:rPr>
              <a:t>Elaborer et mettre en œuvre des outils favorisant le travail collaboratif de manière à offrir des soins continus et adaptés</a:t>
            </a:r>
          </a:p>
          <a:p>
            <a:pPr marL="0" indent="0">
              <a:buNone/>
            </a:pPr>
            <a:r>
              <a:rPr lang="fr-BE" dirty="0">
                <a:solidFill>
                  <a:prstClr val="black"/>
                </a:solidFill>
              </a:rPr>
              <a:t>Comprendre et élaborer des dispositifs favorisant la réhabilitation des patients psychiatriques chroniques et sévères</a:t>
            </a:r>
            <a:endParaRPr lang="fr-BE" dirty="0"/>
          </a:p>
          <a:p>
            <a:endParaRPr lang="fr-FR" dirty="0"/>
          </a:p>
        </p:txBody>
      </p:sp>
      <p:sp>
        <p:nvSpPr>
          <p:cNvPr id="3" name="ZoneTexte 2">
            <a:extLst>
              <a:ext uri="{FF2B5EF4-FFF2-40B4-BE49-F238E27FC236}">
                <a16:creationId xmlns:a16="http://schemas.microsoft.com/office/drawing/2014/main" id="{771CF3A0-71E0-44D5-9614-EC10E38A72B1}"/>
              </a:ext>
            </a:extLst>
          </p:cNvPr>
          <p:cNvSpPr txBox="1"/>
          <p:nvPr/>
        </p:nvSpPr>
        <p:spPr>
          <a:xfrm>
            <a:off x="0" y="569909"/>
            <a:ext cx="88392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t>
            </a:r>
            <a:r>
              <a:rPr lang="fr-FR" sz="2800" kern="0" dirty="0" err="1">
                <a:solidFill>
                  <a:schemeClr val="bg1"/>
                </a:solidFill>
                <a:latin typeface="AppleSystemUIFont"/>
                <a:ea typeface="Calibri" panose="020F0502020204030204" pitchFamily="34" charset="0"/>
                <a:cs typeface="Times New Roman" panose="02020603050405020304" pitchFamily="18" charset="0"/>
              </a:rPr>
              <a:t>community</a:t>
            </a:r>
            <a:r>
              <a:rPr lang="fr-FR" sz="2800" kern="0" dirty="0">
                <a:solidFill>
                  <a:schemeClr val="bg1"/>
                </a:solidFill>
                <a:latin typeface="AppleSystemUIFont"/>
                <a:ea typeface="Calibri" panose="020F0502020204030204" pitchFamily="34" charset="0"/>
                <a:cs typeface="Times New Roman" panose="02020603050405020304" pitchFamily="18" charset="0"/>
              </a:rPr>
              <a:t> mental </a:t>
            </a:r>
            <a:r>
              <a:rPr lang="fr-FR" sz="2800" kern="0" dirty="0" err="1">
                <a:solidFill>
                  <a:schemeClr val="bg1"/>
                </a:solidFill>
                <a:latin typeface="AppleSystemUIFont"/>
                <a:ea typeface="Calibri" panose="020F0502020204030204" pitchFamily="34" charset="0"/>
                <a:cs typeface="Times New Roman" panose="02020603050405020304" pitchFamily="18" charset="0"/>
              </a:rPr>
              <a:t>health</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5491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03F2BF7-16C6-490F-9289-96667827E0EB}"/>
              </a:ext>
            </a:extLst>
          </p:cNvPr>
          <p:cNvSpPr>
            <a:spLocks noGrp="1"/>
          </p:cNvSpPr>
          <p:nvPr>
            <p:ph type="body" sz="quarter" idx="10"/>
          </p:nvPr>
        </p:nvSpPr>
        <p:spPr/>
        <p:txBody>
          <a:bodyPr/>
          <a:lstStyle/>
          <a:p>
            <a:endParaRPr lang="fr-BE"/>
          </a:p>
        </p:txBody>
      </p:sp>
      <p:sp>
        <p:nvSpPr>
          <p:cNvPr id="3" name="Espace réservé du texte 2">
            <a:extLst>
              <a:ext uri="{FF2B5EF4-FFF2-40B4-BE49-F238E27FC236}">
                <a16:creationId xmlns:a16="http://schemas.microsoft.com/office/drawing/2014/main" id="{6DD0B888-E82D-4BC0-889B-560BD4106274}"/>
              </a:ext>
            </a:extLst>
          </p:cNvPr>
          <p:cNvSpPr>
            <a:spLocks noGrp="1"/>
          </p:cNvSpPr>
          <p:nvPr>
            <p:ph type="body" sz="quarter" idx="11"/>
          </p:nvPr>
        </p:nvSpPr>
        <p:spPr/>
        <p:txBody>
          <a:bodyPr/>
          <a:lstStyle/>
          <a:p>
            <a:endParaRPr lang="fr-BE"/>
          </a:p>
        </p:txBody>
      </p:sp>
      <p:pic>
        <p:nvPicPr>
          <p:cNvPr id="6" name="Image 5">
            <a:extLst>
              <a:ext uri="{FF2B5EF4-FFF2-40B4-BE49-F238E27FC236}">
                <a16:creationId xmlns:a16="http://schemas.microsoft.com/office/drawing/2014/main" id="{382BA657-52F2-496A-AC89-81AA414BF5DC}"/>
              </a:ext>
            </a:extLst>
          </p:cNvPr>
          <p:cNvPicPr>
            <a:picLocks noChangeAspect="1"/>
          </p:cNvPicPr>
          <p:nvPr/>
        </p:nvPicPr>
        <p:blipFill>
          <a:blip r:embed="rId2"/>
          <a:stretch>
            <a:fillRect/>
          </a:stretch>
        </p:blipFill>
        <p:spPr>
          <a:xfrm>
            <a:off x="67491" y="0"/>
            <a:ext cx="12057017" cy="6858000"/>
          </a:xfrm>
          <a:prstGeom prst="rect">
            <a:avLst/>
          </a:prstGeom>
        </p:spPr>
      </p:pic>
    </p:spTree>
    <p:extLst>
      <p:ext uri="{BB962C8B-B14F-4D97-AF65-F5344CB8AC3E}">
        <p14:creationId xmlns:p14="http://schemas.microsoft.com/office/powerpoint/2010/main" val="219016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1171328" y="1466491"/>
            <a:ext cx="9049511" cy="5391509"/>
          </a:xfrm>
        </p:spPr>
        <p:txBody>
          <a:bodyPr>
            <a:normAutofit/>
          </a:bodyPr>
          <a:lstStyle/>
          <a:p>
            <a:pPr marL="0" indent="0" algn="ctr">
              <a:buNone/>
            </a:pPr>
            <a:r>
              <a:rPr lang="en-GB" sz="3200" dirty="0">
                <a:solidFill>
                  <a:srgbClr val="931A6D"/>
                </a:solidFill>
              </a:rPr>
              <a:t>Organisation </a:t>
            </a:r>
            <a:r>
              <a:rPr lang="en-GB" sz="3200" dirty="0" err="1">
                <a:solidFill>
                  <a:srgbClr val="931A6D"/>
                </a:solidFill>
              </a:rPr>
              <a:t>pratique</a:t>
            </a:r>
            <a:endParaRPr lang="en-GB" sz="3200" dirty="0">
              <a:solidFill>
                <a:srgbClr val="931A6D"/>
              </a:solidFill>
            </a:endParaRPr>
          </a:p>
          <a:p>
            <a:pPr marL="0" indent="0" algn="ctr">
              <a:buNone/>
            </a:pPr>
            <a:endParaRPr lang="en-US" sz="3200" dirty="0"/>
          </a:p>
          <a:p>
            <a:r>
              <a:rPr lang="en-GB" sz="2000" dirty="0"/>
              <a:t>15 ECTS (10 </a:t>
            </a:r>
            <a:r>
              <a:rPr lang="en-GB" sz="2000" dirty="0" err="1"/>
              <a:t>crédits</a:t>
            </a:r>
            <a:r>
              <a:rPr lang="en-GB" sz="2000" dirty="0"/>
              <a:t> de </a:t>
            </a:r>
            <a:r>
              <a:rPr lang="en-GB" sz="2000" dirty="0" err="1"/>
              <a:t>cours</a:t>
            </a:r>
            <a:r>
              <a:rPr lang="en-GB" sz="2000" dirty="0"/>
              <a:t> </a:t>
            </a:r>
            <a:r>
              <a:rPr lang="en-GB" sz="2000" dirty="0" err="1"/>
              <a:t>obligatoires</a:t>
            </a:r>
            <a:r>
              <a:rPr lang="en-GB" sz="2000" dirty="0"/>
              <a:t> et 5 </a:t>
            </a:r>
            <a:r>
              <a:rPr lang="en-GB" sz="2000" dirty="0" err="1"/>
              <a:t>crédits</a:t>
            </a:r>
            <a:r>
              <a:rPr lang="en-GB" sz="2000" dirty="0"/>
              <a:t> options)</a:t>
            </a:r>
          </a:p>
          <a:p>
            <a:pPr>
              <a:spcBef>
                <a:spcPts val="2000"/>
              </a:spcBef>
            </a:pPr>
            <a:r>
              <a:rPr lang="en-GB" sz="2000" dirty="0" err="1"/>
              <a:t>Paires</a:t>
            </a:r>
            <a:r>
              <a:rPr lang="en-GB" sz="2000" dirty="0"/>
              <a:t> </a:t>
            </a:r>
            <a:r>
              <a:rPr lang="en-GB" sz="2000" dirty="0" err="1"/>
              <a:t>d’options</a:t>
            </a:r>
            <a:r>
              <a:rPr lang="en-GB" sz="2000" dirty="0"/>
              <a:t> </a:t>
            </a:r>
            <a:r>
              <a:rPr lang="en-GB" sz="2000" dirty="0" err="1"/>
              <a:t>conseillées</a:t>
            </a:r>
            <a:r>
              <a:rPr lang="en-GB" sz="2000" dirty="0"/>
              <a:t> : Community Mental Health +</a:t>
            </a:r>
          </a:p>
          <a:p>
            <a:pPr lvl="1"/>
            <a:r>
              <a:rPr lang="en-GB" sz="2000" dirty="0" err="1">
                <a:latin typeface="Arial" panose="020B0604020202020204" pitchFamily="34" charset="0"/>
                <a:cs typeface="Arial" panose="020B0604020202020204" pitchFamily="34" charset="0"/>
              </a:rPr>
              <a:t>Approche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communautaire</a:t>
            </a:r>
            <a:r>
              <a:rPr lang="en-GB" sz="2000" dirty="0">
                <a:latin typeface="Arial" panose="020B0604020202020204" pitchFamily="34" charset="0"/>
                <a:cs typeface="Arial" panose="020B0604020202020204" pitchFamily="34" charset="0"/>
              </a:rPr>
              <a:t> des </a:t>
            </a:r>
            <a:r>
              <a:rPr lang="en-GB" sz="2000" dirty="0" err="1">
                <a:latin typeface="Arial" panose="020B0604020202020204" pitchFamily="34" charset="0"/>
                <a:cs typeface="Arial" panose="020B0604020202020204" pitchFamily="34" charset="0"/>
              </a:rPr>
              <a:t>politiques</a:t>
            </a:r>
            <a:r>
              <a:rPr lang="en-GB" sz="2000" dirty="0">
                <a:latin typeface="Arial" panose="020B0604020202020204" pitchFamily="34" charset="0"/>
                <a:cs typeface="Arial" panose="020B0604020202020204" pitchFamily="34" charset="0"/>
              </a:rPr>
              <a:t> et programmes de santé</a:t>
            </a:r>
          </a:p>
          <a:p>
            <a:pPr lvl="1"/>
            <a:r>
              <a:rPr lang="en-GB" sz="2000" dirty="0" err="1">
                <a:latin typeface="Arial" panose="020B0604020202020204" pitchFamily="34" charset="0"/>
                <a:cs typeface="Arial" panose="020B0604020202020204" pitchFamily="34" charset="0"/>
              </a:rPr>
              <a:t>Gestion</a:t>
            </a:r>
            <a:r>
              <a:rPr lang="en-GB" sz="2000" dirty="0">
                <a:latin typeface="Arial" panose="020B0604020202020204" pitchFamily="34" charset="0"/>
                <a:cs typeface="Arial" panose="020B0604020202020204" pitchFamily="34" charset="0"/>
              </a:rPr>
              <a:t> des institutions de </a:t>
            </a:r>
            <a:r>
              <a:rPr lang="en-GB" sz="2000" dirty="0" err="1">
                <a:latin typeface="Arial" panose="020B0604020202020204" pitchFamily="34" charset="0"/>
                <a:cs typeface="Arial" panose="020B0604020202020204" pitchFamily="34" charset="0"/>
              </a:rPr>
              <a:t>soins</a:t>
            </a: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Coordination et </a:t>
            </a:r>
            <a:r>
              <a:rPr lang="en-GB" sz="2000" dirty="0" err="1">
                <a:latin typeface="Arial" panose="020B0604020202020204" pitchFamily="34" charset="0"/>
                <a:cs typeface="Arial" panose="020B0604020202020204" pitchFamily="34" charset="0"/>
              </a:rPr>
              <a:t>réseaux</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soins</a:t>
            </a:r>
            <a:endParaRPr lang="en-GB" sz="2000" dirty="0">
              <a:latin typeface="Arial" panose="020B0604020202020204" pitchFamily="34" charset="0"/>
              <a:cs typeface="Arial" panose="020B0604020202020204" pitchFamily="34" charset="0"/>
            </a:endParaRPr>
          </a:p>
          <a:p>
            <a:pPr lvl="1"/>
            <a:r>
              <a:rPr lang="en-GB" sz="2000" dirty="0" err="1">
                <a:latin typeface="Arial" panose="020B0604020202020204" pitchFamily="34" charset="0"/>
                <a:cs typeface="Arial" panose="020B0604020202020204" pitchFamily="34" charset="0"/>
              </a:rPr>
              <a:t>Méthodes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avancées</a:t>
            </a:r>
            <a:r>
              <a:rPr lang="en-GB" sz="2000" dirty="0">
                <a:latin typeface="Arial" panose="020B0604020202020204" pitchFamily="34" charset="0"/>
                <a:cs typeface="Arial" panose="020B0604020202020204" pitchFamily="34" charset="0"/>
              </a:rPr>
              <a:t> (orientation </a:t>
            </a:r>
            <a:r>
              <a:rPr lang="en-GB" sz="2000" dirty="0" err="1">
                <a:latin typeface="Arial" panose="020B0604020202020204" pitchFamily="34" charset="0"/>
                <a:cs typeface="Arial" panose="020B0604020202020204" pitchFamily="34" charset="0"/>
              </a:rPr>
              <a:t>recherche</a:t>
            </a:r>
            <a:r>
              <a:rPr lang="en-GB" sz="2000" dirty="0">
                <a:latin typeface="Arial" panose="020B0604020202020204" pitchFamily="34" charset="0"/>
                <a:cs typeface="Arial" panose="020B0604020202020204" pitchFamily="34" charset="0"/>
              </a:rPr>
              <a:t>)</a:t>
            </a:r>
          </a:p>
          <a:p>
            <a:pPr marL="457200" lvl="1" indent="0">
              <a:buNone/>
            </a:pPr>
            <a:endParaRPr lang="en-GB" sz="2000" dirty="0">
              <a:latin typeface="Arial" panose="020B0604020202020204" pitchFamily="34" charset="0"/>
              <a:cs typeface="Arial" panose="020B0604020202020204" pitchFamily="34" charset="0"/>
            </a:endParaRPr>
          </a:p>
          <a:p>
            <a:pPr marL="228600" lvl="1">
              <a:spcBef>
                <a:spcPts val="2000"/>
              </a:spcBef>
            </a:pPr>
            <a:r>
              <a:rPr lang="en-GB" sz="2000" dirty="0">
                <a:latin typeface="Arial" panose="020B0604020202020204" pitchFamily="34" charset="0"/>
                <a:cs typeface="Arial" panose="020B0604020202020204" pitchFamily="34" charset="0"/>
              </a:rPr>
              <a:t>Stage </a:t>
            </a:r>
            <a:r>
              <a:rPr lang="en-GB" sz="2000" dirty="0" err="1">
                <a:latin typeface="Arial" panose="020B0604020202020204" pitchFamily="34" charset="0"/>
                <a:cs typeface="Arial" panose="020B0604020202020204" pitchFamily="34" charset="0"/>
              </a:rPr>
              <a:t>d’observation</a:t>
            </a:r>
            <a:r>
              <a:rPr lang="en-GB" sz="2000" dirty="0">
                <a:latin typeface="Arial" panose="020B0604020202020204" pitchFamily="34" charset="0"/>
                <a:cs typeface="Arial" panose="020B0604020202020204" pitchFamily="34" charset="0"/>
              </a:rPr>
              <a:t> non-</a:t>
            </a:r>
            <a:r>
              <a:rPr lang="en-GB" sz="2000" dirty="0" err="1">
                <a:latin typeface="Arial" panose="020B0604020202020204" pitchFamily="34" charset="0"/>
                <a:cs typeface="Arial" panose="020B0604020202020204" pitchFamily="34" charset="0"/>
              </a:rPr>
              <a:t>participante</a:t>
            </a:r>
            <a:r>
              <a:rPr lang="en-GB" sz="2000" dirty="0">
                <a:latin typeface="Arial" panose="020B0604020202020204" pitchFamily="34" charset="0"/>
                <a:cs typeface="Arial" panose="020B0604020202020204" pitchFamily="34" charset="0"/>
              </a:rPr>
              <a:t> (60h) : </a:t>
            </a:r>
            <a:r>
              <a:rPr lang="en-GB" sz="2000" dirty="0" err="1">
                <a:latin typeface="Arial" panose="020B0604020202020204" pitchFamily="34" charset="0"/>
                <a:cs typeface="Arial" panose="020B0604020202020204" pitchFamily="34" charset="0"/>
              </a:rPr>
              <a:t>obligatoire</a:t>
            </a:r>
            <a:r>
              <a:rPr lang="en-GB" sz="2000" dirty="0">
                <a:latin typeface="Arial" panose="020B0604020202020204" pitchFamily="34" charset="0"/>
                <a:cs typeface="Arial" panose="020B0604020202020204" pitchFamily="34" charset="0"/>
              </a:rPr>
              <a:t> pour les </a:t>
            </a:r>
            <a:r>
              <a:rPr lang="en-GB" sz="2000" dirty="0" err="1">
                <a:latin typeface="Arial" panose="020B0604020202020204" pitchFamily="34" charset="0"/>
                <a:cs typeface="Arial" panose="020B0604020202020204" pitchFamily="34" charset="0"/>
              </a:rPr>
              <a:t>personnes</a:t>
            </a:r>
            <a:r>
              <a:rPr lang="en-GB" sz="2000" dirty="0">
                <a:latin typeface="Arial" panose="020B0604020202020204" pitchFamily="34" charset="0"/>
                <a:cs typeface="Arial" panose="020B0604020202020204" pitchFamily="34" charset="0"/>
              </a:rPr>
              <a:t> sans </a:t>
            </a:r>
            <a:r>
              <a:rPr lang="en-GB" sz="2000" dirty="0" err="1">
                <a:latin typeface="Arial" panose="020B0604020202020204" pitchFamily="34" charset="0"/>
                <a:cs typeface="Arial" panose="020B0604020202020204" pitchFamily="34" charset="0"/>
              </a:rPr>
              <a:t>expérience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professionnelle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en</a:t>
            </a:r>
            <a:r>
              <a:rPr lang="en-GB" sz="2000" dirty="0">
                <a:latin typeface="Arial" panose="020B0604020202020204" pitchFamily="34" charset="0"/>
                <a:cs typeface="Arial" panose="020B0604020202020204" pitchFamily="34" charset="0"/>
              </a:rPr>
              <a:t> santé </a:t>
            </a:r>
            <a:r>
              <a:rPr lang="en-GB" sz="2000" dirty="0" err="1">
                <a:latin typeface="Arial" panose="020B0604020202020204" pitchFamily="34" charset="0"/>
                <a:cs typeface="Arial" panose="020B0604020202020204" pitchFamily="34" charset="0"/>
              </a:rPr>
              <a:t>mentale</a:t>
            </a:r>
            <a:endParaRPr lang="en-GB" sz="20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DBBFB35F-F1AD-426F-AA8E-658CAAA92975}"/>
              </a:ext>
            </a:extLst>
          </p:cNvPr>
          <p:cNvSpPr txBox="1"/>
          <p:nvPr/>
        </p:nvSpPr>
        <p:spPr>
          <a:xfrm>
            <a:off x="0" y="569909"/>
            <a:ext cx="88392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t>
            </a:r>
            <a:r>
              <a:rPr lang="fr-FR" sz="2800" kern="0" dirty="0" err="1">
                <a:solidFill>
                  <a:schemeClr val="bg1"/>
                </a:solidFill>
                <a:latin typeface="AppleSystemUIFont"/>
                <a:ea typeface="Calibri" panose="020F0502020204030204" pitchFamily="34" charset="0"/>
                <a:cs typeface="Times New Roman" panose="02020603050405020304" pitchFamily="18" charset="0"/>
              </a:rPr>
              <a:t>community</a:t>
            </a:r>
            <a:r>
              <a:rPr lang="fr-FR" sz="2800" kern="0" dirty="0">
                <a:solidFill>
                  <a:schemeClr val="bg1"/>
                </a:solidFill>
                <a:latin typeface="AppleSystemUIFont"/>
                <a:ea typeface="Calibri" panose="020F0502020204030204" pitchFamily="34" charset="0"/>
                <a:cs typeface="Times New Roman" panose="02020603050405020304" pitchFamily="18" charset="0"/>
              </a:rPr>
              <a:t> mental </a:t>
            </a:r>
            <a:r>
              <a:rPr lang="fr-FR" sz="2800" kern="0" dirty="0" err="1">
                <a:solidFill>
                  <a:schemeClr val="bg1"/>
                </a:solidFill>
                <a:latin typeface="AppleSystemUIFont"/>
                <a:ea typeface="Calibri" panose="020F0502020204030204" pitchFamily="34" charset="0"/>
                <a:cs typeface="Times New Roman" panose="02020603050405020304" pitchFamily="18" charset="0"/>
              </a:rPr>
              <a:t>health</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9018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E05221-913A-BC97-59D7-063183010916}"/>
              </a:ext>
            </a:extLst>
          </p:cNvPr>
          <p:cNvPicPr>
            <a:picLocks noChangeAspect="1"/>
          </p:cNvPicPr>
          <p:nvPr/>
        </p:nvPicPr>
        <p:blipFill rotWithShape="1">
          <a:blip r:embed="rId2"/>
          <a:srcRect r="22099" b="1"/>
          <a:stretch/>
        </p:blipFill>
        <p:spPr>
          <a:xfrm>
            <a:off x="1" y="10"/>
            <a:ext cx="9669642" cy="6857990"/>
          </a:xfrm>
          <a:prstGeom prst="rect">
            <a:avLst/>
          </a:prstGeom>
        </p:spPr>
      </p:pic>
      <p:sp>
        <p:nvSpPr>
          <p:cNvPr id="4" name="Titre 1"/>
          <p:cNvSpPr txBox="1">
            <a:spLocks/>
          </p:cNvSpPr>
          <p:nvPr/>
        </p:nvSpPr>
        <p:spPr>
          <a:xfrm>
            <a:off x="5331368" y="689115"/>
            <a:ext cx="3822189"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dirty="0" err="1">
                <a:solidFill>
                  <a:schemeClr val="bg1"/>
                </a:solidFill>
              </a:rPr>
              <a:t>Organisation</a:t>
            </a:r>
            <a:r>
              <a:rPr lang="en-US" sz="4000" dirty="0">
                <a:solidFill>
                  <a:schemeClr val="bg1"/>
                </a:solidFill>
              </a:rPr>
              <a:t> </a:t>
            </a:r>
            <a:r>
              <a:rPr lang="en-US" sz="4000" dirty="0" err="1">
                <a:solidFill>
                  <a:schemeClr val="bg1"/>
                </a:solidFill>
              </a:rPr>
              <a:t>pratique</a:t>
            </a:r>
            <a:endParaRPr lang="en-US" sz="4000" dirty="0">
              <a:solidFill>
                <a:schemeClr val="bg1"/>
              </a:solidFill>
            </a:endParaRPr>
          </a:p>
        </p:txBody>
      </p:sp>
      <p:sp>
        <p:nvSpPr>
          <p:cNvPr id="5" name="Espace réservé du contenu 2"/>
          <p:cNvSpPr txBox="1">
            <a:spLocks/>
          </p:cNvSpPr>
          <p:nvPr/>
        </p:nvSpPr>
        <p:spPr>
          <a:xfrm>
            <a:off x="5250686" y="2589027"/>
            <a:ext cx="4577263"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err="1">
                <a:solidFill>
                  <a:schemeClr val="bg1"/>
                </a:solidFill>
              </a:rPr>
              <a:t>Référents</a:t>
            </a:r>
            <a:r>
              <a:rPr lang="en-US" sz="1900" dirty="0">
                <a:solidFill>
                  <a:schemeClr val="bg1"/>
                </a:solidFill>
              </a:rPr>
              <a:t> </a:t>
            </a:r>
            <a:r>
              <a:rPr lang="en-US" sz="1900" dirty="0" err="1">
                <a:solidFill>
                  <a:schemeClr val="bg1"/>
                </a:solidFill>
              </a:rPr>
              <a:t>académiques</a:t>
            </a:r>
            <a:endParaRPr lang="en-US" sz="1900" dirty="0">
              <a:solidFill>
                <a:schemeClr val="bg1"/>
              </a:solidFill>
            </a:endParaRPr>
          </a:p>
          <a:p>
            <a:pPr marL="0" indent="0">
              <a:buNone/>
            </a:pPr>
            <a:endParaRPr lang="en-US" sz="1900" dirty="0">
              <a:solidFill>
                <a:schemeClr val="bg1"/>
              </a:solidFill>
            </a:endParaRPr>
          </a:p>
          <a:p>
            <a:pPr lvl="1"/>
            <a:r>
              <a:rPr lang="en-US" sz="1900" dirty="0">
                <a:solidFill>
                  <a:schemeClr val="bg1"/>
                </a:solidFill>
              </a:rPr>
              <a:t>Vincent Lorant </a:t>
            </a:r>
            <a:r>
              <a:rPr lang="en-US" sz="1900" dirty="0"/>
              <a:t>(</a:t>
            </a:r>
            <a:r>
              <a:rPr lang="en-US" sz="1900" dirty="0">
                <a:hlinkClick r:id="rId3"/>
              </a:rPr>
              <a:t>vincent.lorant@uclouvain.be</a:t>
            </a:r>
            <a:r>
              <a:rPr lang="en-US" sz="1900" dirty="0"/>
              <a:t>), </a:t>
            </a:r>
          </a:p>
          <a:p>
            <a:pPr lvl="1"/>
            <a:r>
              <a:rPr lang="en-US" sz="1900" dirty="0">
                <a:solidFill>
                  <a:schemeClr val="bg1"/>
                </a:solidFill>
              </a:rPr>
              <a:t>Pablo Nicaise </a:t>
            </a:r>
            <a:r>
              <a:rPr lang="en-US" sz="1900" dirty="0"/>
              <a:t>(</a:t>
            </a:r>
            <a:r>
              <a:rPr lang="en-US" sz="1900" dirty="0">
                <a:hlinkClick r:id="rId4"/>
              </a:rPr>
              <a:t>pablo.nicaise@uclouvain.be</a:t>
            </a:r>
            <a:r>
              <a:rPr lang="en-US" sz="1900" dirty="0"/>
              <a:t>)</a:t>
            </a:r>
          </a:p>
          <a:p>
            <a:pPr lvl="1"/>
            <a:r>
              <a:rPr lang="en-US" sz="1900" dirty="0">
                <a:solidFill>
                  <a:schemeClr val="bg1"/>
                </a:solidFill>
              </a:rPr>
              <a:t>Vincent Dubois</a:t>
            </a:r>
            <a:r>
              <a:rPr lang="en-US" sz="1900" dirty="0"/>
              <a:t> (</a:t>
            </a:r>
            <a:r>
              <a:rPr lang="en-US" sz="1900" dirty="0">
                <a:hlinkClick r:id="rId5"/>
              </a:rPr>
              <a:t>vincent.dubois@uclouvain.be</a:t>
            </a:r>
            <a:r>
              <a:rPr lang="en-US" sz="1900" dirty="0"/>
              <a:t>)</a:t>
            </a:r>
          </a:p>
          <a:p>
            <a:pPr lvl="1"/>
            <a:r>
              <a:rPr lang="en-US" sz="1900" dirty="0">
                <a:solidFill>
                  <a:schemeClr val="bg1"/>
                </a:solidFill>
              </a:rPr>
              <a:t>François Wyngaerden</a:t>
            </a:r>
            <a:r>
              <a:rPr lang="en-US" sz="1900" dirty="0"/>
              <a:t> (</a:t>
            </a:r>
            <a:r>
              <a:rPr lang="en-US" sz="1900" dirty="0">
                <a:hlinkClick r:id="rId6"/>
              </a:rPr>
              <a:t>francois.wyngaerden@uclouvain.be</a:t>
            </a:r>
            <a:r>
              <a:rPr lang="en-US" sz="1900" dirty="0"/>
              <a:t>)</a:t>
            </a:r>
          </a:p>
          <a:p>
            <a:pPr lvl="1"/>
            <a:endParaRPr lang="en-US" sz="1900" dirty="0"/>
          </a:p>
        </p:txBody>
      </p:sp>
      <p:sp>
        <p:nvSpPr>
          <p:cNvPr id="8" name="ZoneTexte 7">
            <a:extLst>
              <a:ext uri="{FF2B5EF4-FFF2-40B4-BE49-F238E27FC236}">
                <a16:creationId xmlns:a16="http://schemas.microsoft.com/office/drawing/2014/main" id="{6EC3B91C-B93C-406C-956E-42BA1DCCB82E}"/>
              </a:ext>
            </a:extLst>
          </p:cNvPr>
          <p:cNvSpPr txBox="1"/>
          <p:nvPr/>
        </p:nvSpPr>
        <p:spPr>
          <a:xfrm>
            <a:off x="0" y="419427"/>
            <a:ext cx="88392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t>
            </a:r>
            <a:r>
              <a:rPr lang="fr-FR" sz="2800" kern="0" dirty="0" err="1">
                <a:solidFill>
                  <a:schemeClr val="bg1"/>
                </a:solidFill>
                <a:latin typeface="AppleSystemUIFont"/>
                <a:ea typeface="Calibri" panose="020F0502020204030204" pitchFamily="34" charset="0"/>
                <a:cs typeface="Times New Roman" panose="02020603050405020304" pitchFamily="18" charset="0"/>
              </a:rPr>
              <a:t>community</a:t>
            </a:r>
            <a:r>
              <a:rPr lang="fr-FR" sz="2800" kern="0" dirty="0">
                <a:solidFill>
                  <a:schemeClr val="bg1"/>
                </a:solidFill>
                <a:latin typeface="AppleSystemUIFont"/>
                <a:ea typeface="Calibri" panose="020F0502020204030204" pitchFamily="34" charset="0"/>
                <a:cs typeface="Times New Roman" panose="02020603050405020304" pitchFamily="18" charset="0"/>
              </a:rPr>
              <a:t> mental </a:t>
            </a:r>
            <a:r>
              <a:rPr lang="fr-FR" sz="2800" kern="0" dirty="0" err="1">
                <a:solidFill>
                  <a:schemeClr val="bg1"/>
                </a:solidFill>
                <a:latin typeface="AppleSystemUIFont"/>
                <a:ea typeface="Calibri" panose="020F0502020204030204" pitchFamily="34" charset="0"/>
                <a:cs typeface="Times New Roman" panose="02020603050405020304" pitchFamily="18" charset="0"/>
              </a:rPr>
              <a:t>health</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778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658078F-3F50-4216-8066-B77EE955B39A}"/>
              </a:ext>
            </a:extLst>
          </p:cNvPr>
          <p:cNvSpPr>
            <a:spLocks noGrp="1"/>
          </p:cNvSpPr>
          <p:nvPr>
            <p:ph type="body" sz="quarter" idx="11"/>
          </p:nvPr>
        </p:nvSpPr>
        <p:spPr>
          <a:xfrm>
            <a:off x="1541463" y="3302666"/>
            <a:ext cx="10552214" cy="1515140"/>
          </a:xfrm>
        </p:spPr>
        <p:txBody>
          <a:bodyPr>
            <a:noAutofit/>
          </a:bodyPr>
          <a:lstStyle/>
          <a:p>
            <a:pPr eaLnBrk="1" fontAlgn="auto" hangingPunct="1">
              <a:spcAft>
                <a:spcPts val="0"/>
              </a:spcAft>
              <a:defRPr/>
            </a:pPr>
            <a:r>
              <a:rPr lang="fr-FR" sz="3600" dirty="0"/>
              <a:t>Option Méthodes avancées en santé publique </a:t>
            </a:r>
            <a:endParaRPr lang="fr-BE" sz="3600" dirty="0"/>
          </a:p>
        </p:txBody>
      </p:sp>
      <p:sp>
        <p:nvSpPr>
          <p:cNvPr id="2051" name="Espace réservé du texte 2">
            <a:extLst>
              <a:ext uri="{FF2B5EF4-FFF2-40B4-BE49-F238E27FC236}">
                <a16:creationId xmlns:a16="http://schemas.microsoft.com/office/drawing/2014/main" id="{05DE363B-D9EF-492C-ACDF-A06143FE9D1E}"/>
              </a:ext>
            </a:extLst>
          </p:cNvPr>
          <p:cNvSpPr>
            <a:spLocks noGrp="1"/>
          </p:cNvSpPr>
          <p:nvPr>
            <p:ph type="body" sz="quarter" idx="12"/>
          </p:nvPr>
        </p:nvSpPr>
        <p:spPr bwMode="auto">
          <a:xfrm>
            <a:off x="1731963" y="6186488"/>
            <a:ext cx="6254750"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fr-FR" altLang="en-US"/>
              <a:t>A</a:t>
            </a:r>
            <a:r>
              <a:rPr lang="fr-BE" altLang="en-US"/>
              <a:t>nnée académique 2025-2026</a:t>
            </a:r>
          </a:p>
        </p:txBody>
      </p:sp>
      <p:sp>
        <p:nvSpPr>
          <p:cNvPr id="2053" name="Espace réservé du texte 4">
            <a:extLst>
              <a:ext uri="{FF2B5EF4-FFF2-40B4-BE49-F238E27FC236}">
                <a16:creationId xmlns:a16="http://schemas.microsoft.com/office/drawing/2014/main" id="{FD7242F6-A174-4728-8546-77BE108B85EC}"/>
              </a:ext>
            </a:extLst>
          </p:cNvPr>
          <p:cNvSpPr>
            <a:spLocks noGrp="1"/>
          </p:cNvSpPr>
          <p:nvPr>
            <p:ph type="body" sz="quarter" idx="17"/>
          </p:nvPr>
        </p:nvSpPr>
        <p:spPr bwMode="auto">
          <a:xfrm>
            <a:off x="1103313" y="1125538"/>
            <a:ext cx="6256337" cy="266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p>
            <a:pPr eaLnBrk="1" hangingPunct="1">
              <a:spcBef>
                <a:spcPct val="0"/>
              </a:spcBef>
            </a:pPr>
            <a:r>
              <a:rPr lang="fr-BE" altLang="en-US" sz="1800"/>
              <a:t>Faculté de santé publique</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 1">
            <a:extLst>
              <a:ext uri="{FF2B5EF4-FFF2-40B4-BE49-F238E27FC236}">
                <a16:creationId xmlns:a16="http://schemas.microsoft.com/office/drawing/2014/main" id="{EA16C7C2-B321-4996-958E-B1524A09D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52388"/>
            <a:ext cx="6754813" cy="6753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
            <a:extLst>
              <a:ext uri="{FF2B5EF4-FFF2-40B4-BE49-F238E27FC236}">
                <a16:creationId xmlns:a16="http://schemas.microsoft.com/office/drawing/2014/main" id="{DA82939F-6DDE-4805-9E08-2988DC39B894}"/>
              </a:ext>
            </a:extLst>
          </p:cNvPr>
          <p:cNvSpPr>
            <a:spLocks noChangeArrowheads="1"/>
          </p:cNvSpPr>
          <p:nvPr/>
        </p:nvSpPr>
        <p:spPr bwMode="auto">
          <a:xfrm>
            <a:off x="1916113" y="2159000"/>
            <a:ext cx="2147319" cy="830997"/>
          </a:xfrm>
          <a:prstGeom prst="rect">
            <a:avLst/>
          </a:prstGeom>
          <a:noFill/>
          <a:ln>
            <a:noFill/>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800" b="1" i="1" dirty="0">
                <a:solidFill>
                  <a:srgbClr val="931A6D"/>
                </a:solidFill>
              </a:rPr>
              <a:t>Métiers</a:t>
            </a:r>
            <a:endParaRPr lang="en-AE" altLang="en-US" sz="4800" i="1" dirty="0">
              <a:solidFill>
                <a:srgbClr val="931A6D"/>
              </a:solidFill>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Espace réservé du texte 7">
            <a:extLst>
              <a:ext uri="{FF2B5EF4-FFF2-40B4-BE49-F238E27FC236}">
                <a16:creationId xmlns:a16="http://schemas.microsoft.com/office/drawing/2014/main" id="{5E7C6A33-7DA7-4BDF-B996-5987DD2A37EC}"/>
              </a:ext>
            </a:extLst>
          </p:cNvPr>
          <p:cNvSpPr>
            <a:spLocks noGrp="1"/>
          </p:cNvSpPr>
          <p:nvPr>
            <p:ph type="body" sz="quarter" idx="12"/>
          </p:nvPr>
        </p:nvSpPr>
        <p:spPr>
          <a:xfrm>
            <a:off x="311151" y="1250950"/>
            <a:ext cx="8210550" cy="4356100"/>
          </a:xfrm>
          <a:ln>
            <a:solidFill>
              <a:schemeClr val="bg1">
                <a:lumMod val="75000"/>
              </a:schemeClr>
            </a:solidFill>
            <a:prstDash val="dashDot"/>
          </a:ln>
        </p:spPr>
        <p:txBody>
          <a:bodyPr/>
          <a:lstStyle/>
          <a:p>
            <a:pPr marL="0" indent="0" algn="ctr">
              <a:lnSpc>
                <a:spcPct val="100000"/>
              </a:lnSpc>
              <a:buFont typeface="Arial" panose="020B0604020202020204" pitchFamily="34" charset="0"/>
              <a:buNone/>
              <a:defRPr/>
            </a:pPr>
            <a:r>
              <a:rPr lang="en-US" sz="2800" b="1" dirty="0"/>
              <a:t>Métiers </a:t>
            </a:r>
            <a:r>
              <a:rPr lang="fr-FR" sz="2800" b="1" dirty="0"/>
              <a:t>: que veux-je faire après ma formation? </a:t>
            </a:r>
            <a:endParaRPr lang="en-US" sz="2800" b="1" dirty="0"/>
          </a:p>
          <a:p>
            <a:pPr>
              <a:lnSpc>
                <a:spcPct val="100000"/>
              </a:lnSpc>
              <a:defRPr/>
            </a:pPr>
            <a:endParaRPr lang="en-US" dirty="0"/>
          </a:p>
          <a:p>
            <a:pPr algn="just">
              <a:lnSpc>
                <a:spcPct val="100000"/>
              </a:lnSpc>
              <a:defRPr/>
            </a:pPr>
            <a:r>
              <a:rPr lang="fr-BE" dirty="0"/>
              <a:t>Institutions scientifiques en Belgique telles que Sciensano, le </a:t>
            </a:r>
            <a:r>
              <a:rPr lang="fr-FR" dirty="0"/>
              <a:t>Centre Fédéral d'Expertise des Soins de Santé (KCE)</a:t>
            </a:r>
            <a:r>
              <a:rPr lang="fr-BE" dirty="0"/>
              <a:t>, ou l’Institut de Médecine Tropicale (IMT).</a:t>
            </a:r>
          </a:p>
          <a:p>
            <a:pPr algn="just">
              <a:lnSpc>
                <a:spcPct val="100000"/>
              </a:lnSpc>
              <a:defRPr/>
            </a:pPr>
            <a:r>
              <a:rPr lang="fr-BE" dirty="0"/>
              <a:t>Organisations internationales, p.ex. </a:t>
            </a:r>
            <a:r>
              <a:rPr lang="fr-FR" dirty="0"/>
              <a:t>l'Organisation mondiale de la Santé (OMS), la Banque Mondiale.</a:t>
            </a:r>
          </a:p>
          <a:p>
            <a:pPr algn="just">
              <a:lnSpc>
                <a:spcPct val="100000"/>
              </a:lnSpc>
              <a:defRPr/>
            </a:pPr>
            <a:r>
              <a:rPr lang="fr-BE" dirty="0"/>
              <a:t>Doctorat, p.ex. en santé publique à L’UCLouvain </a:t>
            </a:r>
          </a:p>
          <a:p>
            <a:pPr algn="just">
              <a:lnSpc>
                <a:spcPct val="100000"/>
              </a:lnSpc>
              <a:defRPr/>
            </a:pPr>
            <a:r>
              <a:rPr lang="en-US" dirty="0"/>
              <a:t>Compagnies </a:t>
            </a:r>
            <a:r>
              <a:rPr lang="en-US" dirty="0" err="1"/>
              <a:t>pharmaceutiques</a:t>
            </a:r>
            <a:r>
              <a:rPr lang="en-US" dirty="0"/>
              <a:t>.</a:t>
            </a:r>
          </a:p>
          <a:p>
            <a:pPr>
              <a:lnSpc>
                <a:spcPct val="100000"/>
              </a:lnSpc>
              <a:defRPr/>
            </a:pPr>
            <a:endParaRPr lang="fr-FR" dirty="0"/>
          </a:p>
        </p:txBody>
      </p:sp>
      <p:pic>
        <p:nvPicPr>
          <p:cNvPr id="6147" name="Image 1">
            <a:extLst>
              <a:ext uri="{FF2B5EF4-FFF2-40B4-BE49-F238E27FC236}">
                <a16:creationId xmlns:a16="http://schemas.microsoft.com/office/drawing/2014/main" id="{29DA1AB8-5580-4A8E-9C50-4F9AB8C56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0" y="123825"/>
            <a:ext cx="3305175" cy="330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a16="http://schemas.microsoft.com/office/drawing/2014/main" id="{37D3BAD6-8106-4AC2-8519-A502A8752ADC}"/>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méthodes avancées en santé publique</a:t>
            </a:r>
            <a:endParaRPr lang="fr-FR" kern="0" dirty="0">
              <a:latin typeface="AppleSystemUIFon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48EC747D-1A25-423E-B96D-D598DC034E14}"/>
              </a:ext>
            </a:extLst>
          </p:cNvPr>
          <p:cNvSpPr>
            <a:spLocks noGrp="1"/>
          </p:cNvSpPr>
          <p:nvPr>
            <p:ph type="body" sz="quarter" idx="12"/>
          </p:nvPr>
        </p:nvSpPr>
        <p:spPr>
          <a:xfrm>
            <a:off x="6626225" y="1308100"/>
            <a:ext cx="4884738" cy="2054225"/>
          </a:xfrm>
        </p:spPr>
        <p:txBody>
          <a:bodyPr>
            <a:normAutofit fontScale="92500"/>
          </a:bodyPr>
          <a:lstStyle/>
          <a:p>
            <a:pPr>
              <a:lnSpc>
                <a:spcPct val="120000"/>
              </a:lnSpc>
              <a:defRPr/>
            </a:pPr>
            <a:endParaRPr lang="fr-BE" sz="500" dirty="0"/>
          </a:p>
          <a:p>
            <a:pPr>
              <a:lnSpc>
                <a:spcPct val="120000"/>
              </a:lnSpc>
              <a:defRPr/>
            </a:pPr>
            <a:r>
              <a:rPr lang="fr-FR" sz="2900" dirty="0">
                <a:solidFill>
                  <a:srgbClr val="FF0000"/>
                </a:solidFill>
              </a:rPr>
              <a:t>Mieux comprendre les problèmes de santé</a:t>
            </a:r>
            <a:r>
              <a:rPr lang="fr-FR" sz="2900" dirty="0"/>
              <a:t>, dont la complexité est croissante</a:t>
            </a:r>
            <a:endParaRPr lang="en-US" sz="2900" dirty="0"/>
          </a:p>
        </p:txBody>
      </p:sp>
      <p:sp>
        <p:nvSpPr>
          <p:cNvPr id="8195" name="Espace réservé du texte 7">
            <a:extLst>
              <a:ext uri="{FF2B5EF4-FFF2-40B4-BE49-F238E27FC236}">
                <a16:creationId xmlns:a16="http://schemas.microsoft.com/office/drawing/2014/main" id="{5DD385D4-46AA-4E54-B1A8-2AF51824D767}"/>
              </a:ext>
            </a:extLst>
          </p:cNvPr>
          <p:cNvSpPr txBox="1">
            <a:spLocks noChangeArrowheads="1"/>
          </p:cNvSpPr>
          <p:nvPr/>
        </p:nvSpPr>
        <p:spPr bwMode="auto">
          <a:xfrm>
            <a:off x="2300288" y="1133475"/>
            <a:ext cx="324167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20000"/>
              </a:lnSpc>
              <a:spcBef>
                <a:spcPts val="1000"/>
              </a:spcBef>
              <a:buFont typeface="Arial" panose="020B0604020202020204" pitchFamily="34" charset="0"/>
              <a:buNone/>
            </a:pPr>
            <a:r>
              <a:rPr lang="fr-FR" altLang="en-US" sz="3600" b="1">
                <a:solidFill>
                  <a:srgbClr val="00214E"/>
                </a:solidFill>
                <a:latin typeface="Arial" panose="020B0604020202020204" pitchFamily="34" charset="0"/>
                <a:cs typeface="Arial" panose="020B0604020202020204" pitchFamily="34" charset="0"/>
              </a:rPr>
              <a:t>En commun</a:t>
            </a:r>
            <a:endParaRPr lang="en-US" altLang="en-US" sz="3600">
              <a:solidFill>
                <a:srgbClr val="00214E"/>
              </a:solidFill>
              <a:latin typeface="Arial" panose="020B0604020202020204" pitchFamily="34" charset="0"/>
              <a:cs typeface="Arial" panose="020B0604020202020204" pitchFamily="34" charset="0"/>
            </a:endParaRPr>
          </a:p>
        </p:txBody>
      </p:sp>
      <p:sp>
        <p:nvSpPr>
          <p:cNvPr id="8196" name="Rectangle 1">
            <a:extLst>
              <a:ext uri="{FF2B5EF4-FFF2-40B4-BE49-F238E27FC236}">
                <a16:creationId xmlns:a16="http://schemas.microsoft.com/office/drawing/2014/main" id="{FF0E3473-D6F0-4DF1-94FD-900CD3B74F40}"/>
              </a:ext>
            </a:extLst>
          </p:cNvPr>
          <p:cNvSpPr>
            <a:spLocks noChangeArrowheads="1"/>
          </p:cNvSpPr>
          <p:nvPr/>
        </p:nvSpPr>
        <p:spPr bwMode="auto">
          <a:xfrm>
            <a:off x="7793038" y="4349750"/>
            <a:ext cx="41338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en-US" sz="2400">
                <a:solidFill>
                  <a:srgbClr val="FF0000"/>
                </a:solidFill>
                <a:latin typeface="Arial" panose="020B0604020202020204" pitchFamily="34" charset="0"/>
                <a:cs typeface="Arial" panose="020B0604020202020204" pitchFamily="34" charset="0"/>
              </a:rPr>
              <a:t>Maitrise de méthodes </a:t>
            </a:r>
            <a:r>
              <a:rPr lang="fr-FR" altLang="en-US" sz="2400">
                <a:solidFill>
                  <a:srgbClr val="00214E"/>
                </a:solidFill>
                <a:latin typeface="Arial" panose="020B0604020202020204" pitchFamily="34" charset="0"/>
                <a:cs typeface="Arial" panose="020B0604020202020204" pitchFamily="34" charset="0"/>
              </a:rPr>
              <a:t>qui permettent de démêler cette complexité</a:t>
            </a:r>
            <a:endParaRPr lang="en-AE" altLang="en-US" sz="2400">
              <a:solidFill>
                <a:srgbClr val="00214E"/>
              </a:solidFill>
              <a:latin typeface="Arial" panose="020B0604020202020204" pitchFamily="34" charset="0"/>
              <a:cs typeface="Arial" panose="020B0604020202020204" pitchFamily="34" charset="0"/>
            </a:endParaRPr>
          </a:p>
        </p:txBody>
      </p:sp>
      <p:sp>
        <p:nvSpPr>
          <p:cNvPr id="5" name="Flèche : droite 4">
            <a:extLst>
              <a:ext uri="{FF2B5EF4-FFF2-40B4-BE49-F238E27FC236}">
                <a16:creationId xmlns:a16="http://schemas.microsoft.com/office/drawing/2014/main" id="{593A1E34-C526-4854-A142-B40FBCB738A8}"/>
              </a:ext>
            </a:extLst>
          </p:cNvPr>
          <p:cNvSpPr/>
          <p:nvPr/>
        </p:nvSpPr>
        <p:spPr>
          <a:xfrm rot="14249606">
            <a:off x="8959850" y="3567113"/>
            <a:ext cx="1114425" cy="26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E"/>
          </a:p>
        </p:txBody>
      </p:sp>
      <p:sp>
        <p:nvSpPr>
          <p:cNvPr id="7" name="Flèche : droite 6">
            <a:extLst>
              <a:ext uri="{FF2B5EF4-FFF2-40B4-BE49-F238E27FC236}">
                <a16:creationId xmlns:a16="http://schemas.microsoft.com/office/drawing/2014/main" id="{864D04DB-85B9-46F3-BE84-6C3AFCBA4D34}"/>
              </a:ext>
            </a:extLst>
          </p:cNvPr>
          <p:cNvSpPr/>
          <p:nvPr/>
        </p:nvSpPr>
        <p:spPr>
          <a:xfrm>
            <a:off x="4556125" y="2214563"/>
            <a:ext cx="1658938" cy="3317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E"/>
          </a:p>
        </p:txBody>
      </p:sp>
      <p:sp>
        <p:nvSpPr>
          <p:cNvPr id="9" name="ZoneTexte 8">
            <a:extLst>
              <a:ext uri="{FF2B5EF4-FFF2-40B4-BE49-F238E27FC236}">
                <a16:creationId xmlns:a16="http://schemas.microsoft.com/office/drawing/2014/main" id="{024E933A-B6D9-4F05-90A4-EEFC2791FF7B}"/>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méthodes avancées en santé publique</a:t>
            </a:r>
            <a:endParaRPr lang="fr-FR" kern="0" dirty="0">
              <a:latin typeface="AppleSystemUIFon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48EC747D-1A25-423E-B96D-D598DC034E14}"/>
              </a:ext>
            </a:extLst>
          </p:cNvPr>
          <p:cNvSpPr>
            <a:spLocks noGrp="1"/>
          </p:cNvSpPr>
          <p:nvPr>
            <p:ph type="body" sz="quarter" idx="12"/>
          </p:nvPr>
        </p:nvSpPr>
        <p:spPr>
          <a:xfrm>
            <a:off x="1260475" y="2814638"/>
            <a:ext cx="3009900" cy="1535112"/>
          </a:xfrm>
        </p:spPr>
        <p:txBody>
          <a:bodyPr>
            <a:normAutofit fontScale="92500"/>
          </a:bodyPr>
          <a:lstStyle/>
          <a:p>
            <a:pPr>
              <a:lnSpc>
                <a:spcPct val="120000"/>
              </a:lnSpc>
              <a:defRPr/>
            </a:pPr>
            <a:endParaRPr lang="fr-BE" sz="500" dirty="0"/>
          </a:p>
          <a:p>
            <a:pPr marL="0" indent="0">
              <a:lnSpc>
                <a:spcPct val="120000"/>
              </a:lnSpc>
              <a:buFont typeface="Arial" panose="020B0604020202020204" pitchFamily="34" charset="0"/>
              <a:buNone/>
              <a:defRPr/>
            </a:pPr>
            <a:r>
              <a:rPr lang="fr-FR" sz="2900" dirty="0">
                <a:solidFill>
                  <a:srgbClr val="FF0000"/>
                </a:solidFill>
              </a:rPr>
              <a:t>Connaissance encyclopédique ?</a:t>
            </a:r>
            <a:endParaRPr lang="en-US" sz="2900" dirty="0"/>
          </a:p>
        </p:txBody>
      </p:sp>
      <p:sp>
        <p:nvSpPr>
          <p:cNvPr id="10243" name="Espace réservé du texte 7">
            <a:extLst>
              <a:ext uri="{FF2B5EF4-FFF2-40B4-BE49-F238E27FC236}">
                <a16:creationId xmlns:a16="http://schemas.microsoft.com/office/drawing/2014/main" id="{62BCCFE5-8D36-422B-89D0-AF8E0DDA2608}"/>
              </a:ext>
            </a:extLst>
          </p:cNvPr>
          <p:cNvSpPr txBox="1">
            <a:spLocks noChangeArrowheads="1"/>
          </p:cNvSpPr>
          <p:nvPr/>
        </p:nvSpPr>
        <p:spPr bwMode="auto">
          <a:xfrm>
            <a:off x="6172200" y="1427163"/>
            <a:ext cx="32416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20000"/>
              </a:lnSpc>
              <a:spcBef>
                <a:spcPts val="1000"/>
              </a:spcBef>
              <a:buFont typeface="Arial" panose="020B0604020202020204" pitchFamily="34" charset="0"/>
              <a:buNone/>
            </a:pPr>
            <a:r>
              <a:rPr lang="fr-FR" altLang="en-US" sz="3600" b="1">
                <a:solidFill>
                  <a:srgbClr val="00214E"/>
                </a:solidFill>
                <a:latin typeface="Arial" panose="020B0604020202020204" pitchFamily="34" charset="0"/>
                <a:cs typeface="Arial" panose="020B0604020202020204" pitchFamily="34" charset="0"/>
              </a:rPr>
              <a:t>Savoir-faire!</a:t>
            </a:r>
            <a:endParaRPr lang="en-US" altLang="en-US" sz="3600">
              <a:solidFill>
                <a:srgbClr val="00214E"/>
              </a:solidFill>
              <a:latin typeface="Arial" panose="020B0604020202020204" pitchFamily="34" charset="0"/>
              <a:cs typeface="Arial" panose="020B0604020202020204" pitchFamily="34" charset="0"/>
            </a:endParaRPr>
          </a:p>
        </p:txBody>
      </p:sp>
      <p:sp>
        <p:nvSpPr>
          <p:cNvPr id="2" name="Flèche : droite 1">
            <a:extLst>
              <a:ext uri="{FF2B5EF4-FFF2-40B4-BE49-F238E27FC236}">
                <a16:creationId xmlns:a16="http://schemas.microsoft.com/office/drawing/2014/main" id="{31F0EA58-95B4-4E2D-BE4E-0C4A53BF60EC}"/>
              </a:ext>
            </a:extLst>
          </p:cNvPr>
          <p:cNvSpPr/>
          <p:nvPr/>
        </p:nvSpPr>
        <p:spPr>
          <a:xfrm rot="19987623">
            <a:off x="4605338" y="2552700"/>
            <a:ext cx="1577975"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E"/>
          </a:p>
        </p:txBody>
      </p:sp>
      <p:cxnSp>
        <p:nvCxnSpPr>
          <p:cNvPr id="4" name="Connecteur droit avec flèche 3">
            <a:extLst>
              <a:ext uri="{FF2B5EF4-FFF2-40B4-BE49-F238E27FC236}">
                <a16:creationId xmlns:a16="http://schemas.microsoft.com/office/drawing/2014/main" id="{C8432097-DDFC-487F-8B4F-09B1195D7798}"/>
              </a:ext>
            </a:extLst>
          </p:cNvPr>
          <p:cNvCxnSpPr/>
          <p:nvPr/>
        </p:nvCxnSpPr>
        <p:spPr>
          <a:xfrm>
            <a:off x="2903538" y="4943475"/>
            <a:ext cx="63007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46" name="ZoneTexte 5">
            <a:extLst>
              <a:ext uri="{FF2B5EF4-FFF2-40B4-BE49-F238E27FC236}">
                <a16:creationId xmlns:a16="http://schemas.microsoft.com/office/drawing/2014/main" id="{BE8957C7-E275-4D93-90BA-89F5C499CD73}"/>
              </a:ext>
            </a:extLst>
          </p:cNvPr>
          <p:cNvSpPr txBox="1">
            <a:spLocks noChangeArrowheads="1"/>
          </p:cNvSpPr>
          <p:nvPr/>
        </p:nvSpPr>
        <p:spPr bwMode="auto">
          <a:xfrm>
            <a:off x="5114925" y="5078413"/>
            <a:ext cx="785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fr-FR" altLang="en-US"/>
              <a:t>Temps</a:t>
            </a:r>
            <a:endParaRPr lang="en-AE" altLang="en-US"/>
          </a:p>
        </p:txBody>
      </p:sp>
      <p:sp>
        <p:nvSpPr>
          <p:cNvPr id="7" name="ZoneTexte 6">
            <a:extLst>
              <a:ext uri="{FF2B5EF4-FFF2-40B4-BE49-F238E27FC236}">
                <a16:creationId xmlns:a16="http://schemas.microsoft.com/office/drawing/2014/main" id="{3D3FDC89-FEFB-489F-82D6-11E669F5C320}"/>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méthodes avancées en santé publique</a:t>
            </a:r>
            <a:endParaRPr lang="fr-FR" kern="0" dirty="0">
              <a:latin typeface="AppleSystemUIFon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48EC747D-1A25-423E-B96D-D598DC034E14}"/>
              </a:ext>
            </a:extLst>
          </p:cNvPr>
          <p:cNvSpPr>
            <a:spLocks noGrp="1"/>
          </p:cNvSpPr>
          <p:nvPr>
            <p:ph type="body" sz="quarter" idx="12"/>
          </p:nvPr>
        </p:nvSpPr>
        <p:spPr>
          <a:xfrm>
            <a:off x="6215063" y="1654175"/>
            <a:ext cx="5572125" cy="4545013"/>
          </a:xfrm>
        </p:spPr>
        <p:txBody>
          <a:bodyPr>
            <a:normAutofit fontScale="77500" lnSpcReduction="20000"/>
          </a:bodyPr>
          <a:lstStyle/>
          <a:p>
            <a:pPr>
              <a:lnSpc>
                <a:spcPct val="120000"/>
              </a:lnSpc>
              <a:defRPr/>
            </a:pPr>
            <a:endParaRPr lang="fr-BE" sz="500" dirty="0"/>
          </a:p>
          <a:p>
            <a:pPr>
              <a:lnSpc>
                <a:spcPct val="120000"/>
              </a:lnSpc>
              <a:defRPr/>
            </a:pPr>
            <a:r>
              <a:rPr lang="fr-BE" sz="2900" dirty="0"/>
              <a:t>Faire </a:t>
            </a:r>
            <a:r>
              <a:rPr lang="fr-BE" sz="2900" b="1" dirty="0">
                <a:solidFill>
                  <a:srgbClr val="FF0000"/>
                </a:solidFill>
              </a:rPr>
              <a:t>des choix méthodologiques. </a:t>
            </a:r>
            <a:endParaRPr lang="fr-BE" sz="2900" dirty="0"/>
          </a:p>
          <a:p>
            <a:pPr algn="just">
              <a:lnSpc>
                <a:spcPct val="120000"/>
              </a:lnSpc>
              <a:defRPr/>
            </a:pPr>
            <a:r>
              <a:rPr lang="fr-BE" sz="2900" dirty="0"/>
              <a:t>Réaliser une </a:t>
            </a:r>
            <a:r>
              <a:rPr lang="fr-BE" sz="2900" b="1" dirty="0">
                <a:solidFill>
                  <a:schemeClr val="accent2"/>
                </a:solidFill>
              </a:rPr>
              <a:t>revue de littérature.</a:t>
            </a:r>
            <a:endParaRPr lang="fr-BE" sz="2900" dirty="0"/>
          </a:p>
          <a:p>
            <a:pPr algn="just">
              <a:lnSpc>
                <a:spcPct val="120000"/>
              </a:lnSpc>
              <a:defRPr/>
            </a:pPr>
            <a:r>
              <a:rPr lang="fr-BE" sz="2900" dirty="0"/>
              <a:t>Avoir une bonne vue sur les </a:t>
            </a:r>
            <a:r>
              <a:rPr lang="fr-BE" sz="2900" b="1" dirty="0">
                <a:solidFill>
                  <a:schemeClr val="accent2"/>
                </a:solidFill>
              </a:rPr>
              <a:t>bases de données nationales et mondiales</a:t>
            </a:r>
            <a:r>
              <a:rPr lang="fr-BE" sz="2900" dirty="0"/>
              <a:t>.</a:t>
            </a:r>
            <a:endParaRPr lang="en-US" sz="2900" dirty="0"/>
          </a:p>
          <a:p>
            <a:pPr algn="just">
              <a:lnSpc>
                <a:spcPct val="120000"/>
              </a:lnSpc>
              <a:defRPr/>
            </a:pPr>
            <a:r>
              <a:rPr lang="fr-BE" sz="2900" dirty="0"/>
              <a:t>Ecrire un </a:t>
            </a:r>
            <a:r>
              <a:rPr lang="fr-BE" sz="2900" b="1" dirty="0">
                <a:solidFill>
                  <a:srgbClr val="FF0000"/>
                </a:solidFill>
              </a:rPr>
              <a:t>article scientifique</a:t>
            </a:r>
            <a:r>
              <a:rPr lang="fr-BE" sz="2900" dirty="0"/>
              <a:t>.</a:t>
            </a:r>
            <a:endParaRPr lang="en-US" sz="2900" dirty="0"/>
          </a:p>
          <a:p>
            <a:pPr algn="just">
              <a:lnSpc>
                <a:spcPct val="120000"/>
              </a:lnSpc>
              <a:defRPr/>
            </a:pPr>
            <a:r>
              <a:rPr lang="fr-BE" sz="2900" dirty="0"/>
              <a:t>Maîtriser les outils d'analyse pour, </a:t>
            </a:r>
            <a:r>
              <a:rPr lang="fr-BE" sz="2900" b="1" dirty="0">
                <a:solidFill>
                  <a:schemeClr val="accent2"/>
                </a:solidFill>
              </a:rPr>
              <a:t>envisager un doctorat</a:t>
            </a:r>
            <a:r>
              <a:rPr lang="fr-BE" sz="2900" dirty="0"/>
              <a:t>. </a:t>
            </a:r>
          </a:p>
          <a:p>
            <a:pPr algn="just">
              <a:lnSpc>
                <a:spcPct val="120000"/>
              </a:lnSpc>
              <a:defRPr/>
            </a:pPr>
            <a:r>
              <a:rPr lang="fr-BE" sz="2900" dirty="0"/>
              <a:t>Développer </a:t>
            </a:r>
            <a:r>
              <a:rPr lang="fr-BE" sz="2900" b="1" dirty="0">
                <a:solidFill>
                  <a:schemeClr val="accent2"/>
                </a:solidFill>
              </a:rPr>
              <a:t>un regard critique</a:t>
            </a:r>
            <a:r>
              <a:rPr lang="fr-BE" sz="2900" dirty="0"/>
              <a:t> sur la recherche et sa contribution au bonheur.</a:t>
            </a:r>
            <a:endParaRPr lang="en-US" sz="2900" dirty="0"/>
          </a:p>
          <a:p>
            <a:pPr algn="just">
              <a:lnSpc>
                <a:spcPct val="120000"/>
              </a:lnSpc>
              <a:defRPr/>
            </a:pPr>
            <a:endParaRPr lang="en-US" sz="2900" dirty="0"/>
          </a:p>
        </p:txBody>
      </p:sp>
      <p:sp>
        <p:nvSpPr>
          <p:cNvPr id="4" name="Espace réservé du texte 7">
            <a:extLst>
              <a:ext uri="{FF2B5EF4-FFF2-40B4-BE49-F238E27FC236}">
                <a16:creationId xmlns:a16="http://schemas.microsoft.com/office/drawing/2014/main" id="{F0ACCAB7-E6DB-4091-9142-6A9B38CE129E}"/>
              </a:ext>
            </a:extLst>
          </p:cNvPr>
          <p:cNvSpPr txBox="1">
            <a:spLocks/>
          </p:cNvSpPr>
          <p:nvPr/>
        </p:nvSpPr>
        <p:spPr>
          <a:xfrm>
            <a:off x="1281113" y="2619375"/>
            <a:ext cx="3797300" cy="1081088"/>
          </a:xfrm>
          <a:prstGeom prst="rect">
            <a:avLst/>
          </a:prstGeom>
        </p:spPr>
        <p:txBody>
          <a:bodyPr>
            <a:normAutofit fontScale="62500" lnSpcReduction="20000"/>
          </a:bodyPr>
          <a:lstStyle>
            <a:lvl1pPr marL="342900" marR="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kern="1200">
                <a:solidFill>
                  <a:srgbClr val="00214E"/>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defRPr/>
            </a:pPr>
            <a:r>
              <a:rPr lang="fr-FR" sz="4500" b="1" dirty="0"/>
              <a:t>Acquis </a:t>
            </a:r>
          </a:p>
          <a:p>
            <a:pPr marL="0" indent="0" algn="ctr">
              <a:lnSpc>
                <a:spcPct val="120000"/>
              </a:lnSpc>
              <a:buFont typeface="Arial" panose="020B0604020202020204" pitchFamily="34" charset="0"/>
              <a:buNone/>
              <a:defRPr/>
            </a:pPr>
            <a:r>
              <a:rPr lang="fr-FR" sz="4500" b="1" dirty="0"/>
              <a:t>d’apprentissage</a:t>
            </a:r>
            <a:endParaRPr lang="en-US" sz="2900" dirty="0"/>
          </a:p>
        </p:txBody>
      </p:sp>
      <p:cxnSp>
        <p:nvCxnSpPr>
          <p:cNvPr id="3" name="Connecteur droit avec flèche 2">
            <a:extLst>
              <a:ext uri="{FF2B5EF4-FFF2-40B4-BE49-F238E27FC236}">
                <a16:creationId xmlns:a16="http://schemas.microsoft.com/office/drawing/2014/main" id="{E780D14B-9972-4BFB-A7B8-25A277D4BBFA}"/>
              </a:ext>
            </a:extLst>
          </p:cNvPr>
          <p:cNvCxnSpPr>
            <a:cxnSpLocks/>
          </p:cNvCxnSpPr>
          <p:nvPr/>
        </p:nvCxnSpPr>
        <p:spPr>
          <a:xfrm flipV="1">
            <a:off x="4683125" y="2311400"/>
            <a:ext cx="1293813" cy="849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6AB0E277-001B-4E69-AC1D-824E26F68CEB}"/>
              </a:ext>
            </a:extLst>
          </p:cNvPr>
          <p:cNvCxnSpPr/>
          <p:nvPr/>
        </p:nvCxnSpPr>
        <p:spPr>
          <a:xfrm>
            <a:off x="4762500" y="3429000"/>
            <a:ext cx="9255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D5B57C8E-F6F2-4E8B-A97D-1945140053FE}"/>
              </a:ext>
            </a:extLst>
          </p:cNvPr>
          <p:cNvCxnSpPr>
            <a:cxnSpLocks/>
          </p:cNvCxnSpPr>
          <p:nvPr/>
        </p:nvCxnSpPr>
        <p:spPr>
          <a:xfrm>
            <a:off x="4654550" y="3800475"/>
            <a:ext cx="1322388" cy="801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A42FAD85-9307-4FEE-A672-DCF73B60F198}"/>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méthodes avancées en santé publique</a:t>
            </a:r>
            <a:endParaRPr lang="fr-FR" kern="0" dirty="0">
              <a:latin typeface="AppleSystemUIFon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1">
            <a:extLst>
              <a:ext uri="{FF2B5EF4-FFF2-40B4-BE49-F238E27FC236}">
                <a16:creationId xmlns:a16="http://schemas.microsoft.com/office/drawing/2014/main" id="{30F9D250-AD4B-4A81-8B68-59F1A2E21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863" y="1222375"/>
            <a:ext cx="816133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a:extLst>
              <a:ext uri="{FF2B5EF4-FFF2-40B4-BE49-F238E27FC236}">
                <a16:creationId xmlns:a16="http://schemas.microsoft.com/office/drawing/2014/main" id="{84D18D98-A7F2-4BAE-8B39-5FDDCCDAC4AB}"/>
              </a:ext>
            </a:extLst>
          </p:cNvPr>
          <p:cNvSpPr>
            <a:spLocks noGrp="1"/>
          </p:cNvSpPr>
          <p:nvPr>
            <p:ph type="body" sz="quarter" idx="12"/>
          </p:nvPr>
        </p:nvSpPr>
        <p:spPr>
          <a:xfrm>
            <a:off x="3014663" y="704850"/>
            <a:ext cx="8161337" cy="455613"/>
          </a:xfrm>
        </p:spPr>
        <p:txBody>
          <a:bodyPr>
            <a:normAutofit lnSpcReduction="10000"/>
          </a:bodyPr>
          <a:lstStyle/>
          <a:p>
            <a:pPr marL="0" indent="0" algn="ctr">
              <a:buFont typeface="Arial" panose="020B0604020202020204" pitchFamily="34" charset="0"/>
              <a:buNone/>
              <a:defRPr/>
            </a:pPr>
            <a:r>
              <a:rPr lang="en-US" sz="2800" dirty="0" err="1">
                <a:solidFill>
                  <a:srgbClr val="931A6D"/>
                </a:solidFill>
              </a:rPr>
              <a:t>Organisation</a:t>
            </a:r>
            <a:r>
              <a:rPr lang="en-US" sz="2800" dirty="0">
                <a:solidFill>
                  <a:srgbClr val="931A6D"/>
                </a:solidFill>
              </a:rPr>
              <a:t> de </a:t>
            </a:r>
            <a:r>
              <a:rPr lang="en-US" sz="2800" dirty="0" err="1">
                <a:solidFill>
                  <a:srgbClr val="931A6D"/>
                </a:solidFill>
              </a:rPr>
              <a:t>l’option</a:t>
            </a:r>
            <a:endParaRPr lang="en-US" sz="2800" dirty="0">
              <a:solidFill>
                <a:srgbClr val="931A6D"/>
              </a:solidFill>
            </a:endParaRPr>
          </a:p>
          <a:p>
            <a:pPr>
              <a:defRPr/>
            </a:pPr>
            <a:endParaRPr lang="en-US" dirty="0"/>
          </a:p>
          <a:p>
            <a:pPr>
              <a:defRPr/>
            </a:pPr>
            <a:endParaRPr lang="fr-FR" dirty="0"/>
          </a:p>
          <a:p>
            <a:pPr>
              <a:defRPr/>
            </a:pPr>
            <a:endParaRPr lang="fr-FR" dirty="0"/>
          </a:p>
          <a:p>
            <a:pPr marL="0" indent="0">
              <a:buFont typeface="Arial" panose="020B0604020202020204" pitchFamily="34" charset="0"/>
              <a:buNone/>
              <a:defRPr/>
            </a:pPr>
            <a:endParaRPr lang="fr-BE" dirty="0"/>
          </a:p>
          <a:p>
            <a:pPr>
              <a:defRPr/>
            </a:pPr>
            <a:endParaRPr lang="fr-FR" dirty="0"/>
          </a:p>
        </p:txBody>
      </p:sp>
      <p:cxnSp>
        <p:nvCxnSpPr>
          <p:cNvPr id="5" name="Connecteur droit avec flèche 4">
            <a:extLst>
              <a:ext uri="{FF2B5EF4-FFF2-40B4-BE49-F238E27FC236}">
                <a16:creationId xmlns:a16="http://schemas.microsoft.com/office/drawing/2014/main" id="{B57D1D1D-F47F-42C1-9F2B-0323AEE9ACFE}"/>
              </a:ext>
            </a:extLst>
          </p:cNvPr>
          <p:cNvCxnSpPr/>
          <p:nvPr/>
        </p:nvCxnSpPr>
        <p:spPr>
          <a:xfrm flipV="1">
            <a:off x="2584450" y="1957388"/>
            <a:ext cx="504825" cy="395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41" name="ZoneTexte 5">
            <a:extLst>
              <a:ext uri="{FF2B5EF4-FFF2-40B4-BE49-F238E27FC236}">
                <a16:creationId xmlns:a16="http://schemas.microsoft.com/office/drawing/2014/main" id="{64583C5C-F5CD-44D7-8F7E-D44927BEF5D7}"/>
              </a:ext>
            </a:extLst>
          </p:cNvPr>
          <p:cNvSpPr txBox="1">
            <a:spLocks noChangeArrowheads="1"/>
          </p:cNvSpPr>
          <p:nvPr/>
        </p:nvSpPr>
        <p:spPr bwMode="auto">
          <a:xfrm>
            <a:off x="1825625" y="2327275"/>
            <a:ext cx="10223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BE" altLang="en-US" sz="1700">
                <a:solidFill>
                  <a:srgbClr val="000000"/>
                </a:solidFill>
                <a:latin typeface="Arial" panose="020B0604020202020204" pitchFamily="34" charset="0"/>
                <a:cs typeface="Arial" panose="020B0604020202020204" pitchFamily="34" charset="0"/>
              </a:rPr>
              <a:t>Au choix</a:t>
            </a:r>
            <a:endParaRPr lang="en-US" altLang="en-US" sz="1700">
              <a:solidFill>
                <a:srgbClr val="000000"/>
              </a:solidFill>
              <a:latin typeface="Arial" panose="020B0604020202020204" pitchFamily="34" charset="0"/>
              <a:cs typeface="Arial" panose="020B0604020202020204" pitchFamily="34" charset="0"/>
            </a:endParaRPr>
          </a:p>
        </p:txBody>
      </p:sp>
      <p:sp>
        <p:nvSpPr>
          <p:cNvPr id="14342" name="ZoneTexte 8">
            <a:extLst>
              <a:ext uri="{FF2B5EF4-FFF2-40B4-BE49-F238E27FC236}">
                <a16:creationId xmlns:a16="http://schemas.microsoft.com/office/drawing/2014/main" id="{AD38AE59-1332-4C04-8614-BAFCF74416AD}"/>
              </a:ext>
            </a:extLst>
          </p:cNvPr>
          <p:cNvSpPr txBox="1">
            <a:spLocks noChangeArrowheads="1"/>
          </p:cNvSpPr>
          <p:nvPr/>
        </p:nvSpPr>
        <p:spPr bwMode="auto">
          <a:xfrm>
            <a:off x="6037263" y="1365250"/>
            <a:ext cx="16383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anose="020F0502020204030204" pitchFamily="34" charset="0"/>
              </a:defRPr>
            </a:lvl1pPr>
            <a:lvl2pPr marL="742950" indent="-285750" defTabSz="457200">
              <a:defRPr>
                <a:solidFill>
                  <a:schemeClr val="tx1"/>
                </a:solidFill>
                <a:latin typeface="Calibri" panose="020F0502020204030204" pitchFamily="34" charset="0"/>
              </a:defRPr>
            </a:lvl2pPr>
            <a:lvl3pPr marL="1143000" indent="-228600" defTabSz="457200">
              <a:defRPr>
                <a:solidFill>
                  <a:schemeClr val="tx1"/>
                </a:solidFill>
                <a:latin typeface="Calibri" panose="020F0502020204030204" pitchFamily="34" charset="0"/>
              </a:defRPr>
            </a:lvl3pPr>
            <a:lvl4pPr marL="1600200" indent="-228600" defTabSz="457200">
              <a:defRPr>
                <a:solidFill>
                  <a:schemeClr val="tx1"/>
                </a:solidFill>
                <a:latin typeface="Calibri" panose="020F0502020204030204" pitchFamily="34" charset="0"/>
              </a:defRPr>
            </a:lvl4pPr>
            <a:lvl5pPr marL="2057400" indent="-228600" defTabSz="4572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nl-BE" altLang="en-US" sz="1700">
                <a:solidFill>
                  <a:srgbClr val="000000"/>
                </a:solidFill>
                <a:latin typeface="Arial" panose="020B0604020202020204" pitchFamily="34" charset="0"/>
                <a:cs typeface="Arial" panose="020B0604020202020204" pitchFamily="34" charset="0"/>
              </a:rPr>
              <a:t>Avec prérequis</a:t>
            </a:r>
            <a:endParaRPr lang="en-US" altLang="en-US" sz="1700">
              <a:solidFill>
                <a:srgbClr val="000000"/>
              </a:solidFill>
              <a:latin typeface="Arial" panose="020B0604020202020204" pitchFamily="34" charset="0"/>
              <a:cs typeface="Arial" panose="020B0604020202020204" pitchFamily="34" charset="0"/>
            </a:endParaRPr>
          </a:p>
        </p:txBody>
      </p:sp>
      <p:cxnSp>
        <p:nvCxnSpPr>
          <p:cNvPr id="10" name="Connecteur droit avec flèche 9">
            <a:extLst>
              <a:ext uri="{FF2B5EF4-FFF2-40B4-BE49-F238E27FC236}">
                <a16:creationId xmlns:a16="http://schemas.microsoft.com/office/drawing/2014/main" id="{AF1971F4-F10E-4109-8CB7-9ED45F7476E8}"/>
              </a:ext>
            </a:extLst>
          </p:cNvPr>
          <p:cNvCxnSpPr>
            <a:cxnSpLocks/>
          </p:cNvCxnSpPr>
          <p:nvPr/>
        </p:nvCxnSpPr>
        <p:spPr>
          <a:xfrm flipH="1">
            <a:off x="5537200" y="1641475"/>
            <a:ext cx="454025" cy="238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1">
            <a:extLst>
              <a:ext uri="{FF2B5EF4-FFF2-40B4-BE49-F238E27FC236}">
                <a16:creationId xmlns:a16="http://schemas.microsoft.com/office/drawing/2014/main" id="{DBCC0354-9A69-4819-8DFC-548C0F1AF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863" y="1222375"/>
            <a:ext cx="816133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avec flèche 2">
            <a:extLst>
              <a:ext uri="{FF2B5EF4-FFF2-40B4-BE49-F238E27FC236}">
                <a16:creationId xmlns:a16="http://schemas.microsoft.com/office/drawing/2014/main" id="{B770B0F1-9999-4165-9A9C-5ACF185E243C}"/>
              </a:ext>
            </a:extLst>
          </p:cNvPr>
          <p:cNvCxnSpPr/>
          <p:nvPr/>
        </p:nvCxnSpPr>
        <p:spPr>
          <a:xfrm flipV="1">
            <a:off x="2555875" y="2151063"/>
            <a:ext cx="471488" cy="149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DC20FBCB-9AF9-F3B0-AB28-2D65B024B071}"/>
              </a:ext>
            </a:extLst>
          </p:cNvPr>
          <p:cNvSpPr txBox="1"/>
          <p:nvPr/>
        </p:nvSpPr>
        <p:spPr>
          <a:xfrm>
            <a:off x="894080" y="1656080"/>
            <a:ext cx="10353040" cy="3785652"/>
          </a:xfrm>
          <a:prstGeom prst="rect">
            <a:avLst/>
          </a:prstGeom>
          <a:noFill/>
        </p:spPr>
        <p:txBody>
          <a:bodyPr wrap="square" rtlCol="0">
            <a:spAutoFit/>
          </a:bodyPr>
          <a:lstStyle/>
          <a:p>
            <a:r>
              <a:rPr lang="fr-FR" sz="2400" b="1" dirty="0">
                <a:solidFill>
                  <a:srgbClr val="931A6D"/>
                </a:solidFill>
              </a:rPr>
              <a:t>Option management et développement organisationnel</a:t>
            </a:r>
          </a:p>
          <a:p>
            <a:endParaRPr lang="fr-FR" dirty="0"/>
          </a:p>
          <a:p>
            <a:pPr marL="285750" indent="-285750">
              <a:buFont typeface="Arial" panose="020B060402020202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L’option management et </a:t>
            </a:r>
            <a:r>
              <a:rPr lang="fr-BE" kern="100" dirty="0">
                <a:latin typeface="Calibri" panose="020F0502020204030204" pitchFamily="34" charset="0"/>
                <a:ea typeface="Calibri" panose="020F0502020204030204" pitchFamily="34" charset="0"/>
                <a:cs typeface="Times New Roman" panose="02020603050405020304" pitchFamily="18" charset="0"/>
              </a:rPr>
              <a:t>développe</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ment organisationnel est faite pour celles et ceux qui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travaillent ou souhaitent travailler dans le domaine de la santé pour y exercer des fonctions de management </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de manière compétente, responsable et réflexive. </a:t>
            </a:r>
          </a:p>
          <a:p>
            <a:endParaRPr lang="fr-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L’équipe</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de </a:t>
            </a:r>
            <a:r>
              <a:rPr lang="fr-BE" sz="1800" kern="100" dirty="0" err="1">
                <a:effectLst/>
                <a:latin typeface="Calibri" panose="020F0502020204030204" pitchFamily="34" charset="0"/>
                <a:ea typeface="Calibri" panose="020F0502020204030204" pitchFamily="34" charset="0"/>
                <a:cs typeface="Times New Roman" panose="02020603050405020304" pitchFamily="18" charset="0"/>
              </a:rPr>
              <a:t>professeur·es</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partage une passion pour les organisations ainsi qu’une ouverture aux pratiques de terrain et aux théories du management. </a:t>
            </a:r>
          </a:p>
          <a:p>
            <a:endParaRPr lang="fr-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Les cours de l’option vous permettront non seulement de découvrir des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concepts et outils du management</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mais ils vous inviteront aussi à questionner leur logique et la manière dont ils impactent les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pratiques et les collectifs </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de travail dans lesquels ils s’insèrent.</a:t>
            </a:r>
          </a:p>
          <a:p>
            <a:endParaRPr lang="fr-FR" dirty="0"/>
          </a:p>
        </p:txBody>
      </p:sp>
    </p:spTree>
    <p:extLst>
      <p:ext uri="{BB962C8B-B14F-4D97-AF65-F5344CB8AC3E}">
        <p14:creationId xmlns:p14="http://schemas.microsoft.com/office/powerpoint/2010/main" val="3051614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1">
            <a:extLst>
              <a:ext uri="{FF2B5EF4-FFF2-40B4-BE49-F238E27FC236}">
                <a16:creationId xmlns:a16="http://schemas.microsoft.com/office/drawing/2014/main" id="{546DD801-D340-4ED3-9F47-DE84DD62D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863" y="1222375"/>
            <a:ext cx="816133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avec flèche 10">
            <a:extLst>
              <a:ext uri="{FF2B5EF4-FFF2-40B4-BE49-F238E27FC236}">
                <a16:creationId xmlns:a16="http://schemas.microsoft.com/office/drawing/2014/main" id="{93AB065E-75BE-4A7E-9318-088CA7E21CEA}"/>
              </a:ext>
            </a:extLst>
          </p:cNvPr>
          <p:cNvCxnSpPr/>
          <p:nvPr/>
        </p:nvCxnSpPr>
        <p:spPr>
          <a:xfrm flipV="1">
            <a:off x="2555875" y="2925763"/>
            <a:ext cx="471488" cy="150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 1">
            <a:extLst>
              <a:ext uri="{FF2B5EF4-FFF2-40B4-BE49-F238E27FC236}">
                <a16:creationId xmlns:a16="http://schemas.microsoft.com/office/drawing/2014/main" id="{117DED98-DF9A-408F-8C72-507C45440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863" y="1222375"/>
            <a:ext cx="816133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Connecteur droit avec flèche 11">
            <a:extLst>
              <a:ext uri="{FF2B5EF4-FFF2-40B4-BE49-F238E27FC236}">
                <a16:creationId xmlns:a16="http://schemas.microsoft.com/office/drawing/2014/main" id="{FE21FFE6-F5CA-43A8-A94A-EDAAB074A097}"/>
              </a:ext>
            </a:extLst>
          </p:cNvPr>
          <p:cNvCxnSpPr/>
          <p:nvPr/>
        </p:nvCxnSpPr>
        <p:spPr>
          <a:xfrm flipV="1">
            <a:off x="2555875" y="4257675"/>
            <a:ext cx="471488" cy="150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A084F251-293A-4B49-A1CF-3ADDFD2057A8}"/>
              </a:ext>
            </a:extLst>
          </p:cNvPr>
          <p:cNvSpPr>
            <a:spLocks noGrp="1"/>
          </p:cNvSpPr>
          <p:nvPr>
            <p:ph type="body" sz="quarter" idx="12"/>
          </p:nvPr>
        </p:nvSpPr>
        <p:spPr>
          <a:xfrm>
            <a:off x="1104900" y="1466850"/>
            <a:ext cx="10320338" cy="5391150"/>
          </a:xfrm>
        </p:spPr>
        <p:txBody>
          <a:bodyPr>
            <a:normAutofit fontScale="47500" lnSpcReduction="20000"/>
          </a:bodyPr>
          <a:lstStyle/>
          <a:p>
            <a:pPr marL="0" indent="0" algn="ctr">
              <a:lnSpc>
                <a:spcPct val="120000"/>
              </a:lnSpc>
              <a:buFont typeface="Arial" panose="020B0604020202020204" pitchFamily="34" charset="0"/>
              <a:buNone/>
              <a:defRPr/>
            </a:pPr>
            <a:r>
              <a:rPr lang="en-US" sz="7000" dirty="0" err="1">
                <a:solidFill>
                  <a:srgbClr val="000000"/>
                </a:solidFill>
              </a:rPr>
              <a:t>Pourquoi</a:t>
            </a:r>
            <a:r>
              <a:rPr lang="en-US" sz="7000" dirty="0">
                <a:solidFill>
                  <a:srgbClr val="000000"/>
                </a:solidFill>
              </a:rPr>
              <a:t> </a:t>
            </a:r>
            <a:r>
              <a:rPr lang="en-US" sz="7000" dirty="0" err="1">
                <a:solidFill>
                  <a:srgbClr val="000000"/>
                </a:solidFill>
              </a:rPr>
              <a:t>cette</a:t>
            </a:r>
            <a:r>
              <a:rPr lang="en-US" sz="7000" dirty="0">
                <a:solidFill>
                  <a:srgbClr val="000000"/>
                </a:solidFill>
              </a:rPr>
              <a:t> option?</a:t>
            </a:r>
          </a:p>
          <a:p>
            <a:pPr>
              <a:lnSpc>
                <a:spcPct val="120000"/>
              </a:lnSpc>
              <a:defRPr/>
            </a:pPr>
            <a:endParaRPr lang="en-US" sz="600" dirty="0"/>
          </a:p>
          <a:p>
            <a:pPr algn="just">
              <a:lnSpc>
                <a:spcPct val="120000"/>
              </a:lnSpc>
              <a:defRPr/>
            </a:pPr>
            <a:r>
              <a:rPr lang="fr-FR" sz="5600" dirty="0"/>
              <a:t>Cette option est destinée aux </a:t>
            </a:r>
            <a:r>
              <a:rPr lang="fr-FR" sz="5600" dirty="0" err="1"/>
              <a:t>professionnel·le·s</a:t>
            </a:r>
            <a:r>
              <a:rPr lang="fr-FR" sz="5600" dirty="0"/>
              <a:t> </a:t>
            </a:r>
            <a:r>
              <a:rPr lang="fr-FR" sz="5600" dirty="0" err="1"/>
              <a:t>intéressé·e·s</a:t>
            </a:r>
            <a:r>
              <a:rPr lang="fr-FR" sz="5600" dirty="0"/>
              <a:t> par les </a:t>
            </a:r>
            <a:r>
              <a:rPr lang="fr-FR" sz="5600" b="1" dirty="0"/>
              <a:t>méthodes d'analyse </a:t>
            </a:r>
            <a:r>
              <a:rPr lang="fr-FR" sz="5600" dirty="0"/>
              <a:t>en santé publique. Elle permet de </a:t>
            </a:r>
            <a:r>
              <a:rPr lang="fr-FR" sz="5600" b="1" dirty="0">
                <a:solidFill>
                  <a:schemeClr val="accent2"/>
                </a:solidFill>
              </a:rPr>
              <a:t>comprendre et d'utiliser des outils avancés pour mieux analyser les problèmes de santé</a:t>
            </a:r>
            <a:r>
              <a:rPr lang="fr-FR" sz="5600" dirty="0"/>
              <a:t>.</a:t>
            </a:r>
          </a:p>
          <a:p>
            <a:pPr algn="just">
              <a:lnSpc>
                <a:spcPct val="120000"/>
              </a:lnSpc>
              <a:defRPr/>
            </a:pPr>
            <a:r>
              <a:rPr lang="fr-FR" sz="5600" dirty="0"/>
              <a:t>Vous apprendrez p.ex. à :</a:t>
            </a:r>
          </a:p>
          <a:p>
            <a:pPr lvl="1" algn="just">
              <a:lnSpc>
                <a:spcPct val="120000"/>
              </a:lnSpc>
              <a:defRPr/>
            </a:pPr>
            <a:r>
              <a:rPr lang="fr-FR" sz="5600" dirty="0"/>
              <a:t>Identifier les causes des problèmes de santé.</a:t>
            </a:r>
          </a:p>
          <a:p>
            <a:pPr lvl="1" algn="just">
              <a:lnSpc>
                <a:spcPct val="120000"/>
              </a:lnSpc>
              <a:defRPr/>
            </a:pPr>
            <a:r>
              <a:rPr lang="fr-FR" sz="5600" dirty="0"/>
              <a:t>Déterminer comment réduire ces problèmes.</a:t>
            </a:r>
          </a:p>
          <a:p>
            <a:pPr lvl="1" algn="just">
              <a:lnSpc>
                <a:spcPct val="120000"/>
              </a:lnSpc>
              <a:defRPr/>
            </a:pPr>
            <a:r>
              <a:rPr lang="fr-FR" sz="5600" dirty="0"/>
              <a:t>Comparer les interventions selon leur efficacité et leur coût.</a:t>
            </a:r>
            <a:endParaRPr lang="fr-FR" sz="5600" dirty="0">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E9C87379-179C-4A7A-9929-7DB498C66FE4}"/>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méthodes avancées en santé publique</a:t>
            </a:r>
            <a:endParaRPr lang="fr-FR" kern="0" dirty="0">
              <a:latin typeface="AppleSystemUIFon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 1">
            <a:extLst>
              <a:ext uri="{FF2B5EF4-FFF2-40B4-BE49-F238E27FC236}">
                <a16:creationId xmlns:a16="http://schemas.microsoft.com/office/drawing/2014/main" id="{9C7601F8-61FC-44C0-8BFB-A6DEC9774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863" y="1222375"/>
            <a:ext cx="8161337"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7">
            <a:extLst>
              <a:ext uri="{FF2B5EF4-FFF2-40B4-BE49-F238E27FC236}">
                <a16:creationId xmlns:a16="http://schemas.microsoft.com/office/drawing/2014/main" id="{84D18D98-A7F2-4BAE-8B39-5FDDCCDAC4AB}"/>
              </a:ext>
            </a:extLst>
          </p:cNvPr>
          <p:cNvSpPr>
            <a:spLocks noGrp="1"/>
          </p:cNvSpPr>
          <p:nvPr>
            <p:ph type="body" sz="quarter" idx="12"/>
          </p:nvPr>
        </p:nvSpPr>
        <p:spPr>
          <a:xfrm>
            <a:off x="216310" y="2425495"/>
            <a:ext cx="2251587" cy="2038350"/>
          </a:xfrm>
        </p:spPr>
        <p:txBody>
          <a:bodyPr>
            <a:normAutofit/>
          </a:bodyPr>
          <a:lstStyle/>
          <a:p>
            <a:pPr marL="0" indent="0">
              <a:buFont typeface="Arial" panose="020B0604020202020204" pitchFamily="34" charset="0"/>
              <a:buNone/>
              <a:defRPr/>
            </a:pPr>
            <a:r>
              <a:rPr lang="en-US" sz="2800" dirty="0" err="1">
                <a:solidFill>
                  <a:srgbClr val="931A6D"/>
                </a:solidFill>
              </a:rPr>
              <a:t>Organisation</a:t>
            </a:r>
            <a:r>
              <a:rPr lang="en-US" sz="2800" dirty="0">
                <a:solidFill>
                  <a:srgbClr val="931A6D"/>
                </a:solidFill>
              </a:rPr>
              <a:t> de </a:t>
            </a:r>
            <a:r>
              <a:rPr lang="en-US" sz="2800" dirty="0" err="1">
                <a:solidFill>
                  <a:srgbClr val="931A6D"/>
                </a:solidFill>
              </a:rPr>
              <a:t>l’option</a:t>
            </a:r>
            <a:endParaRPr lang="en-US" sz="2800" dirty="0">
              <a:solidFill>
                <a:srgbClr val="931A6D"/>
              </a:solidFill>
            </a:endParaRPr>
          </a:p>
          <a:p>
            <a:pPr>
              <a:defRPr/>
            </a:pPr>
            <a:endParaRPr lang="en-US" dirty="0"/>
          </a:p>
          <a:p>
            <a:pPr>
              <a:defRPr/>
            </a:pPr>
            <a:endParaRPr lang="fr-FR" dirty="0"/>
          </a:p>
          <a:p>
            <a:pPr>
              <a:defRPr/>
            </a:pPr>
            <a:endParaRPr lang="fr-FR" dirty="0"/>
          </a:p>
          <a:p>
            <a:pPr marL="0" indent="0">
              <a:buFont typeface="Arial" panose="020B0604020202020204" pitchFamily="34" charset="0"/>
              <a:buNone/>
              <a:defRPr/>
            </a:pPr>
            <a:endParaRPr lang="fr-BE" dirty="0"/>
          </a:p>
          <a:p>
            <a:pPr>
              <a:defRPr/>
            </a:pPr>
            <a:endParaRPr lang="fr-FR" dirty="0"/>
          </a:p>
        </p:txBody>
      </p:sp>
      <p:cxnSp>
        <p:nvCxnSpPr>
          <p:cNvPr id="10" name="Connecteur droit avec flèche 9">
            <a:extLst>
              <a:ext uri="{FF2B5EF4-FFF2-40B4-BE49-F238E27FC236}">
                <a16:creationId xmlns:a16="http://schemas.microsoft.com/office/drawing/2014/main" id="{AF1971F4-F10E-4109-8CB7-9ED45F7476E8}"/>
              </a:ext>
            </a:extLst>
          </p:cNvPr>
          <p:cNvCxnSpPr>
            <a:cxnSpLocks/>
          </p:cNvCxnSpPr>
          <p:nvPr/>
        </p:nvCxnSpPr>
        <p:spPr>
          <a:xfrm flipH="1">
            <a:off x="8742363" y="1719263"/>
            <a:ext cx="454025" cy="238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B283048D-7AF3-43F2-A1F6-2A95F2B3AE11}"/>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méthodes avancées en santé publique</a:t>
            </a:r>
            <a:endParaRPr lang="fr-FR" kern="0" dirty="0">
              <a:latin typeface="AppleSystemUIFon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7940524D-CA92-4C96-9AFE-9E766DA75201}"/>
              </a:ext>
            </a:extLst>
          </p:cNvPr>
          <p:cNvSpPr>
            <a:spLocks noGrp="1"/>
          </p:cNvSpPr>
          <p:nvPr>
            <p:ph type="body" sz="quarter" idx="12"/>
          </p:nvPr>
        </p:nvSpPr>
        <p:spPr>
          <a:xfrm>
            <a:off x="2247900" y="1466850"/>
            <a:ext cx="8161338" cy="5391150"/>
          </a:xfrm>
        </p:spPr>
        <p:txBody>
          <a:bodyPr/>
          <a:lstStyle/>
          <a:p>
            <a:pPr marL="0" indent="0" algn="ctr">
              <a:lnSpc>
                <a:spcPct val="100000"/>
              </a:lnSpc>
              <a:buFont typeface="Arial" panose="020B0604020202020204" pitchFamily="34" charset="0"/>
              <a:buNone/>
              <a:defRPr/>
            </a:pPr>
            <a:r>
              <a:rPr lang="en-US" sz="2800" dirty="0" err="1"/>
              <a:t>Organisation</a:t>
            </a:r>
            <a:r>
              <a:rPr lang="en-US" sz="2800" dirty="0"/>
              <a:t> de </a:t>
            </a:r>
            <a:r>
              <a:rPr lang="en-US" sz="2800" dirty="0" err="1"/>
              <a:t>l’option</a:t>
            </a:r>
            <a:endParaRPr lang="en-US" sz="2800" dirty="0"/>
          </a:p>
          <a:p>
            <a:pPr>
              <a:lnSpc>
                <a:spcPct val="100000"/>
              </a:lnSpc>
              <a:defRPr/>
            </a:pPr>
            <a:endParaRPr lang="en-US" dirty="0"/>
          </a:p>
          <a:p>
            <a:pPr>
              <a:lnSpc>
                <a:spcPct val="100000"/>
              </a:lnSpc>
              <a:defRPr/>
            </a:pPr>
            <a:r>
              <a:rPr lang="fr-FR" dirty="0"/>
              <a:t>Crédits : 12 au choix et 3 crédits de séminaire</a:t>
            </a:r>
          </a:p>
          <a:p>
            <a:pPr>
              <a:lnSpc>
                <a:spcPct val="100000"/>
              </a:lnSpc>
              <a:defRPr/>
            </a:pPr>
            <a:r>
              <a:rPr lang="fr-FR" dirty="0"/>
              <a:t>Chaque option peut facilement être </a:t>
            </a:r>
            <a:r>
              <a:rPr lang="fr-FR" b="1" dirty="0"/>
              <a:t>combinée</a:t>
            </a:r>
            <a:r>
              <a:rPr lang="fr-FR" dirty="0"/>
              <a:t> et est complémentaire avec l’option « </a:t>
            </a:r>
            <a:r>
              <a:rPr lang="fr-FR" i="1" dirty="0"/>
              <a:t>Méthodes avancées en santé publique</a:t>
            </a:r>
            <a:r>
              <a:rPr lang="fr-FR" dirty="0"/>
              <a:t> »</a:t>
            </a:r>
          </a:p>
          <a:p>
            <a:pPr>
              <a:lnSpc>
                <a:spcPct val="100000"/>
              </a:lnSpc>
              <a:defRPr/>
            </a:pPr>
            <a:r>
              <a:rPr lang="fr-FR" dirty="0"/>
              <a:t>Responsable de l’option : Pr. N. Speybroeck</a:t>
            </a:r>
          </a:p>
          <a:p>
            <a:pPr>
              <a:lnSpc>
                <a:spcPct val="100000"/>
              </a:lnSpc>
              <a:defRPr/>
            </a:pPr>
            <a:r>
              <a:rPr lang="fr-FR" dirty="0"/>
              <a:t>Contact :</a:t>
            </a:r>
          </a:p>
          <a:p>
            <a:pPr lvl="1" eaLnBrk="1" fontAlgn="auto" hangingPunct="1">
              <a:lnSpc>
                <a:spcPct val="100000"/>
              </a:lnSpc>
              <a:spcAft>
                <a:spcPts val="0"/>
              </a:spcAft>
              <a:defRPr/>
            </a:pPr>
            <a:r>
              <a:rPr lang="fr-FR" dirty="0">
                <a:latin typeface="Arial" panose="020B0604020202020204" pitchFamily="34" charset="0"/>
                <a:cs typeface="Arial" panose="020B0604020202020204" pitchFamily="34" charset="0"/>
              </a:rPr>
              <a:t>Mail : </a:t>
            </a:r>
            <a:r>
              <a:rPr lang="fr-FR" dirty="0">
                <a:latin typeface="Arial" panose="020B0604020202020204" pitchFamily="34" charset="0"/>
                <a:cs typeface="Arial" panose="020B0604020202020204" pitchFamily="34" charset="0"/>
                <a:hlinkClick r:id="rId2"/>
              </a:rPr>
              <a:t>niko.speybroeck@uclouvain.be</a:t>
            </a:r>
            <a:endParaRPr lang="fr-FR" dirty="0">
              <a:latin typeface="Arial" panose="020B0604020202020204" pitchFamily="34" charset="0"/>
              <a:cs typeface="Arial" panose="020B0604020202020204" pitchFamily="34" charset="0"/>
            </a:endParaRPr>
          </a:p>
          <a:p>
            <a:pPr lvl="1" eaLnBrk="1" fontAlgn="auto" hangingPunct="1">
              <a:lnSpc>
                <a:spcPct val="100000"/>
              </a:lnSpc>
              <a:spcAft>
                <a:spcPts val="0"/>
              </a:spcAft>
              <a:defRPr/>
            </a:pPr>
            <a:r>
              <a:rPr lang="fr-FR" dirty="0">
                <a:latin typeface="Arial" panose="020B0604020202020204" pitchFamily="34" charset="0"/>
                <a:cs typeface="Arial" panose="020B0604020202020204" pitchFamily="34" charset="0"/>
              </a:rPr>
              <a:t>Tel : 02-764.3375</a:t>
            </a:r>
          </a:p>
          <a:p>
            <a:pPr>
              <a:lnSpc>
                <a:spcPct val="100000"/>
              </a:lnSpc>
              <a:defRPr/>
            </a:pPr>
            <a:endParaRPr lang="fr-FR" dirty="0"/>
          </a:p>
        </p:txBody>
      </p:sp>
      <p:sp>
        <p:nvSpPr>
          <p:cNvPr id="3" name="ZoneTexte 2">
            <a:extLst>
              <a:ext uri="{FF2B5EF4-FFF2-40B4-BE49-F238E27FC236}">
                <a16:creationId xmlns:a16="http://schemas.microsoft.com/office/drawing/2014/main" id="{4B8C93B1-023E-47E4-A202-D73784921294}"/>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méthodes avancées en santé publique</a:t>
            </a:r>
            <a:endParaRPr lang="fr-FR" kern="0" dirty="0">
              <a:latin typeface="AppleSystemUIFont"/>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1"/>
          </p:nvPr>
        </p:nvSpPr>
        <p:spPr>
          <a:xfrm>
            <a:off x="1731860" y="3567099"/>
            <a:ext cx="8641172" cy="1103229"/>
          </a:xfrm>
        </p:spPr>
        <p:txBody>
          <a:bodyPr/>
          <a:lstStyle/>
          <a:p>
            <a:r>
              <a:rPr lang="fr-FR" sz="3200" dirty="0"/>
              <a:t>Approche communautaire des politiques et programmes de santé</a:t>
            </a:r>
            <a:endParaRPr lang="fr-BE" sz="3200" dirty="0"/>
          </a:p>
        </p:txBody>
      </p:sp>
      <p:sp>
        <p:nvSpPr>
          <p:cNvPr id="3" name="Espace réservé du texte 2"/>
          <p:cNvSpPr>
            <a:spLocks noGrp="1"/>
          </p:cNvSpPr>
          <p:nvPr>
            <p:ph type="body" sz="quarter" idx="12"/>
          </p:nvPr>
        </p:nvSpPr>
        <p:spPr/>
        <p:txBody>
          <a:bodyPr/>
          <a:lstStyle/>
          <a:p>
            <a:r>
              <a:rPr lang="fr-FR" dirty="0"/>
              <a:t>A</a:t>
            </a:r>
            <a:r>
              <a:rPr lang="fr-BE" dirty="0" err="1"/>
              <a:t>nnée</a:t>
            </a:r>
            <a:r>
              <a:rPr lang="fr-BE" dirty="0"/>
              <a:t> académique 2025-26</a:t>
            </a:r>
          </a:p>
        </p:txBody>
      </p:sp>
      <p:sp>
        <p:nvSpPr>
          <p:cNvPr id="5" name="Espace réservé du texte 4"/>
          <p:cNvSpPr>
            <a:spLocks noGrp="1"/>
          </p:cNvSpPr>
          <p:nvPr>
            <p:ph type="body" sz="quarter" idx="17"/>
          </p:nvPr>
        </p:nvSpPr>
        <p:spPr/>
        <p:txBody>
          <a:bodyPr>
            <a:normAutofit fontScale="77500" lnSpcReduction="20000"/>
          </a:bodyPr>
          <a:lstStyle/>
          <a:p>
            <a:r>
              <a:rPr lang="fr-BE" sz="1800" dirty="0"/>
              <a:t>Faculté de santé publique</a:t>
            </a:r>
          </a:p>
        </p:txBody>
      </p:sp>
    </p:spTree>
    <p:extLst>
      <p:ext uri="{BB962C8B-B14F-4D97-AF65-F5344CB8AC3E}">
        <p14:creationId xmlns:p14="http://schemas.microsoft.com/office/powerpoint/2010/main" val="4113520471"/>
      </p:ext>
    </p:extLst>
  </p:cSld>
  <p:clrMapOvr>
    <a:masterClrMapping/>
  </p:clrMapOvr>
  <mc:AlternateContent xmlns:mc="http://schemas.openxmlformats.org/markup-compatibility/2006" xmlns:p14="http://schemas.microsoft.com/office/powerpoint/2010/main">
    <mc:Choice Requires="p14">
      <p:transition spd="slow" p14:dur="2000" advTm="7816"/>
    </mc:Choice>
    <mc:Fallback xmlns="">
      <p:transition spd="slow" advTm="781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248620" y="1313257"/>
            <a:ext cx="8160589" cy="5391509"/>
          </a:xfrm>
        </p:spPr>
        <p:txBody>
          <a:bodyPr/>
          <a:lstStyle/>
          <a:p>
            <a:pPr marL="0" indent="0" algn="ctr">
              <a:buNone/>
            </a:pPr>
            <a:r>
              <a:rPr lang="en-US" sz="3200" dirty="0" err="1"/>
              <a:t>Pourquoi</a:t>
            </a:r>
            <a:r>
              <a:rPr lang="en-US" sz="3200" dirty="0"/>
              <a:t> </a:t>
            </a:r>
            <a:r>
              <a:rPr lang="en-US" sz="3200" dirty="0" err="1"/>
              <a:t>cette</a:t>
            </a:r>
            <a:r>
              <a:rPr lang="en-US" sz="3200" dirty="0"/>
              <a:t> option?</a:t>
            </a:r>
          </a:p>
          <a:p>
            <a:endParaRPr lang="en-US" dirty="0"/>
          </a:p>
          <a:p>
            <a:r>
              <a:rPr lang="fr-FR" dirty="0"/>
              <a:t>Inégalités de santé =&gt; plus d’équité et de solidarité</a:t>
            </a:r>
          </a:p>
          <a:p>
            <a:r>
              <a:rPr lang="fr-FR" dirty="0"/>
              <a:t>Politiques de santé fragmentées, « déconnectées » des groupes, communautés et populations</a:t>
            </a:r>
          </a:p>
          <a:p>
            <a:r>
              <a:rPr lang="fr-FR" dirty="0"/>
              <a:t>Vouloir-agir :</a:t>
            </a:r>
          </a:p>
          <a:p>
            <a:pPr lvl="1"/>
            <a:r>
              <a:rPr lang="fr-FR" dirty="0"/>
              <a:t>Sur une base collective communautaire, locale </a:t>
            </a:r>
          </a:p>
          <a:p>
            <a:pPr lvl="1"/>
            <a:r>
              <a:rPr lang="fr-FR" dirty="0"/>
              <a:t>Par un repérage collectif des problèmes et des potentialités qui implique la population (diagnostic)</a:t>
            </a:r>
          </a:p>
          <a:p>
            <a:pPr lvl="1"/>
            <a:r>
              <a:rPr lang="fr-FR" dirty="0"/>
              <a:t>Avec la participation de tous les acteurs concernés (décideurs, professionnels, usagers)</a:t>
            </a:r>
          </a:p>
          <a:p>
            <a:pPr lvl="1"/>
            <a:r>
              <a:rPr lang="fr-FR" dirty="0"/>
              <a:t>Et (re)construire de la cohésion par ce processus</a:t>
            </a:r>
          </a:p>
          <a:p>
            <a:endParaRPr lang="fr-BE" dirty="0"/>
          </a:p>
          <a:p>
            <a:endParaRPr lang="fr-BE" dirty="0"/>
          </a:p>
          <a:p>
            <a:endParaRPr lang="fr-FR" dirty="0"/>
          </a:p>
        </p:txBody>
      </p:sp>
      <p:sp>
        <p:nvSpPr>
          <p:cNvPr id="3" name="ZoneTexte 2">
            <a:extLst>
              <a:ext uri="{FF2B5EF4-FFF2-40B4-BE49-F238E27FC236}">
                <a16:creationId xmlns:a16="http://schemas.microsoft.com/office/drawing/2014/main" id="{B05CEE82-5754-44D4-9A30-F1E9FBDED2C0}"/>
              </a:ext>
            </a:extLst>
          </p:cNvPr>
          <p:cNvSpPr txBox="1"/>
          <p:nvPr/>
        </p:nvSpPr>
        <p:spPr>
          <a:xfrm>
            <a:off x="1" y="432257"/>
            <a:ext cx="1093347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approche communautaire des politiques et programmes de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7235756"/>
      </p:ext>
    </p:extLst>
  </p:cSld>
  <p:clrMapOvr>
    <a:masterClrMapping/>
  </p:clrMapOvr>
  <mc:AlternateContent xmlns:mc="http://schemas.openxmlformats.org/markup-compatibility/2006" xmlns:p14="http://schemas.microsoft.com/office/powerpoint/2010/main">
    <mc:Choice Requires="p14">
      <p:transition spd="slow" p14:dur="2000" advTm="65676"/>
    </mc:Choice>
    <mc:Fallback xmlns="">
      <p:transition spd="slow" advTm="6567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248620" y="1303424"/>
            <a:ext cx="8160589" cy="5391509"/>
          </a:xfrm>
        </p:spPr>
        <p:txBody>
          <a:bodyPr/>
          <a:lstStyle/>
          <a:p>
            <a:pPr marL="0" indent="0" algn="ctr">
              <a:buNone/>
            </a:pPr>
            <a:r>
              <a:rPr lang="en-US" sz="3200" dirty="0" err="1"/>
              <a:t>Pourquoi</a:t>
            </a:r>
            <a:r>
              <a:rPr lang="en-US" sz="3200" dirty="0"/>
              <a:t> </a:t>
            </a:r>
            <a:r>
              <a:rPr lang="en-US" sz="3200" dirty="0" err="1"/>
              <a:t>cette</a:t>
            </a:r>
            <a:r>
              <a:rPr lang="en-US" sz="3200" dirty="0"/>
              <a:t> option?</a:t>
            </a:r>
          </a:p>
          <a:p>
            <a:endParaRPr lang="en-US" dirty="0"/>
          </a:p>
          <a:p>
            <a:r>
              <a:rPr lang="fr-FR" dirty="0"/>
              <a:t>Fondements : la charte d’Ottawa</a:t>
            </a:r>
          </a:p>
          <a:p>
            <a:r>
              <a:rPr lang="fr-FR" dirty="0"/>
              <a:t>! Conditions préalables indispensables à la santé</a:t>
            </a:r>
          </a:p>
          <a:p>
            <a:r>
              <a:rPr lang="fr-FR" dirty="0"/>
              <a:t>Promouvoir la santé comme un moyen, une ressource</a:t>
            </a:r>
          </a:p>
          <a:p>
            <a:pPr lvl="1"/>
            <a:r>
              <a:rPr lang="fr-FR" dirty="0"/>
              <a:t>Environnements favorables</a:t>
            </a:r>
          </a:p>
          <a:p>
            <a:pPr lvl="1"/>
            <a:r>
              <a:rPr lang="fr-FR" dirty="0"/>
              <a:t>Participation effective et concrète des communautés</a:t>
            </a:r>
          </a:p>
          <a:p>
            <a:pPr lvl="1"/>
            <a:r>
              <a:rPr lang="fr-FR" dirty="0"/>
              <a:t>Développement des aptitudes individuelles</a:t>
            </a:r>
          </a:p>
          <a:p>
            <a:pPr lvl="1"/>
            <a:r>
              <a:rPr lang="fr-FR" dirty="0"/>
              <a:t>Réorientation des services de santé</a:t>
            </a:r>
          </a:p>
          <a:p>
            <a:pPr lvl="1"/>
            <a:r>
              <a:rPr lang="fr-FR" dirty="0"/>
              <a:t>Renforcement du plaidoyer pour la santé</a:t>
            </a:r>
            <a:endParaRPr lang="fr-BE" dirty="0"/>
          </a:p>
          <a:p>
            <a:pPr lvl="1"/>
            <a:r>
              <a:rPr lang="fr-FR" dirty="0" err="1"/>
              <a:t>Health</a:t>
            </a:r>
            <a:r>
              <a:rPr lang="fr-FR" dirty="0"/>
              <a:t>-in-all-</a:t>
            </a:r>
            <a:r>
              <a:rPr lang="fr-FR" dirty="0" err="1"/>
              <a:t>politics</a:t>
            </a:r>
            <a:endParaRPr lang="fr-FR" dirty="0"/>
          </a:p>
          <a:p>
            <a:endParaRPr lang="fr-BE" dirty="0"/>
          </a:p>
          <a:p>
            <a:endParaRPr lang="fr-FR" dirty="0"/>
          </a:p>
        </p:txBody>
      </p:sp>
      <p:sp>
        <p:nvSpPr>
          <p:cNvPr id="3" name="ZoneTexte 2">
            <a:extLst>
              <a:ext uri="{FF2B5EF4-FFF2-40B4-BE49-F238E27FC236}">
                <a16:creationId xmlns:a16="http://schemas.microsoft.com/office/drawing/2014/main" id="{52A5BB15-48C0-4543-988F-F7D18A252106}"/>
              </a:ext>
            </a:extLst>
          </p:cNvPr>
          <p:cNvSpPr txBox="1"/>
          <p:nvPr/>
        </p:nvSpPr>
        <p:spPr>
          <a:xfrm>
            <a:off x="1" y="432257"/>
            <a:ext cx="1093347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approche communautaire des politiques et programmes de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6049286"/>
      </p:ext>
    </p:extLst>
  </p:cSld>
  <p:clrMapOvr>
    <a:masterClrMapping/>
  </p:clrMapOvr>
  <mc:AlternateContent xmlns:mc="http://schemas.openxmlformats.org/markup-compatibility/2006" xmlns:p14="http://schemas.microsoft.com/office/powerpoint/2010/main">
    <mc:Choice Requires="p14">
      <p:transition spd="slow" p14:dur="2000" advTm="69938"/>
    </mc:Choice>
    <mc:Fallback xmlns="">
      <p:transition spd="slow" advTm="6993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258453" y="1450909"/>
            <a:ext cx="8160589" cy="5115464"/>
          </a:xfrm>
        </p:spPr>
        <p:txBody>
          <a:bodyPr/>
          <a:lstStyle/>
          <a:p>
            <a:pPr marL="0" indent="0" algn="ctr">
              <a:buNone/>
            </a:pPr>
            <a:r>
              <a:rPr lang="en-US" sz="3200" dirty="0"/>
              <a:t>Métiers – </a:t>
            </a:r>
            <a:r>
              <a:rPr lang="en-US" sz="3200" dirty="0" err="1"/>
              <a:t>débouchés</a:t>
            </a:r>
            <a:endParaRPr lang="en-US" sz="3200" dirty="0"/>
          </a:p>
          <a:p>
            <a:pPr marL="0" indent="0" algn="ctr">
              <a:buNone/>
            </a:pPr>
            <a:endParaRPr lang="en-US" sz="2800" dirty="0"/>
          </a:p>
          <a:p>
            <a:r>
              <a:rPr lang="fr-BE" sz="2000" dirty="0"/>
              <a:t>Aide Sociale (CPAS), Services sociaux (dont l’hôpital,…) </a:t>
            </a:r>
          </a:p>
          <a:p>
            <a:r>
              <a:rPr lang="fr-BE" sz="2000" dirty="0"/>
              <a:t>Soins </a:t>
            </a:r>
            <a:r>
              <a:rPr lang="fr-BE" sz="2000" dirty="0" err="1"/>
              <a:t>extra-hospitaliers</a:t>
            </a:r>
            <a:r>
              <a:rPr lang="fr-BE" sz="2000" dirty="0"/>
              <a:t> : coordination à domicile, Maison Médicale </a:t>
            </a:r>
          </a:p>
          <a:p>
            <a:r>
              <a:rPr lang="fr-BE" sz="2000" dirty="0"/>
              <a:t>Milieu scolaire (Services de Promotion de la santé à l'école-PSE)</a:t>
            </a:r>
          </a:p>
          <a:p>
            <a:r>
              <a:rPr lang="fr-BE" sz="2000" dirty="0"/>
              <a:t>Justice (Aide à la jeunesse, maltraitance, …)</a:t>
            </a:r>
          </a:p>
          <a:p>
            <a:r>
              <a:rPr lang="fr-BE" sz="2000" dirty="0"/>
              <a:t>Milieu du travail</a:t>
            </a:r>
          </a:p>
          <a:p>
            <a:r>
              <a:rPr lang="fr-BE" sz="2000" dirty="0"/>
              <a:t>Urgences (Maison maternelle, Foyer pour femmes, pour SDF…)</a:t>
            </a:r>
          </a:p>
          <a:p>
            <a:r>
              <a:rPr lang="fr-BE" sz="2000" dirty="0"/>
              <a:t>Handicap (Agence Wallonne pour l'Intégration de la Personne Handicapée) </a:t>
            </a:r>
          </a:p>
          <a:p>
            <a:r>
              <a:rPr lang="fr-BE" sz="2000" dirty="0"/>
              <a:t>Santé mentale (Centre de guidance, toxicomanies, …)</a:t>
            </a:r>
          </a:p>
          <a:p>
            <a:endParaRPr lang="fr-BE" dirty="0"/>
          </a:p>
          <a:p>
            <a:endParaRPr lang="fr-FR" dirty="0"/>
          </a:p>
        </p:txBody>
      </p:sp>
      <p:sp>
        <p:nvSpPr>
          <p:cNvPr id="3" name="ZoneTexte 2">
            <a:extLst>
              <a:ext uri="{FF2B5EF4-FFF2-40B4-BE49-F238E27FC236}">
                <a16:creationId xmlns:a16="http://schemas.microsoft.com/office/drawing/2014/main" id="{2A3DABCA-EDF9-449C-AA64-1D44565F96EA}"/>
              </a:ext>
            </a:extLst>
          </p:cNvPr>
          <p:cNvSpPr txBox="1"/>
          <p:nvPr/>
        </p:nvSpPr>
        <p:spPr>
          <a:xfrm>
            <a:off x="1" y="432257"/>
            <a:ext cx="1093347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approche communautaire des politiques et programmes de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5311379"/>
      </p:ext>
    </p:extLst>
  </p:cSld>
  <p:clrMapOvr>
    <a:masterClrMapping/>
  </p:clrMapOvr>
  <mc:AlternateContent xmlns:mc="http://schemas.openxmlformats.org/markup-compatibility/2006" xmlns:p14="http://schemas.microsoft.com/office/powerpoint/2010/main">
    <mc:Choice Requires="p14">
      <p:transition spd="slow" p14:dur="2000" advTm="41735"/>
    </mc:Choice>
    <mc:Fallback xmlns="">
      <p:transition spd="slow" advTm="4173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238787" y="1323089"/>
            <a:ext cx="8160589" cy="5391509"/>
          </a:xfrm>
        </p:spPr>
        <p:txBody>
          <a:bodyPr/>
          <a:lstStyle/>
          <a:p>
            <a:pPr marL="0" indent="0" algn="ctr">
              <a:buNone/>
            </a:pPr>
            <a:r>
              <a:rPr lang="en-US" sz="3200" dirty="0" err="1"/>
              <a:t>Organisation</a:t>
            </a:r>
            <a:endParaRPr lang="en-US" sz="3200" dirty="0"/>
          </a:p>
          <a:p>
            <a:endParaRPr lang="en-US" dirty="0"/>
          </a:p>
          <a:p>
            <a:r>
              <a:rPr lang="fr-FR" dirty="0"/>
              <a:t>15 Crédits</a:t>
            </a:r>
          </a:p>
          <a:p>
            <a:r>
              <a:rPr lang="fr-FR" dirty="0"/>
              <a:t>3 cours</a:t>
            </a:r>
          </a:p>
          <a:p>
            <a:r>
              <a:rPr lang="fr-FR" dirty="0"/>
              <a:t>Options complémentaires recommandées:</a:t>
            </a:r>
          </a:p>
          <a:p>
            <a:pPr lvl="1"/>
            <a:r>
              <a:rPr lang="fr-FR" dirty="0"/>
              <a:t>Option politiques et programmes en promotion de la santé</a:t>
            </a:r>
          </a:p>
          <a:p>
            <a:pPr lvl="1"/>
            <a:r>
              <a:rPr lang="fr-FR" dirty="0"/>
              <a:t>Option Community mental </a:t>
            </a:r>
            <a:r>
              <a:rPr lang="fr-FR" dirty="0" err="1"/>
              <a:t>health</a:t>
            </a:r>
            <a:endParaRPr lang="fr-FR" dirty="0"/>
          </a:p>
          <a:p>
            <a:pPr lvl="1"/>
            <a:r>
              <a:rPr lang="fr-FR" dirty="0"/>
              <a:t>Option personne âgée et gériatrie</a:t>
            </a:r>
          </a:p>
          <a:p>
            <a:pPr lvl="1"/>
            <a:r>
              <a:rPr lang="fr-FR" dirty="0"/>
              <a:t>Comportements et compétences pour la santé</a:t>
            </a:r>
          </a:p>
          <a:p>
            <a:endParaRPr lang="fr-FR" dirty="0"/>
          </a:p>
          <a:p>
            <a:endParaRPr lang="fr-BE" dirty="0"/>
          </a:p>
          <a:p>
            <a:endParaRPr lang="fr-BE" dirty="0"/>
          </a:p>
          <a:p>
            <a:endParaRPr lang="fr-FR" dirty="0"/>
          </a:p>
        </p:txBody>
      </p:sp>
      <p:sp>
        <p:nvSpPr>
          <p:cNvPr id="3" name="ZoneTexte 2">
            <a:extLst>
              <a:ext uri="{FF2B5EF4-FFF2-40B4-BE49-F238E27FC236}">
                <a16:creationId xmlns:a16="http://schemas.microsoft.com/office/drawing/2014/main" id="{66B11E59-DC32-4CF6-BC82-F80D8FF6F890}"/>
              </a:ext>
            </a:extLst>
          </p:cNvPr>
          <p:cNvSpPr txBox="1"/>
          <p:nvPr/>
        </p:nvSpPr>
        <p:spPr>
          <a:xfrm>
            <a:off x="1" y="432257"/>
            <a:ext cx="1093347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approche communautaire des politiques et programmes de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1569569"/>
      </p:ext>
    </p:extLst>
  </p:cSld>
  <p:clrMapOvr>
    <a:masterClrMapping/>
  </p:clrMapOvr>
  <mc:AlternateContent xmlns:mc="http://schemas.openxmlformats.org/markup-compatibility/2006" xmlns:p14="http://schemas.microsoft.com/office/powerpoint/2010/main">
    <mc:Choice Requires="p14">
      <p:transition spd="slow" p14:dur="2000" advTm="34023"/>
    </mc:Choice>
    <mc:Fallback xmlns="">
      <p:transition spd="slow" advTm="3402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A6551-49FD-4E1C-ADB5-5AAEA83C05C5}"/>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A5B8548B-CE42-B27A-7F07-F361B82D5E65}"/>
              </a:ext>
            </a:extLst>
          </p:cNvPr>
          <p:cNvSpPr txBox="1"/>
          <p:nvPr/>
        </p:nvSpPr>
        <p:spPr>
          <a:xfrm>
            <a:off x="894080" y="1656080"/>
            <a:ext cx="10353040" cy="4339650"/>
          </a:xfrm>
          <a:prstGeom prst="rect">
            <a:avLst/>
          </a:prstGeom>
          <a:noFill/>
        </p:spPr>
        <p:txBody>
          <a:bodyPr wrap="square" rtlCol="0">
            <a:spAutoFit/>
          </a:bodyPr>
          <a:lstStyle/>
          <a:p>
            <a:r>
              <a:rPr lang="fr-FR" sz="2400" b="1" dirty="0">
                <a:solidFill>
                  <a:srgbClr val="931A6D"/>
                </a:solidFill>
              </a:rPr>
              <a:t>Option management et développement organisationnel</a:t>
            </a:r>
          </a:p>
          <a:p>
            <a:endParaRPr lang="fr-FR" dirty="0"/>
          </a:p>
          <a:p>
            <a:pPr>
              <a:buNone/>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Ces cours vous permettent de découvrir :</a:t>
            </a:r>
          </a:p>
          <a:p>
            <a:pPr marL="342900" lvl="0" indent="-342900">
              <a:buFont typeface="Calibri" panose="020F050202020403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les concepts nécessaires pour comprendre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les comportements des personnes au travail</a:t>
            </a:r>
          </a:p>
          <a:p>
            <a:pPr marL="342900" lvl="0" indent="-342900">
              <a:buFont typeface="Calibri" panose="020F050202020403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les évolutions et les activités centrales de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la gestion des ressources humaines</a:t>
            </a:r>
            <a:endParaRPr lang="fr-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la gestion stratégique au sein des institutions de soin, par le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diagnostic stratégique et l’accompagnement du changement</a:t>
            </a:r>
          </a:p>
          <a:p>
            <a:pPr marL="342900" lvl="0" indent="-342900">
              <a:buFont typeface="Calibri" panose="020F050202020403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les principes du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management humain et de l’éthique du soin</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qui s’intéressent au </a:t>
            </a:r>
            <a:r>
              <a:rPr lang="fr-BE" sz="1800" i="1" kern="100" dirty="0">
                <a:effectLst/>
                <a:latin typeface="Calibri" panose="020F0502020204030204" pitchFamily="34" charset="0"/>
                <a:ea typeface="Calibri" panose="020F0502020204030204" pitchFamily="34" charset="0"/>
                <a:cs typeface="Times New Roman" panose="02020603050405020304" pitchFamily="18" charset="0"/>
              </a:rPr>
              <a:t>travail concret</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mais aussi au </a:t>
            </a:r>
            <a:r>
              <a:rPr lang="fr-BE" sz="1800" i="1" kern="100" dirty="0">
                <a:effectLst/>
                <a:latin typeface="Calibri" panose="020F0502020204030204" pitchFamily="34" charset="0"/>
                <a:ea typeface="Calibri" panose="020F0502020204030204" pitchFamily="34" charset="0"/>
                <a:cs typeface="Times New Roman" panose="02020603050405020304" pitchFamily="18" charset="0"/>
              </a:rPr>
              <a:t>sens de travail</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et à l’attention portée aux personnes et aux équipes.</a:t>
            </a:r>
          </a:p>
          <a:p>
            <a:pPr marL="457200">
              <a:buNone/>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buNone/>
            </a:pPr>
            <a:r>
              <a:rPr lang="fr-BE" kern="100" dirty="0">
                <a:latin typeface="Calibri" panose="020F0502020204030204" pitchFamily="34" charset="0"/>
                <a:ea typeface="Calibri" panose="020F0502020204030204" pitchFamily="34" charset="0"/>
                <a:cs typeface="Times New Roman" panose="02020603050405020304" pitchFamily="18" charset="0"/>
              </a:rPr>
              <a:t>G</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râce au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séminaire de pratiques réflexives</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vous réaliserez un </a:t>
            </a:r>
            <a:r>
              <a:rPr lang="fr-BE" sz="1800" b="1" kern="100" dirty="0">
                <a:effectLst/>
                <a:latin typeface="Calibri" panose="020F0502020204030204" pitchFamily="34" charset="0"/>
                <a:ea typeface="Calibri" panose="020F0502020204030204" pitchFamily="34" charset="0"/>
                <a:cs typeface="Times New Roman" panose="02020603050405020304" pitchFamily="18" charset="0"/>
              </a:rPr>
              <a:t>stage en immersion</a:t>
            </a: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 qui vous permet :</a:t>
            </a:r>
          </a:p>
          <a:p>
            <a:pPr marL="342900" lvl="0" indent="-342900">
              <a:buFont typeface="Calibri" panose="020F050202020403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d’accompagner un ou une manager pendant une semaine, </a:t>
            </a:r>
          </a:p>
          <a:p>
            <a:pPr marL="342900" lvl="0" indent="-342900">
              <a:buFont typeface="Calibri" panose="020F050202020403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d’observer les implications pratiques du management humain, </a:t>
            </a:r>
          </a:p>
          <a:p>
            <a:pPr marL="342900" lvl="0" indent="-342900">
              <a:buFont typeface="Calibri" panose="020F0502020204030204" pitchFamily="34" charset="0"/>
              <a:buChar char="-"/>
            </a:pPr>
            <a:r>
              <a:rPr lang="fr-BE" sz="1800" kern="100" dirty="0">
                <a:effectLst/>
                <a:latin typeface="Calibri" panose="020F0502020204030204" pitchFamily="34" charset="0"/>
                <a:ea typeface="Calibri" panose="020F0502020204030204" pitchFamily="34" charset="0"/>
                <a:cs typeface="Times New Roman" panose="02020603050405020304" pitchFamily="18" charset="0"/>
              </a:rPr>
              <a:t>et de discuter vos observations avec l’équipe enseignante.</a:t>
            </a:r>
          </a:p>
          <a:p>
            <a:endParaRPr lang="fr-FR" dirty="0"/>
          </a:p>
        </p:txBody>
      </p:sp>
    </p:spTree>
    <p:extLst>
      <p:ext uri="{BB962C8B-B14F-4D97-AF65-F5344CB8AC3E}">
        <p14:creationId xmlns:p14="http://schemas.microsoft.com/office/powerpoint/2010/main" val="623942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268285" y="1372251"/>
            <a:ext cx="8160589" cy="5144191"/>
          </a:xfrm>
        </p:spPr>
        <p:txBody>
          <a:bodyPr/>
          <a:lstStyle/>
          <a:p>
            <a:pPr marL="0" indent="0" algn="ctr">
              <a:buNone/>
            </a:pPr>
            <a:r>
              <a:rPr lang="en-US" sz="3200" dirty="0" err="1"/>
              <a:t>Organisation</a:t>
            </a:r>
            <a:r>
              <a:rPr lang="en-US" sz="3200" dirty="0"/>
              <a:t> de </a:t>
            </a:r>
            <a:r>
              <a:rPr lang="en-US" sz="3200" dirty="0" err="1"/>
              <a:t>l’option</a:t>
            </a:r>
            <a:r>
              <a:rPr lang="en-US" sz="3200" dirty="0"/>
              <a:t> : AA</a:t>
            </a:r>
          </a:p>
          <a:p>
            <a:r>
              <a:rPr lang="fr-FR" dirty="0"/>
              <a:t>Effectuer un diagnostic communautaire, c'est-à-dire identifier les problèmes médico-sociaux prioritaires d'une communauté mais aussi ses ressources</a:t>
            </a:r>
          </a:p>
          <a:p>
            <a:r>
              <a:rPr lang="fr-FR" dirty="0"/>
              <a:t>Concevoir, planifier, mettre en </a:t>
            </a:r>
            <a:r>
              <a:rPr lang="fr-FR" dirty="0" err="1"/>
              <a:t>oeuvre</a:t>
            </a:r>
            <a:r>
              <a:rPr lang="fr-FR" dirty="0"/>
              <a:t> et évaluer des programmes de santé communautaire en s'appuyant sur la participation communautaire</a:t>
            </a:r>
          </a:p>
          <a:p>
            <a:r>
              <a:rPr lang="fr-FR" dirty="0"/>
              <a:t>Organiser l'information et communiquer avec les différents acteurs (pouvoir politique, population, professionnels, hôpitaux, écoles, etc.) </a:t>
            </a:r>
          </a:p>
          <a:p>
            <a:r>
              <a:rPr lang="fr-FR" dirty="0"/>
              <a:t>Assumer la responsabilité de la coordination des programmes de santé au sein d'une structure ou d’un quartier, et en gérer les ressources</a:t>
            </a:r>
            <a:endParaRPr lang="fr-BE" dirty="0"/>
          </a:p>
          <a:p>
            <a:endParaRPr lang="fr-BE" dirty="0"/>
          </a:p>
          <a:p>
            <a:endParaRPr lang="fr-FR" dirty="0"/>
          </a:p>
        </p:txBody>
      </p:sp>
      <p:sp>
        <p:nvSpPr>
          <p:cNvPr id="3" name="ZoneTexte 2">
            <a:extLst>
              <a:ext uri="{FF2B5EF4-FFF2-40B4-BE49-F238E27FC236}">
                <a16:creationId xmlns:a16="http://schemas.microsoft.com/office/drawing/2014/main" id="{9000ACCB-29B2-4DEB-AB7D-43D7E9D6A880}"/>
              </a:ext>
            </a:extLst>
          </p:cNvPr>
          <p:cNvSpPr txBox="1"/>
          <p:nvPr/>
        </p:nvSpPr>
        <p:spPr>
          <a:xfrm>
            <a:off x="1" y="432257"/>
            <a:ext cx="1093347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approche communautaire des politiques et programmes de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1209457"/>
      </p:ext>
    </p:extLst>
  </p:cSld>
  <p:clrMapOvr>
    <a:masterClrMapping/>
  </p:clrMapOvr>
  <mc:AlternateContent xmlns:mc="http://schemas.openxmlformats.org/markup-compatibility/2006" xmlns:p14="http://schemas.microsoft.com/office/powerpoint/2010/main">
    <mc:Choice Requires="p14">
      <p:transition spd="slow" p14:dur="2000" advTm="78142"/>
    </mc:Choice>
    <mc:Fallback xmlns="">
      <p:transition spd="slow" advTm="78142"/>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248620" y="1352586"/>
            <a:ext cx="8160589" cy="4965460"/>
          </a:xfrm>
        </p:spPr>
        <p:txBody>
          <a:bodyPr/>
          <a:lstStyle/>
          <a:p>
            <a:pPr marL="0" indent="0" algn="ctr">
              <a:buNone/>
            </a:pPr>
            <a:r>
              <a:rPr lang="en-US" sz="3200" dirty="0" err="1"/>
              <a:t>Organisation</a:t>
            </a:r>
            <a:endParaRPr lang="en-US" sz="3200" dirty="0"/>
          </a:p>
          <a:p>
            <a:endParaRPr lang="en-US" dirty="0"/>
          </a:p>
          <a:p>
            <a:r>
              <a:rPr lang="fr-FR" dirty="0"/>
              <a:t>WFSP2220-21: approche communautaire de la santé 1 &amp; 2, 7+6 crédits</a:t>
            </a:r>
          </a:p>
          <a:p>
            <a:r>
              <a:rPr lang="fr-FR" dirty="0"/>
              <a:t>WFSP2222: élaboration et suivi du projet professionnel de l’étudiant = support spécifique aux </a:t>
            </a:r>
            <a:r>
              <a:rPr lang="fr-FR" dirty="0" err="1"/>
              <a:t>étudiant·es</a:t>
            </a:r>
            <a:endParaRPr lang="fr-FR" dirty="0"/>
          </a:p>
          <a:p>
            <a:r>
              <a:rPr lang="fr-FR" dirty="0"/>
              <a:t>Voir plan du cours détaillé sur Moodle</a:t>
            </a:r>
          </a:p>
          <a:p>
            <a:pPr lvl="1"/>
            <a:r>
              <a:rPr lang="fr-FR" dirty="0"/>
              <a:t>Alternance de théorie, discussions, stage, et exposés d'invités.</a:t>
            </a:r>
          </a:p>
          <a:p>
            <a:pPr lvl="1"/>
            <a:r>
              <a:rPr lang="fr-FR" dirty="0"/>
              <a:t>Assiduité: la présence à au moins 80% des séances en présentiel est exigée.</a:t>
            </a:r>
          </a:p>
          <a:p>
            <a:endParaRPr lang="fr-FR" dirty="0"/>
          </a:p>
          <a:p>
            <a:pPr marL="0" indent="0">
              <a:buNone/>
            </a:pPr>
            <a:endParaRPr lang="fr-BE" dirty="0"/>
          </a:p>
          <a:p>
            <a:endParaRPr lang="fr-FR" dirty="0"/>
          </a:p>
        </p:txBody>
      </p:sp>
      <p:sp>
        <p:nvSpPr>
          <p:cNvPr id="3" name="ZoneTexte 2">
            <a:extLst>
              <a:ext uri="{FF2B5EF4-FFF2-40B4-BE49-F238E27FC236}">
                <a16:creationId xmlns:a16="http://schemas.microsoft.com/office/drawing/2014/main" id="{DE96DAAB-E534-4989-8FE5-30D75F26179C}"/>
              </a:ext>
            </a:extLst>
          </p:cNvPr>
          <p:cNvSpPr txBox="1"/>
          <p:nvPr/>
        </p:nvSpPr>
        <p:spPr>
          <a:xfrm>
            <a:off x="1" y="432257"/>
            <a:ext cx="1093347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approche communautaire des politiques et programmes de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1984125"/>
      </p:ext>
    </p:extLst>
  </p:cSld>
  <p:clrMapOvr>
    <a:masterClrMapping/>
  </p:clrMapOvr>
  <mc:AlternateContent xmlns:mc="http://schemas.openxmlformats.org/markup-compatibility/2006" xmlns:p14="http://schemas.microsoft.com/office/powerpoint/2010/main">
    <mc:Choice Requires="p14">
      <p:transition spd="slow" p14:dur="2000" advTm="43455"/>
    </mc:Choice>
    <mc:Fallback xmlns="">
      <p:transition spd="slow" advTm="4345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376440" y="1460283"/>
            <a:ext cx="8160589" cy="4965460"/>
          </a:xfrm>
        </p:spPr>
        <p:txBody>
          <a:bodyPr/>
          <a:lstStyle/>
          <a:p>
            <a:pPr marL="0" indent="0" algn="ctr">
              <a:buNone/>
            </a:pPr>
            <a:r>
              <a:rPr lang="en-US" sz="3200" dirty="0" err="1"/>
              <a:t>Organisation</a:t>
            </a:r>
            <a:endParaRPr lang="en-US" sz="3200" dirty="0"/>
          </a:p>
          <a:p>
            <a:endParaRPr lang="en-US" dirty="0"/>
          </a:p>
          <a:p>
            <a:r>
              <a:rPr lang="fr-FR" dirty="0"/>
              <a:t>Référents académiques et enseignants</a:t>
            </a:r>
          </a:p>
          <a:p>
            <a:r>
              <a:rPr lang="fr-FR" dirty="0"/>
              <a:t>William D’</a:t>
            </a:r>
            <a:r>
              <a:rPr lang="fr-FR" dirty="0" err="1"/>
              <a:t>hoore</a:t>
            </a:r>
            <a:r>
              <a:rPr lang="fr-FR" dirty="0"/>
              <a:t> </a:t>
            </a:r>
            <a:r>
              <a:rPr lang="en-US" dirty="0"/>
              <a:t>: </a:t>
            </a:r>
            <a:r>
              <a:rPr lang="en-US" dirty="0">
                <a:hlinkClick r:id="rId2"/>
              </a:rPr>
              <a:t>william.dhoore@uclouvain.be</a:t>
            </a:r>
            <a:endParaRPr lang="fr-FR" dirty="0"/>
          </a:p>
          <a:p>
            <a:r>
              <a:rPr lang="fr-FR" dirty="0"/>
              <a:t>Bruno </a:t>
            </a:r>
            <a:r>
              <a:rPr lang="fr-FR" dirty="0" err="1"/>
              <a:t>Vankelegom</a:t>
            </a:r>
            <a:r>
              <a:rPr lang="fr-FR" dirty="0"/>
              <a:t> : </a:t>
            </a:r>
            <a:r>
              <a:rPr lang="nn-NO" dirty="0">
                <a:hlinkClick r:id="rId3"/>
              </a:rPr>
              <a:t>bruno.vankelegom@uclouvain.be</a:t>
            </a:r>
            <a:endParaRPr lang="fr-FR" dirty="0"/>
          </a:p>
          <a:p>
            <a:r>
              <a:rPr lang="fr-FR" dirty="0"/>
              <a:t>Nathalie Thomas : </a:t>
            </a:r>
            <a:r>
              <a:rPr lang="de-DE" dirty="0">
                <a:hlinkClick r:id="rId4"/>
              </a:rPr>
              <a:t>nathaliethomasreves@gmail.com</a:t>
            </a:r>
            <a:r>
              <a:rPr lang="de-DE" dirty="0"/>
              <a:t> et </a:t>
            </a:r>
            <a:r>
              <a:rPr lang="de-DE" dirty="0">
                <a:hlinkClick r:id="rId5"/>
              </a:rPr>
              <a:t>nathalie.thomas@uclouvain.be</a:t>
            </a:r>
            <a:endParaRPr lang="fr-FR" dirty="0"/>
          </a:p>
          <a:p>
            <a:r>
              <a:rPr lang="fr-FR" dirty="0"/>
              <a:t>Stephan Van den </a:t>
            </a:r>
            <a:r>
              <a:rPr lang="fr-FR" dirty="0" err="1"/>
              <a:t>Broucke</a:t>
            </a:r>
            <a:r>
              <a:rPr lang="fr-FR" dirty="0"/>
              <a:t> :  </a:t>
            </a:r>
            <a:r>
              <a:rPr lang="fr-FR" dirty="0">
                <a:hlinkClick r:id="rId6"/>
              </a:rPr>
              <a:t>stephan.vandenbroucke@uclouvain.be</a:t>
            </a:r>
            <a:endParaRPr lang="fr-FR" dirty="0"/>
          </a:p>
          <a:p>
            <a:endParaRPr lang="fr-FR" dirty="0"/>
          </a:p>
          <a:p>
            <a:endParaRPr lang="fr-FR" dirty="0"/>
          </a:p>
          <a:p>
            <a:pPr marL="0" indent="0">
              <a:buNone/>
            </a:pPr>
            <a:endParaRPr lang="fr-BE" dirty="0"/>
          </a:p>
          <a:p>
            <a:endParaRPr lang="fr-FR" dirty="0"/>
          </a:p>
        </p:txBody>
      </p:sp>
      <p:sp>
        <p:nvSpPr>
          <p:cNvPr id="3" name="ZoneTexte 2">
            <a:extLst>
              <a:ext uri="{FF2B5EF4-FFF2-40B4-BE49-F238E27FC236}">
                <a16:creationId xmlns:a16="http://schemas.microsoft.com/office/drawing/2014/main" id="{0E3DC915-13A6-4A26-A01F-269F1F59CF27}"/>
              </a:ext>
            </a:extLst>
          </p:cNvPr>
          <p:cNvSpPr txBox="1"/>
          <p:nvPr/>
        </p:nvSpPr>
        <p:spPr>
          <a:xfrm>
            <a:off x="1" y="432257"/>
            <a:ext cx="1093347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approche communautaire des politiques et programmes de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506388"/>
      </p:ext>
    </p:extLst>
  </p:cSld>
  <p:clrMapOvr>
    <a:masterClrMapping/>
  </p:clrMapOvr>
  <mc:AlternateContent xmlns:mc="http://schemas.openxmlformats.org/markup-compatibility/2006" xmlns:p14="http://schemas.microsoft.com/office/powerpoint/2010/main">
    <mc:Choice Requires="p14">
      <p:transition spd="slow" p14:dur="2000" advTm="33169"/>
    </mc:Choice>
    <mc:Fallback xmlns="">
      <p:transition spd="slow" advTm="3316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9304" y="1124789"/>
            <a:ext cx="5783526" cy="1330210"/>
          </a:xfrm>
          <a:prstGeom prst="rect">
            <a:avLst/>
          </a:prstGeom>
        </p:spPr>
      </p:pic>
      <p:sp>
        <p:nvSpPr>
          <p:cNvPr id="2" name="Titre 1"/>
          <p:cNvSpPr>
            <a:spLocks noGrp="1"/>
          </p:cNvSpPr>
          <p:nvPr>
            <p:ph type="ctrTitle"/>
          </p:nvPr>
        </p:nvSpPr>
        <p:spPr>
          <a:xfrm>
            <a:off x="1235968" y="4206982"/>
            <a:ext cx="8921672" cy="1713305"/>
          </a:xfrm>
        </p:spPr>
        <p:txBody>
          <a:bodyPr anchor="b">
            <a:normAutofit fontScale="90000"/>
          </a:bodyPr>
          <a:lstStyle/>
          <a:p>
            <a:br>
              <a:rPr lang="fr-BE" sz="3800" b="1" dirty="0"/>
            </a:br>
            <a:br>
              <a:rPr lang="fr-BE" sz="3800" b="1" dirty="0"/>
            </a:br>
            <a:br>
              <a:rPr lang="fr-BE" sz="3800" b="1" dirty="0"/>
            </a:br>
            <a:r>
              <a:rPr lang="fr-BE" sz="3800" b="1" i="1" dirty="0"/>
              <a:t>Comportements &amp; Compétences</a:t>
            </a:r>
            <a:br>
              <a:rPr lang="fr-BE" sz="3800" b="1" i="1" dirty="0"/>
            </a:br>
            <a:r>
              <a:rPr lang="fr-BE" sz="3800" b="1" i="1" dirty="0"/>
              <a:t>pour la santé</a:t>
            </a:r>
            <a:br>
              <a:rPr lang="fr-BE" sz="3800" b="1" i="1" dirty="0"/>
            </a:br>
            <a:br>
              <a:rPr lang="fr-BE" sz="3800" b="1" i="1" dirty="0"/>
            </a:br>
            <a:br>
              <a:rPr lang="fr-BE" sz="3800" b="1" i="1" dirty="0"/>
            </a:br>
            <a:r>
              <a:rPr lang="fr-BE" sz="2700" b="1" dirty="0">
                <a:solidFill>
                  <a:srgbClr val="931A6D"/>
                </a:solidFill>
              </a:rPr>
              <a:t>Pre Isabelle Aujoulat</a:t>
            </a:r>
            <a:br>
              <a:rPr lang="fr-BE" sz="3800" b="1" i="1" dirty="0"/>
            </a:br>
            <a:endParaRPr lang="fr-BE" sz="3800" b="1" i="1" dirty="0"/>
          </a:p>
        </p:txBody>
      </p:sp>
      <p:sp>
        <p:nvSpPr>
          <p:cNvPr id="4" name="ZoneTexte 3">
            <a:extLst>
              <a:ext uri="{FF2B5EF4-FFF2-40B4-BE49-F238E27FC236}">
                <a16:creationId xmlns:a16="http://schemas.microsoft.com/office/drawing/2014/main" id="{646227D7-5DE8-47AC-8110-23CAB0517AE4}"/>
              </a:ext>
            </a:extLst>
          </p:cNvPr>
          <p:cNvSpPr txBox="1"/>
          <p:nvPr/>
        </p:nvSpPr>
        <p:spPr>
          <a:xfrm>
            <a:off x="2788215" y="2117335"/>
            <a:ext cx="7854079" cy="523220"/>
          </a:xfrm>
          <a:prstGeom prst="rect">
            <a:avLst/>
          </a:prstGeom>
          <a:noFill/>
        </p:spPr>
        <p:txBody>
          <a:bodyPr wrap="square" rtlCol="0">
            <a:spAutoFit/>
          </a:bodyPr>
          <a:lstStyle/>
          <a:p>
            <a:pPr>
              <a:spcAft>
                <a:spcPts val="600"/>
              </a:spcAft>
            </a:pPr>
            <a:r>
              <a:rPr lang="fr-BE" sz="2800" b="1" dirty="0">
                <a:solidFill>
                  <a:srgbClr val="002060"/>
                </a:solidFill>
              </a:rPr>
              <a:t>Faculté de santé publique</a:t>
            </a:r>
          </a:p>
        </p:txBody>
      </p:sp>
    </p:spTree>
    <p:extLst>
      <p:ext uri="{BB962C8B-B14F-4D97-AF65-F5344CB8AC3E}">
        <p14:creationId xmlns:p14="http://schemas.microsoft.com/office/powerpoint/2010/main" val="1153912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240" y="1050595"/>
            <a:ext cx="8074815" cy="1618489"/>
          </a:xfrm>
        </p:spPr>
        <p:txBody>
          <a:bodyPr anchor="ctr">
            <a:normAutofit/>
          </a:bodyPr>
          <a:lstStyle/>
          <a:p>
            <a:r>
              <a:rPr lang="fr-BE" sz="7200" dirty="0">
                <a:solidFill>
                  <a:srgbClr val="931A6D"/>
                </a:solidFill>
              </a:rPr>
              <a:t>Pour qui ?</a:t>
            </a:r>
          </a:p>
        </p:txBody>
      </p:sp>
      <p:sp>
        <p:nvSpPr>
          <p:cNvPr id="3" name="Espace réservé du contenu 2"/>
          <p:cNvSpPr>
            <a:spLocks noGrp="1"/>
          </p:cNvSpPr>
          <p:nvPr>
            <p:ph idx="1"/>
          </p:nvPr>
        </p:nvSpPr>
        <p:spPr>
          <a:xfrm>
            <a:off x="1285240" y="2550828"/>
            <a:ext cx="5952842" cy="2800395"/>
          </a:xfrm>
        </p:spPr>
        <p:txBody>
          <a:bodyPr anchor="t">
            <a:normAutofit/>
          </a:bodyPr>
          <a:lstStyle/>
          <a:p>
            <a:pPr marL="0" indent="0">
              <a:buNone/>
            </a:pPr>
            <a:r>
              <a:rPr lang="fr-BE" sz="2400" dirty="0"/>
              <a:t>Professionnels souhaitant acquérir des compétences théoriques et pratiques pour mener des interventions dans le champ de la prévention, de la promotion de la santé, de l’éducation pour la santé, de l’éducation thérapeutique des patients. </a:t>
            </a:r>
          </a:p>
          <a:p>
            <a:pPr marL="914400" lvl="2" indent="0">
              <a:buNone/>
            </a:pPr>
            <a:endParaRPr lang="fr-BE" sz="1700" dirty="0"/>
          </a:p>
        </p:txBody>
      </p:sp>
    </p:spTree>
    <p:extLst>
      <p:ext uri="{BB962C8B-B14F-4D97-AF65-F5344CB8AC3E}">
        <p14:creationId xmlns:p14="http://schemas.microsoft.com/office/powerpoint/2010/main" val="2659871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70A6F300-C0A4-42F0-A18C-FC5E95050CC6}" type="slidenum">
              <a:rPr lang="fr-BE" smtClean="0"/>
              <a:t>45</a:t>
            </a:fld>
            <a:endParaRPr lang="fr-BE"/>
          </a:p>
        </p:txBody>
      </p:sp>
      <p:grpSp>
        <p:nvGrpSpPr>
          <p:cNvPr id="2" name="Groupe 1">
            <a:extLst>
              <a:ext uri="{FF2B5EF4-FFF2-40B4-BE49-F238E27FC236}">
                <a16:creationId xmlns:a16="http://schemas.microsoft.com/office/drawing/2014/main" id="{4CC443D0-8009-4F74-9213-6FDA088F1CA8}"/>
              </a:ext>
            </a:extLst>
          </p:cNvPr>
          <p:cNvGrpSpPr/>
          <p:nvPr/>
        </p:nvGrpSpPr>
        <p:grpSpPr>
          <a:xfrm>
            <a:off x="2454515" y="342519"/>
            <a:ext cx="5775069" cy="6240810"/>
            <a:chOff x="3134468" y="480665"/>
            <a:chExt cx="5775069" cy="6240810"/>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239" y="480665"/>
              <a:ext cx="5609298" cy="5955406"/>
            </a:xfrm>
            <a:prstGeom prst="rect">
              <a:avLst/>
            </a:prstGeom>
          </p:spPr>
        </p:pic>
        <p:sp>
          <p:nvSpPr>
            <p:cNvPr id="7" name="Espace réservé du contenu 2"/>
            <p:cNvSpPr txBox="1">
              <a:spLocks/>
            </p:cNvSpPr>
            <p:nvPr/>
          </p:nvSpPr>
          <p:spPr>
            <a:xfrm>
              <a:off x="3134468" y="926123"/>
              <a:ext cx="5775069" cy="57953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BE" sz="1600" b="1" dirty="0">
                  <a:solidFill>
                    <a:srgbClr val="002060"/>
                  </a:solidFill>
                </a:rPr>
                <a:t>  </a:t>
              </a:r>
            </a:p>
            <a:p>
              <a:pPr marL="0" indent="0" algn="ctr">
                <a:buFont typeface="Arial" panose="020B0604020202020204" pitchFamily="34" charset="0"/>
                <a:buNone/>
              </a:pPr>
              <a:r>
                <a:rPr lang="fr-BE" sz="3200" b="1" dirty="0">
                  <a:solidFill>
                    <a:srgbClr val="002060"/>
                  </a:solidFill>
                </a:rPr>
                <a:t> Comportements </a:t>
              </a:r>
            </a:p>
            <a:p>
              <a:pPr marL="0" indent="0" algn="ctr">
                <a:buFont typeface="Arial" panose="020B0604020202020204" pitchFamily="34" charset="0"/>
                <a:buNone/>
              </a:pPr>
              <a:r>
                <a:rPr lang="fr-BE" sz="3200" b="1" dirty="0">
                  <a:solidFill>
                    <a:srgbClr val="002060"/>
                  </a:solidFill>
                </a:rPr>
                <a:t>Connaissances</a:t>
              </a:r>
              <a:r>
                <a:rPr lang="fr-BE" sz="4400" b="1" dirty="0">
                  <a:solidFill>
                    <a:srgbClr val="002060"/>
                  </a:solidFill>
                </a:rPr>
                <a:t> </a:t>
              </a:r>
            </a:p>
            <a:p>
              <a:pPr marL="0" indent="0" algn="ctr">
                <a:buFont typeface="Arial" panose="020B0604020202020204" pitchFamily="34" charset="0"/>
                <a:buNone/>
              </a:pPr>
              <a:r>
                <a:rPr lang="fr-BE" sz="4000" b="1" dirty="0">
                  <a:solidFill>
                    <a:schemeClr val="bg1"/>
                  </a:solidFill>
                </a:rPr>
                <a:t>   Compétences</a:t>
              </a:r>
            </a:p>
            <a:p>
              <a:pPr marL="0" indent="0" algn="ctr">
                <a:buFont typeface="Arial" panose="020B0604020202020204" pitchFamily="34" charset="0"/>
                <a:buNone/>
              </a:pPr>
              <a:r>
                <a:rPr lang="fr-BE" sz="2000" b="1" dirty="0">
                  <a:solidFill>
                    <a:schemeClr val="bg1"/>
                  </a:solidFill>
                </a:rPr>
                <a:t>Littéracie en santé, compétences émotionnelles, compétences psychosociales…</a:t>
              </a:r>
              <a:endParaRPr lang="fr-BE" sz="1800" b="1" dirty="0">
                <a:solidFill>
                  <a:schemeClr val="bg1"/>
                </a:solidFill>
              </a:endParaRPr>
            </a:p>
            <a:p>
              <a:pPr marL="0" indent="0" algn="ctr">
                <a:buFont typeface="Arial" panose="020B0604020202020204" pitchFamily="34" charset="0"/>
                <a:buNone/>
              </a:pPr>
              <a:endParaRPr lang="fr-BE" sz="2400" b="1" dirty="0">
                <a:solidFill>
                  <a:schemeClr val="bg1"/>
                </a:solidFill>
              </a:endParaRPr>
            </a:p>
            <a:p>
              <a:pPr marL="0" indent="0" algn="ctr">
                <a:spcBef>
                  <a:spcPts val="0"/>
                </a:spcBef>
                <a:buFont typeface="Arial" panose="020B0604020202020204" pitchFamily="34" charset="0"/>
                <a:buNone/>
              </a:pPr>
              <a:r>
                <a:rPr lang="fr-BE" sz="3200" b="1" dirty="0">
                  <a:solidFill>
                    <a:schemeClr val="bg1"/>
                  </a:solidFill>
                </a:rPr>
                <a:t>Représentations &amp; </a:t>
              </a:r>
            </a:p>
            <a:p>
              <a:pPr marL="0" indent="0" algn="ctr">
                <a:spcBef>
                  <a:spcPts val="0"/>
                </a:spcBef>
                <a:buFont typeface="Arial" panose="020B0604020202020204" pitchFamily="34" charset="0"/>
                <a:buNone/>
              </a:pPr>
              <a:r>
                <a:rPr lang="fr-BE" sz="3200" b="1" dirty="0">
                  <a:solidFill>
                    <a:schemeClr val="bg1"/>
                  </a:solidFill>
                </a:rPr>
                <a:t>normes sociales</a:t>
              </a:r>
            </a:p>
            <a:p>
              <a:pPr marL="0" indent="0" algn="ctr">
                <a:buFont typeface="Arial" panose="020B0604020202020204" pitchFamily="34" charset="0"/>
                <a:buNone/>
              </a:pPr>
              <a:endParaRPr lang="fr-BE" sz="1800" b="1" dirty="0">
                <a:solidFill>
                  <a:schemeClr val="bg1"/>
                </a:solidFill>
              </a:endParaRPr>
            </a:p>
            <a:p>
              <a:pPr marL="0" indent="0" algn="ctr">
                <a:spcBef>
                  <a:spcPts val="0"/>
                </a:spcBef>
                <a:buFont typeface="Arial" panose="020B0604020202020204" pitchFamily="34" charset="0"/>
                <a:buNone/>
              </a:pPr>
              <a:r>
                <a:rPr lang="fr-BE" b="1" dirty="0">
                  <a:solidFill>
                    <a:schemeClr val="bg1"/>
                  </a:solidFill>
                </a:rPr>
                <a:t>      Représentation de soi, </a:t>
              </a:r>
            </a:p>
            <a:p>
              <a:pPr marL="0" indent="0" algn="ctr">
                <a:spcBef>
                  <a:spcPts val="0"/>
                </a:spcBef>
                <a:buFont typeface="Arial" panose="020B0604020202020204" pitchFamily="34" charset="0"/>
                <a:buNone/>
              </a:pPr>
              <a:r>
                <a:rPr lang="fr-BE" b="1" dirty="0">
                  <a:solidFill>
                    <a:schemeClr val="bg1"/>
                  </a:solidFill>
                  <a:sym typeface="Wingdings" panose="05000000000000000000" pitchFamily="2" charset="2"/>
                </a:rPr>
                <a:t>      identité</a:t>
              </a:r>
              <a:endParaRPr lang="fr-BE" dirty="0">
                <a:solidFill>
                  <a:schemeClr val="bg1"/>
                </a:solidFill>
              </a:endParaRPr>
            </a:p>
          </p:txBody>
        </p:sp>
      </p:grpSp>
      <p:sp>
        <p:nvSpPr>
          <p:cNvPr id="8" name="AutoShape 2" descr="Résultat de recherche d'images pour &quot;iceberg image&quot;"/>
          <p:cNvSpPr>
            <a:spLocks noChangeAspect="1" noChangeArrowheads="1"/>
          </p:cNvSpPr>
          <p:nvPr/>
        </p:nvSpPr>
        <p:spPr bwMode="auto">
          <a:xfrm>
            <a:off x="6482484" y="3458368"/>
            <a:ext cx="4397952" cy="30571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Tree>
    <p:extLst>
      <p:ext uri="{BB962C8B-B14F-4D97-AF65-F5344CB8AC3E}">
        <p14:creationId xmlns:p14="http://schemas.microsoft.com/office/powerpoint/2010/main" val="331414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E272079-4E4F-4FE6-AC40-00E7107690BB}"/>
              </a:ext>
            </a:extLst>
          </p:cNvPr>
          <p:cNvSpPr>
            <a:spLocks noGrp="1"/>
          </p:cNvSpPr>
          <p:nvPr>
            <p:ph type="title"/>
          </p:nvPr>
        </p:nvSpPr>
        <p:spPr/>
        <p:txBody>
          <a:bodyPr/>
          <a:lstStyle/>
          <a:p>
            <a:pPr algn="ctr"/>
            <a:r>
              <a:rPr lang="fr-FR" dirty="0">
                <a:solidFill>
                  <a:srgbClr val="931A6D"/>
                </a:solidFill>
              </a:rPr>
              <a:t>Exemples de sujets/domaines d’intervention en WFSP2244</a:t>
            </a:r>
            <a:endParaRPr lang="fr-BE" dirty="0">
              <a:solidFill>
                <a:srgbClr val="931A6D"/>
              </a:solidFill>
            </a:endParaRPr>
          </a:p>
        </p:txBody>
      </p:sp>
      <p:sp>
        <p:nvSpPr>
          <p:cNvPr id="4" name="Espace réservé du texte 3">
            <a:extLst>
              <a:ext uri="{FF2B5EF4-FFF2-40B4-BE49-F238E27FC236}">
                <a16:creationId xmlns:a16="http://schemas.microsoft.com/office/drawing/2014/main" id="{851840DE-157C-4EC4-9ABD-F4062D6BD3C9}"/>
              </a:ext>
            </a:extLst>
          </p:cNvPr>
          <p:cNvSpPr>
            <a:spLocks noGrp="1"/>
          </p:cNvSpPr>
          <p:nvPr>
            <p:ph type="body" idx="1"/>
          </p:nvPr>
        </p:nvSpPr>
        <p:spPr>
          <a:xfrm>
            <a:off x="839788" y="1379505"/>
            <a:ext cx="5157787" cy="823912"/>
          </a:xfrm>
        </p:spPr>
        <p:txBody>
          <a:bodyPr/>
          <a:lstStyle/>
          <a:p>
            <a:r>
              <a:rPr lang="fr-FR" dirty="0"/>
              <a:t>Education pour la santé</a:t>
            </a:r>
            <a:endParaRPr lang="fr-BE" dirty="0"/>
          </a:p>
        </p:txBody>
      </p:sp>
      <p:sp>
        <p:nvSpPr>
          <p:cNvPr id="5" name="Espace réservé du contenu 4">
            <a:extLst>
              <a:ext uri="{FF2B5EF4-FFF2-40B4-BE49-F238E27FC236}">
                <a16:creationId xmlns:a16="http://schemas.microsoft.com/office/drawing/2014/main" id="{99ED23B2-BB87-41F8-9E55-AE09DB12E661}"/>
              </a:ext>
            </a:extLst>
          </p:cNvPr>
          <p:cNvSpPr>
            <a:spLocks noGrp="1"/>
          </p:cNvSpPr>
          <p:nvPr>
            <p:ph sz="half" idx="2"/>
          </p:nvPr>
        </p:nvSpPr>
        <p:spPr>
          <a:xfrm>
            <a:off x="862014" y="2219816"/>
            <a:ext cx="5157787" cy="3684588"/>
          </a:xfrm>
        </p:spPr>
        <p:txBody>
          <a:bodyPr>
            <a:normAutofit fontScale="85000" lnSpcReduction="10000"/>
          </a:bodyPr>
          <a:lstStyle/>
          <a:p>
            <a:r>
              <a:rPr lang="fr-FR" dirty="0"/>
              <a:t>Gestion du stress chez les étudiants </a:t>
            </a:r>
          </a:p>
          <a:p>
            <a:r>
              <a:rPr lang="fr-FR" dirty="0"/>
              <a:t>EVRAS auprès de femmes immigrées avec faible niveau de littératie</a:t>
            </a:r>
          </a:p>
          <a:p>
            <a:r>
              <a:rPr lang="fr-FR" dirty="0"/>
              <a:t>Compétences émotionnelles chez des élèves de l’école fondamentale</a:t>
            </a:r>
          </a:p>
          <a:p>
            <a:r>
              <a:rPr lang="fr-FR" dirty="0"/>
              <a:t>Adolescence et sommeil</a:t>
            </a:r>
          </a:p>
          <a:p>
            <a:r>
              <a:rPr lang="fr-FR" dirty="0"/>
              <a:t>Etc.  </a:t>
            </a:r>
            <a:endParaRPr lang="fr-BE" dirty="0"/>
          </a:p>
        </p:txBody>
      </p:sp>
      <p:sp>
        <p:nvSpPr>
          <p:cNvPr id="6" name="Espace réservé du texte 5">
            <a:extLst>
              <a:ext uri="{FF2B5EF4-FFF2-40B4-BE49-F238E27FC236}">
                <a16:creationId xmlns:a16="http://schemas.microsoft.com/office/drawing/2014/main" id="{6D183315-6FD6-41A0-820D-C947A55DC7F1}"/>
              </a:ext>
            </a:extLst>
          </p:cNvPr>
          <p:cNvSpPr>
            <a:spLocks noGrp="1"/>
          </p:cNvSpPr>
          <p:nvPr>
            <p:ph type="body" sz="quarter" idx="3"/>
          </p:nvPr>
        </p:nvSpPr>
        <p:spPr>
          <a:xfrm>
            <a:off x="6172200" y="1395904"/>
            <a:ext cx="5183188" cy="823912"/>
          </a:xfrm>
        </p:spPr>
        <p:txBody>
          <a:bodyPr/>
          <a:lstStyle/>
          <a:p>
            <a:r>
              <a:rPr lang="fr-FR" dirty="0"/>
              <a:t>Education du patient</a:t>
            </a:r>
            <a:endParaRPr lang="fr-BE" dirty="0"/>
          </a:p>
        </p:txBody>
      </p:sp>
      <p:sp>
        <p:nvSpPr>
          <p:cNvPr id="7" name="Espace réservé du contenu 6">
            <a:extLst>
              <a:ext uri="{FF2B5EF4-FFF2-40B4-BE49-F238E27FC236}">
                <a16:creationId xmlns:a16="http://schemas.microsoft.com/office/drawing/2014/main" id="{DF9B8B6D-B3C5-4D01-BF2C-CA294E981775}"/>
              </a:ext>
            </a:extLst>
          </p:cNvPr>
          <p:cNvSpPr>
            <a:spLocks noGrp="1"/>
          </p:cNvSpPr>
          <p:nvPr>
            <p:ph sz="quarter" idx="4"/>
          </p:nvPr>
        </p:nvSpPr>
        <p:spPr>
          <a:xfrm>
            <a:off x="6172200" y="2203417"/>
            <a:ext cx="5183188" cy="3684588"/>
          </a:xfrm>
        </p:spPr>
        <p:txBody>
          <a:bodyPr>
            <a:normAutofit fontScale="85000" lnSpcReduction="10000"/>
          </a:bodyPr>
          <a:lstStyle/>
          <a:p>
            <a:r>
              <a:rPr lang="fr-FR" dirty="0"/>
              <a:t>Apprentissage de la gestion d’une colostomie</a:t>
            </a:r>
          </a:p>
          <a:p>
            <a:r>
              <a:rPr lang="fr-FR" dirty="0"/>
              <a:t>Préparation à la transplantation</a:t>
            </a:r>
          </a:p>
          <a:p>
            <a:r>
              <a:rPr lang="fr-FR" dirty="0"/>
              <a:t>Autogestion de ses soins de santé</a:t>
            </a:r>
          </a:p>
          <a:p>
            <a:r>
              <a:rPr lang="fr-FR" dirty="0"/>
              <a:t>Maladie chronique et identité personnelle (le cas d’une adolescente diabétique en refus de soins)</a:t>
            </a:r>
          </a:p>
          <a:p>
            <a:r>
              <a:rPr lang="fr-FR" dirty="0"/>
              <a:t>L’éducation intégrée aux soins dans un service des urgences/soins intensifs</a:t>
            </a:r>
          </a:p>
          <a:p>
            <a:r>
              <a:rPr lang="fr-FR" dirty="0"/>
              <a:t>Etc. </a:t>
            </a:r>
            <a:endParaRPr lang="fr-BE" dirty="0"/>
          </a:p>
        </p:txBody>
      </p:sp>
    </p:spTree>
    <p:extLst>
      <p:ext uri="{BB962C8B-B14F-4D97-AF65-F5344CB8AC3E}">
        <p14:creationId xmlns:p14="http://schemas.microsoft.com/office/powerpoint/2010/main" val="3405882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F2446-D166-EE3F-9A50-3CEB76F8EAE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121090B-09E3-2011-93F4-950923BDAE13}"/>
              </a:ext>
            </a:extLst>
          </p:cNvPr>
          <p:cNvSpPr>
            <a:spLocks noGrp="1"/>
          </p:cNvSpPr>
          <p:nvPr>
            <p:ph type="title"/>
          </p:nvPr>
        </p:nvSpPr>
        <p:spPr>
          <a:xfrm>
            <a:off x="1186362" y="693867"/>
            <a:ext cx="8074815" cy="1618489"/>
          </a:xfrm>
        </p:spPr>
        <p:txBody>
          <a:bodyPr anchor="ctr">
            <a:noAutofit/>
          </a:bodyPr>
          <a:lstStyle/>
          <a:p>
            <a:r>
              <a:rPr lang="fr-FR" b="1" dirty="0"/>
              <a:t>La démarche pédagogique</a:t>
            </a:r>
            <a:endParaRPr lang="fr-BE" b="1" dirty="0"/>
          </a:p>
        </p:txBody>
      </p:sp>
      <p:sp>
        <p:nvSpPr>
          <p:cNvPr id="5" name="Organigramme : Connecteur 4">
            <a:extLst>
              <a:ext uri="{FF2B5EF4-FFF2-40B4-BE49-F238E27FC236}">
                <a16:creationId xmlns:a16="http://schemas.microsoft.com/office/drawing/2014/main" id="{8894B4E9-C6AE-D5A1-0FE3-A7AC061F56F4}"/>
              </a:ext>
            </a:extLst>
          </p:cNvPr>
          <p:cNvSpPr/>
          <p:nvPr/>
        </p:nvSpPr>
        <p:spPr>
          <a:xfrm>
            <a:off x="1979005" y="1817721"/>
            <a:ext cx="2300140" cy="2281287"/>
          </a:xfrm>
          <a:prstGeom prst="flowChartConnector">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6" name="Organigramme : Connecteur 5">
            <a:extLst>
              <a:ext uri="{FF2B5EF4-FFF2-40B4-BE49-F238E27FC236}">
                <a16:creationId xmlns:a16="http://schemas.microsoft.com/office/drawing/2014/main" id="{8E6333FD-32DF-3B40-B2B8-B87836543C26}"/>
              </a:ext>
            </a:extLst>
          </p:cNvPr>
          <p:cNvSpPr/>
          <p:nvPr/>
        </p:nvSpPr>
        <p:spPr>
          <a:xfrm>
            <a:off x="3864365" y="1817722"/>
            <a:ext cx="2300140" cy="2281287"/>
          </a:xfrm>
          <a:prstGeom prst="flowChartConnector">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Organigramme : Connecteur 6">
            <a:extLst>
              <a:ext uri="{FF2B5EF4-FFF2-40B4-BE49-F238E27FC236}">
                <a16:creationId xmlns:a16="http://schemas.microsoft.com/office/drawing/2014/main" id="{592B21DB-4BF4-590F-4968-9C5394B091D1}"/>
              </a:ext>
            </a:extLst>
          </p:cNvPr>
          <p:cNvSpPr/>
          <p:nvPr/>
        </p:nvSpPr>
        <p:spPr>
          <a:xfrm>
            <a:off x="3129075" y="3289727"/>
            <a:ext cx="2300140" cy="2281287"/>
          </a:xfrm>
          <a:prstGeom prst="flowChartConnector">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a:extLst>
              <a:ext uri="{FF2B5EF4-FFF2-40B4-BE49-F238E27FC236}">
                <a16:creationId xmlns:a16="http://schemas.microsoft.com/office/drawing/2014/main" id="{EB9D3E44-4E61-9A4F-9242-A99E344706F1}"/>
              </a:ext>
            </a:extLst>
          </p:cNvPr>
          <p:cNvSpPr txBox="1"/>
          <p:nvPr/>
        </p:nvSpPr>
        <p:spPr>
          <a:xfrm>
            <a:off x="2209150" y="2530365"/>
            <a:ext cx="1425070" cy="646331"/>
          </a:xfrm>
          <a:prstGeom prst="rect">
            <a:avLst/>
          </a:prstGeom>
          <a:noFill/>
        </p:spPr>
        <p:txBody>
          <a:bodyPr wrap="none" rtlCol="0">
            <a:spAutoFit/>
          </a:bodyPr>
          <a:lstStyle/>
          <a:p>
            <a:pPr algn="ctr"/>
            <a:r>
              <a:rPr lang="fr-FR" dirty="0"/>
              <a:t>Savoirs </a:t>
            </a:r>
          </a:p>
          <a:p>
            <a:pPr algn="ctr"/>
            <a:r>
              <a:rPr lang="fr-FR" dirty="0"/>
              <a:t>académiques</a:t>
            </a:r>
            <a:endParaRPr lang="fr-BE" dirty="0"/>
          </a:p>
        </p:txBody>
      </p:sp>
      <p:sp>
        <p:nvSpPr>
          <p:cNvPr id="11" name="ZoneTexte 10">
            <a:extLst>
              <a:ext uri="{FF2B5EF4-FFF2-40B4-BE49-F238E27FC236}">
                <a16:creationId xmlns:a16="http://schemas.microsoft.com/office/drawing/2014/main" id="{4A5FBF94-8369-C558-952D-5DF7F077FCFF}"/>
              </a:ext>
            </a:extLst>
          </p:cNvPr>
          <p:cNvSpPr txBox="1"/>
          <p:nvPr/>
        </p:nvSpPr>
        <p:spPr>
          <a:xfrm>
            <a:off x="4422622" y="2666473"/>
            <a:ext cx="1376313" cy="646331"/>
          </a:xfrm>
          <a:prstGeom prst="rect">
            <a:avLst/>
          </a:prstGeom>
          <a:noFill/>
        </p:spPr>
        <p:txBody>
          <a:bodyPr wrap="square" rtlCol="0">
            <a:spAutoFit/>
          </a:bodyPr>
          <a:lstStyle/>
          <a:p>
            <a:r>
              <a:rPr lang="fr-FR" dirty="0"/>
              <a:t>Expériences de terrain</a:t>
            </a:r>
            <a:endParaRPr lang="fr-BE" dirty="0"/>
          </a:p>
        </p:txBody>
      </p:sp>
      <p:sp>
        <p:nvSpPr>
          <p:cNvPr id="13" name="ZoneTexte 12">
            <a:extLst>
              <a:ext uri="{FF2B5EF4-FFF2-40B4-BE49-F238E27FC236}">
                <a16:creationId xmlns:a16="http://schemas.microsoft.com/office/drawing/2014/main" id="{2D9EB3EF-FD46-F68E-0B03-BF68C2CC750D}"/>
              </a:ext>
            </a:extLst>
          </p:cNvPr>
          <p:cNvSpPr txBox="1"/>
          <p:nvPr/>
        </p:nvSpPr>
        <p:spPr>
          <a:xfrm>
            <a:off x="3634220" y="4396792"/>
            <a:ext cx="1153649" cy="369332"/>
          </a:xfrm>
          <a:prstGeom prst="rect">
            <a:avLst/>
          </a:prstGeom>
          <a:noFill/>
        </p:spPr>
        <p:txBody>
          <a:bodyPr wrap="none" rtlCol="0">
            <a:spAutoFit/>
          </a:bodyPr>
          <a:lstStyle/>
          <a:p>
            <a:r>
              <a:rPr lang="fr-FR" dirty="0"/>
              <a:t>Réflexivité</a:t>
            </a:r>
            <a:endParaRPr lang="fr-BE" dirty="0"/>
          </a:p>
        </p:txBody>
      </p:sp>
      <p:cxnSp>
        <p:nvCxnSpPr>
          <p:cNvPr id="14" name="Connecteur droit avec flèche 13">
            <a:extLst>
              <a:ext uri="{FF2B5EF4-FFF2-40B4-BE49-F238E27FC236}">
                <a16:creationId xmlns:a16="http://schemas.microsoft.com/office/drawing/2014/main" id="{4CED3821-4A5B-91C3-37C1-ACEADB762A17}"/>
              </a:ext>
            </a:extLst>
          </p:cNvPr>
          <p:cNvCxnSpPr>
            <a:cxnSpLocks/>
          </p:cNvCxnSpPr>
          <p:nvPr/>
        </p:nvCxnSpPr>
        <p:spPr>
          <a:xfrm flipV="1">
            <a:off x="2347181" y="3349007"/>
            <a:ext cx="1734370" cy="12111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43EB377F-7846-5A4D-22E4-8549049E38D4}"/>
              </a:ext>
            </a:extLst>
          </p:cNvPr>
          <p:cNvSpPr txBox="1"/>
          <p:nvPr/>
        </p:nvSpPr>
        <p:spPr>
          <a:xfrm>
            <a:off x="672929" y="4469821"/>
            <a:ext cx="1751185" cy="369332"/>
          </a:xfrm>
          <a:prstGeom prst="rect">
            <a:avLst/>
          </a:prstGeom>
          <a:noFill/>
        </p:spPr>
        <p:txBody>
          <a:bodyPr wrap="none" rtlCol="0">
            <a:spAutoFit/>
          </a:bodyPr>
          <a:lstStyle/>
          <a:p>
            <a:r>
              <a:rPr lang="fr-FR" b="1" i="1" dirty="0"/>
              <a:t>Service Learning</a:t>
            </a:r>
            <a:endParaRPr lang="fr-BE" b="1" i="1" dirty="0"/>
          </a:p>
        </p:txBody>
      </p:sp>
      <p:sp>
        <p:nvSpPr>
          <p:cNvPr id="16" name="ZoneTexte 15">
            <a:extLst>
              <a:ext uri="{FF2B5EF4-FFF2-40B4-BE49-F238E27FC236}">
                <a16:creationId xmlns:a16="http://schemas.microsoft.com/office/drawing/2014/main" id="{B4595223-D929-40F0-AFEE-4979829F0449}"/>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comportements et compétences pour la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022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BE" sz="3600" dirty="0">
                <a:solidFill>
                  <a:srgbClr val="931A6D"/>
                </a:solidFill>
              </a:rPr>
              <a:t>4 cours complémentaires et impliquant une progression</a:t>
            </a:r>
          </a:p>
        </p:txBody>
      </p:sp>
      <p:sp>
        <p:nvSpPr>
          <p:cNvPr id="9" name="Rectangle : coins arrondis 8">
            <a:extLst>
              <a:ext uri="{FF2B5EF4-FFF2-40B4-BE49-F238E27FC236}">
                <a16:creationId xmlns:a16="http://schemas.microsoft.com/office/drawing/2014/main" id="{BA1C204E-BBCA-45B0-B7F3-BD2C82C4F57C}"/>
              </a:ext>
            </a:extLst>
          </p:cNvPr>
          <p:cNvSpPr/>
          <p:nvPr/>
        </p:nvSpPr>
        <p:spPr>
          <a:xfrm>
            <a:off x="612743" y="3212184"/>
            <a:ext cx="2234152" cy="101809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Concepts et méthodes</a:t>
            </a:r>
            <a:r>
              <a:rPr lang="fr-FR" dirty="0"/>
              <a:t> </a:t>
            </a:r>
          </a:p>
          <a:p>
            <a:pPr algn="ctr"/>
            <a:r>
              <a:rPr lang="fr-FR" sz="1400" dirty="0"/>
              <a:t>(WFSP2241, 5 crédits)</a:t>
            </a:r>
            <a:endParaRPr lang="fr-BE" dirty="0"/>
          </a:p>
        </p:txBody>
      </p:sp>
      <p:sp>
        <p:nvSpPr>
          <p:cNvPr id="10" name="Rectangle : coins arrondis 9">
            <a:extLst>
              <a:ext uri="{FF2B5EF4-FFF2-40B4-BE49-F238E27FC236}">
                <a16:creationId xmlns:a16="http://schemas.microsoft.com/office/drawing/2014/main" id="{8BA08562-8B4E-41F6-92A1-DBD8F1B0BF36}"/>
              </a:ext>
            </a:extLst>
          </p:cNvPr>
          <p:cNvSpPr/>
          <p:nvPr/>
        </p:nvSpPr>
        <p:spPr>
          <a:xfrm>
            <a:off x="4815133" y="3212182"/>
            <a:ext cx="2234152" cy="1018095"/>
          </a:xfrm>
          <a:prstGeom prst="round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Séminaires animés par des professionnels</a:t>
            </a:r>
            <a:endParaRPr lang="fr-BE" dirty="0"/>
          </a:p>
        </p:txBody>
      </p:sp>
      <p:sp>
        <p:nvSpPr>
          <p:cNvPr id="11" name="Flèche : droite 10">
            <a:extLst>
              <a:ext uri="{FF2B5EF4-FFF2-40B4-BE49-F238E27FC236}">
                <a16:creationId xmlns:a16="http://schemas.microsoft.com/office/drawing/2014/main" id="{B3F1EE42-B88D-4784-BD75-ED6883FB0066}"/>
              </a:ext>
            </a:extLst>
          </p:cNvPr>
          <p:cNvSpPr/>
          <p:nvPr/>
        </p:nvSpPr>
        <p:spPr>
          <a:xfrm>
            <a:off x="3132841" y="3287598"/>
            <a:ext cx="1140644" cy="867265"/>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 coins arrondis 11">
            <a:extLst>
              <a:ext uri="{FF2B5EF4-FFF2-40B4-BE49-F238E27FC236}">
                <a16:creationId xmlns:a16="http://schemas.microsoft.com/office/drawing/2014/main" id="{0E65757C-0A8E-40F1-A4EA-A61495C2A7BA}"/>
              </a:ext>
            </a:extLst>
          </p:cNvPr>
          <p:cNvSpPr/>
          <p:nvPr/>
        </p:nvSpPr>
        <p:spPr>
          <a:xfrm>
            <a:off x="3315505" y="4971717"/>
            <a:ext cx="2554651" cy="1018095"/>
          </a:xfrm>
          <a:prstGeom prst="roundRect">
            <a:avLst/>
          </a:prstGeom>
          <a:solidFill>
            <a:srgbClr val="588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Interventions en éducation pour la santé </a:t>
            </a:r>
            <a:r>
              <a:rPr lang="fr-FR" sz="1400" dirty="0"/>
              <a:t>(WFSP2242, 5 crédits)</a:t>
            </a:r>
            <a:endParaRPr lang="fr-BE" dirty="0"/>
          </a:p>
        </p:txBody>
      </p:sp>
      <p:sp>
        <p:nvSpPr>
          <p:cNvPr id="13" name="Flèche : droite 12">
            <a:extLst>
              <a:ext uri="{FF2B5EF4-FFF2-40B4-BE49-F238E27FC236}">
                <a16:creationId xmlns:a16="http://schemas.microsoft.com/office/drawing/2014/main" id="{31710B1F-C504-4538-BD61-859F6C51CBC3}"/>
              </a:ext>
            </a:extLst>
          </p:cNvPr>
          <p:cNvSpPr/>
          <p:nvPr/>
        </p:nvSpPr>
        <p:spPr>
          <a:xfrm>
            <a:off x="7527303" y="3292779"/>
            <a:ext cx="1140644" cy="867265"/>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 coins arrondis 13">
            <a:extLst>
              <a:ext uri="{FF2B5EF4-FFF2-40B4-BE49-F238E27FC236}">
                <a16:creationId xmlns:a16="http://schemas.microsoft.com/office/drawing/2014/main" id="{6F6BA618-CE20-45F3-9025-A3A1931E57EE}"/>
              </a:ext>
            </a:extLst>
          </p:cNvPr>
          <p:cNvSpPr/>
          <p:nvPr/>
        </p:nvSpPr>
        <p:spPr>
          <a:xfrm>
            <a:off x="6590124" y="4951109"/>
            <a:ext cx="2455680" cy="1018095"/>
          </a:xfrm>
          <a:prstGeom prst="roundRect">
            <a:avLst/>
          </a:prstGeom>
          <a:solidFill>
            <a:srgbClr val="3779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Interventions en éducation du patient </a:t>
            </a:r>
            <a:r>
              <a:rPr lang="fr-FR" sz="1400" dirty="0"/>
              <a:t>(WFSP2243, 5 crédits)</a:t>
            </a:r>
            <a:endParaRPr lang="fr-BE" dirty="0"/>
          </a:p>
        </p:txBody>
      </p:sp>
      <p:sp>
        <p:nvSpPr>
          <p:cNvPr id="15" name="Rectangle : coins arrondis 14">
            <a:extLst>
              <a:ext uri="{FF2B5EF4-FFF2-40B4-BE49-F238E27FC236}">
                <a16:creationId xmlns:a16="http://schemas.microsoft.com/office/drawing/2014/main" id="{02CDAA77-1455-4286-9EC5-A546C490EF7A}"/>
              </a:ext>
            </a:extLst>
          </p:cNvPr>
          <p:cNvSpPr/>
          <p:nvPr/>
        </p:nvSpPr>
        <p:spPr>
          <a:xfrm>
            <a:off x="9045804" y="3164424"/>
            <a:ext cx="2234152" cy="101809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Projet professionnel de l’étudiant</a:t>
            </a:r>
          </a:p>
          <a:p>
            <a:pPr algn="ctr"/>
            <a:r>
              <a:rPr lang="fr-FR" sz="1400" dirty="0"/>
              <a:t>(WFSP2244, 5 crédits) </a:t>
            </a:r>
            <a:endParaRPr lang="fr-BE" sz="1400" dirty="0"/>
          </a:p>
        </p:txBody>
      </p:sp>
      <p:sp>
        <p:nvSpPr>
          <p:cNvPr id="16" name="Flèche : bas 15">
            <a:extLst>
              <a:ext uri="{FF2B5EF4-FFF2-40B4-BE49-F238E27FC236}">
                <a16:creationId xmlns:a16="http://schemas.microsoft.com/office/drawing/2014/main" id="{B1D9A843-216B-4DEB-8E1D-16A507C55465}"/>
              </a:ext>
            </a:extLst>
          </p:cNvPr>
          <p:cNvSpPr/>
          <p:nvPr/>
        </p:nvSpPr>
        <p:spPr>
          <a:xfrm rot="1215714">
            <a:off x="4732256" y="4364610"/>
            <a:ext cx="245097" cy="301658"/>
          </a:xfrm>
          <a:prstGeom prst="downArrow">
            <a:avLst/>
          </a:prstGeom>
          <a:solidFill>
            <a:srgbClr val="588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èche : bas 16">
            <a:extLst>
              <a:ext uri="{FF2B5EF4-FFF2-40B4-BE49-F238E27FC236}">
                <a16:creationId xmlns:a16="http://schemas.microsoft.com/office/drawing/2014/main" id="{8E63DBFA-F299-4773-8A44-ADCB8D915CE6}"/>
              </a:ext>
            </a:extLst>
          </p:cNvPr>
          <p:cNvSpPr/>
          <p:nvPr/>
        </p:nvSpPr>
        <p:spPr>
          <a:xfrm rot="19552598">
            <a:off x="6926736" y="4374282"/>
            <a:ext cx="245097" cy="301658"/>
          </a:xfrm>
          <a:prstGeom prst="downArrow">
            <a:avLst/>
          </a:prstGeom>
          <a:solidFill>
            <a:srgbClr val="377952"/>
          </a:solidFill>
          <a:ln>
            <a:solidFill>
              <a:srgbClr val="3779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9" name="Connecteur droit 18">
            <a:extLst>
              <a:ext uri="{FF2B5EF4-FFF2-40B4-BE49-F238E27FC236}">
                <a16:creationId xmlns:a16="http://schemas.microsoft.com/office/drawing/2014/main" id="{8D73E380-C789-4BEC-9778-64B21AF64BDF}"/>
              </a:ext>
            </a:extLst>
          </p:cNvPr>
          <p:cNvCxnSpPr/>
          <p:nvPr/>
        </p:nvCxnSpPr>
        <p:spPr>
          <a:xfrm>
            <a:off x="2941163" y="1404594"/>
            <a:ext cx="0" cy="4798243"/>
          </a:xfrm>
          <a:prstGeom prst="line">
            <a:avLst/>
          </a:prstGeom>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28C2EB3-CBC8-424E-AE58-E143AE9EEA63}"/>
              </a:ext>
            </a:extLst>
          </p:cNvPr>
          <p:cNvSpPr txBox="1"/>
          <p:nvPr/>
        </p:nvSpPr>
        <p:spPr>
          <a:xfrm>
            <a:off x="980388" y="6325386"/>
            <a:ext cx="1093569" cy="369332"/>
          </a:xfrm>
          <a:prstGeom prst="rect">
            <a:avLst/>
          </a:prstGeom>
          <a:noFill/>
        </p:spPr>
        <p:txBody>
          <a:bodyPr wrap="none" rtlCol="0">
            <a:spAutoFit/>
          </a:bodyPr>
          <a:lstStyle/>
          <a:p>
            <a:r>
              <a:rPr lang="fr-FR" dirty="0"/>
              <a:t>1</a:t>
            </a:r>
            <a:r>
              <a:rPr lang="fr-FR" baseline="30000" dirty="0"/>
              <a:t>er</a:t>
            </a:r>
            <a:r>
              <a:rPr lang="fr-FR" dirty="0"/>
              <a:t> quadri</a:t>
            </a:r>
            <a:endParaRPr lang="fr-BE" dirty="0"/>
          </a:p>
        </p:txBody>
      </p:sp>
      <p:sp>
        <p:nvSpPr>
          <p:cNvPr id="21" name="ZoneTexte 20">
            <a:extLst>
              <a:ext uri="{FF2B5EF4-FFF2-40B4-BE49-F238E27FC236}">
                <a16:creationId xmlns:a16="http://schemas.microsoft.com/office/drawing/2014/main" id="{767BDB1B-4336-486D-9F39-8D7A1B456C92}"/>
              </a:ext>
            </a:extLst>
          </p:cNvPr>
          <p:cNvSpPr txBox="1"/>
          <p:nvPr/>
        </p:nvSpPr>
        <p:spPr>
          <a:xfrm>
            <a:off x="7041823" y="6330943"/>
            <a:ext cx="1378904" cy="369332"/>
          </a:xfrm>
          <a:prstGeom prst="rect">
            <a:avLst/>
          </a:prstGeom>
          <a:noFill/>
        </p:spPr>
        <p:txBody>
          <a:bodyPr wrap="none" rtlCol="0">
            <a:spAutoFit/>
          </a:bodyPr>
          <a:lstStyle/>
          <a:p>
            <a:r>
              <a:rPr lang="fr-FR" dirty="0"/>
              <a:t>2ème quadri</a:t>
            </a:r>
            <a:endParaRPr lang="fr-BE" dirty="0"/>
          </a:p>
        </p:txBody>
      </p:sp>
      <p:sp>
        <p:nvSpPr>
          <p:cNvPr id="23" name="ZoneTexte 22">
            <a:extLst>
              <a:ext uri="{FF2B5EF4-FFF2-40B4-BE49-F238E27FC236}">
                <a16:creationId xmlns:a16="http://schemas.microsoft.com/office/drawing/2014/main" id="{CAE85D33-DBAC-40EE-BD15-52FB9984B756}"/>
              </a:ext>
            </a:extLst>
          </p:cNvPr>
          <p:cNvSpPr txBox="1"/>
          <p:nvPr/>
        </p:nvSpPr>
        <p:spPr>
          <a:xfrm>
            <a:off x="5531019" y="4502619"/>
            <a:ext cx="1112363" cy="369332"/>
          </a:xfrm>
          <a:prstGeom prst="rect">
            <a:avLst/>
          </a:prstGeom>
          <a:noFill/>
        </p:spPr>
        <p:txBody>
          <a:bodyPr wrap="square" rtlCol="0">
            <a:spAutoFit/>
          </a:bodyPr>
          <a:lstStyle/>
          <a:p>
            <a:r>
              <a:rPr lang="fr-FR" dirty="0"/>
              <a:t>Au choix : </a:t>
            </a:r>
            <a:endParaRPr lang="fr-BE" dirty="0"/>
          </a:p>
        </p:txBody>
      </p:sp>
    </p:spTree>
    <p:extLst>
      <p:ext uri="{BB962C8B-B14F-4D97-AF65-F5344CB8AC3E}">
        <p14:creationId xmlns:p14="http://schemas.microsoft.com/office/powerpoint/2010/main" val="970977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87162-451A-B455-B1CA-EF7520803872}"/>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D19F7F8-7DF9-0116-965E-DD23CD6EA8FE}"/>
              </a:ext>
            </a:extLst>
          </p:cNvPr>
          <p:cNvSpPr>
            <a:spLocks noGrp="1"/>
          </p:cNvSpPr>
          <p:nvPr>
            <p:ph idx="1"/>
          </p:nvPr>
        </p:nvSpPr>
        <p:spPr>
          <a:xfrm>
            <a:off x="838200" y="1564395"/>
            <a:ext cx="6135477" cy="4666762"/>
          </a:xfrm>
        </p:spPr>
        <p:txBody>
          <a:bodyPr anchor="t">
            <a:normAutofit fontScale="32500" lnSpcReduction="20000"/>
          </a:bodyPr>
          <a:lstStyle/>
          <a:p>
            <a:pPr lvl="1"/>
            <a:r>
              <a:rPr lang="fr-BE" sz="9800" dirty="0"/>
              <a:t>Exposés</a:t>
            </a:r>
          </a:p>
          <a:p>
            <a:pPr lvl="1"/>
            <a:r>
              <a:rPr lang="fr-BE" sz="9800" dirty="0"/>
              <a:t>Témoignages</a:t>
            </a:r>
          </a:p>
          <a:p>
            <a:pPr lvl="1"/>
            <a:r>
              <a:rPr lang="fr-BE" sz="9800" dirty="0"/>
              <a:t>Mises en situation (TP)</a:t>
            </a:r>
          </a:p>
          <a:p>
            <a:pPr lvl="1"/>
            <a:r>
              <a:rPr lang="fr-BE" sz="9800" dirty="0"/>
              <a:t>Intervisions et remédiations </a:t>
            </a:r>
          </a:p>
          <a:p>
            <a:pPr lvl="1"/>
            <a:r>
              <a:rPr lang="fr-BE" sz="9800" dirty="0"/>
              <a:t>Séances blanches pour la mise en pratique des enseignements du cours sur le terrain</a:t>
            </a:r>
          </a:p>
          <a:p>
            <a:pPr lvl="1"/>
            <a:r>
              <a:rPr lang="fr-BE" sz="9800" dirty="0"/>
              <a:t>Lectures et démarches personnelles</a:t>
            </a:r>
          </a:p>
          <a:p>
            <a:pPr lvl="1"/>
            <a:r>
              <a:rPr lang="fr-BE" sz="9800" dirty="0"/>
              <a:t>Ressources (articles, outils, etc.) sur </a:t>
            </a:r>
            <a:r>
              <a:rPr lang="fr-BE" sz="9800" dirty="0" err="1"/>
              <a:t>MoodleUCL</a:t>
            </a:r>
            <a:endParaRPr lang="fr-BE" sz="9800" dirty="0"/>
          </a:p>
          <a:p>
            <a:pPr marL="457200" lvl="1" indent="0">
              <a:buNone/>
            </a:pPr>
            <a:endParaRPr lang="fr-BE" sz="6400" dirty="0"/>
          </a:p>
          <a:p>
            <a:pPr marL="914400" lvl="2" indent="0">
              <a:buNone/>
            </a:pPr>
            <a:endParaRPr lang="fr-BE" sz="1700" dirty="0"/>
          </a:p>
        </p:txBody>
      </p:sp>
      <p:sp>
        <p:nvSpPr>
          <p:cNvPr id="5" name="Titre 4">
            <a:extLst>
              <a:ext uri="{FF2B5EF4-FFF2-40B4-BE49-F238E27FC236}">
                <a16:creationId xmlns:a16="http://schemas.microsoft.com/office/drawing/2014/main" id="{6B8F58B5-A95C-DB7E-BCCB-8A4A1993FC55}"/>
              </a:ext>
            </a:extLst>
          </p:cNvPr>
          <p:cNvSpPr>
            <a:spLocks noGrp="1"/>
          </p:cNvSpPr>
          <p:nvPr>
            <p:ph type="title"/>
          </p:nvPr>
        </p:nvSpPr>
        <p:spPr/>
        <p:txBody>
          <a:bodyPr/>
          <a:lstStyle/>
          <a:p>
            <a:r>
              <a:rPr lang="fr-BE" b="1" dirty="0">
                <a:solidFill>
                  <a:srgbClr val="931A6D"/>
                </a:solidFill>
              </a:rPr>
              <a:t>Méthodes d’enseignement</a:t>
            </a:r>
            <a:endParaRPr lang="fr-BE" dirty="0">
              <a:solidFill>
                <a:srgbClr val="931A6D"/>
              </a:solidFill>
            </a:endParaRPr>
          </a:p>
        </p:txBody>
      </p:sp>
    </p:spTree>
    <p:extLst>
      <p:ext uri="{BB962C8B-B14F-4D97-AF65-F5344CB8AC3E}">
        <p14:creationId xmlns:p14="http://schemas.microsoft.com/office/powerpoint/2010/main" val="369319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1751D-6070-D5F3-6A81-F27640FFDC0E}"/>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A9EC0357-89D4-A8E2-9257-5ACE66DB7E66}"/>
              </a:ext>
            </a:extLst>
          </p:cNvPr>
          <p:cNvPicPr>
            <a:picLocks noChangeAspect="1"/>
          </p:cNvPicPr>
          <p:nvPr/>
        </p:nvPicPr>
        <p:blipFill>
          <a:blip r:embed="rId2"/>
          <a:stretch>
            <a:fillRect/>
          </a:stretch>
        </p:blipFill>
        <p:spPr>
          <a:xfrm>
            <a:off x="776983" y="1727200"/>
            <a:ext cx="10638033" cy="3261360"/>
          </a:xfrm>
          <a:prstGeom prst="rect">
            <a:avLst/>
          </a:prstGeom>
        </p:spPr>
      </p:pic>
      <p:sp>
        <p:nvSpPr>
          <p:cNvPr id="2" name="ZoneTexte 1">
            <a:extLst>
              <a:ext uri="{FF2B5EF4-FFF2-40B4-BE49-F238E27FC236}">
                <a16:creationId xmlns:a16="http://schemas.microsoft.com/office/drawing/2014/main" id="{0EE0B380-D7FB-96CB-11D0-2C654D4DBB48}"/>
              </a:ext>
            </a:extLst>
          </p:cNvPr>
          <p:cNvSpPr txBox="1"/>
          <p:nvPr/>
        </p:nvSpPr>
        <p:spPr>
          <a:xfrm>
            <a:off x="944880" y="5666893"/>
            <a:ext cx="4850302" cy="646331"/>
          </a:xfrm>
          <a:prstGeom prst="rect">
            <a:avLst/>
          </a:prstGeom>
          <a:noFill/>
        </p:spPr>
        <p:txBody>
          <a:bodyPr wrap="none" rtlCol="0">
            <a:spAutoFit/>
          </a:bodyPr>
          <a:lstStyle/>
          <a:p>
            <a:r>
              <a:rPr lang="fr-FR" dirty="0">
                <a:hlinkClick r:id="rId3"/>
              </a:rPr>
              <a:t>https://www.youtube.com/watch?v=AoBu9t23v-s</a:t>
            </a:r>
            <a:endParaRPr lang="fr-FR" dirty="0"/>
          </a:p>
          <a:p>
            <a:endParaRPr lang="fr-FR" dirty="0"/>
          </a:p>
        </p:txBody>
      </p:sp>
    </p:spTree>
    <p:extLst>
      <p:ext uri="{BB962C8B-B14F-4D97-AF65-F5344CB8AC3E}">
        <p14:creationId xmlns:p14="http://schemas.microsoft.com/office/powerpoint/2010/main" val="2007810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06F2AE-D8FF-41C9-9CB7-2952BE7638A1}"/>
              </a:ext>
            </a:extLst>
          </p:cNvPr>
          <p:cNvSpPr>
            <a:spLocks noGrp="1"/>
          </p:cNvSpPr>
          <p:nvPr>
            <p:ph type="title"/>
          </p:nvPr>
        </p:nvSpPr>
        <p:spPr>
          <a:xfrm>
            <a:off x="838200" y="818689"/>
            <a:ext cx="10515600" cy="1325563"/>
          </a:xfrm>
        </p:spPr>
        <p:txBody>
          <a:bodyPr/>
          <a:lstStyle/>
          <a:p>
            <a:r>
              <a:rPr lang="fr-BE" b="1" dirty="0">
                <a:solidFill>
                  <a:srgbClr val="931A6D"/>
                </a:solidFill>
              </a:rPr>
              <a:t>2 assistantes de référence</a:t>
            </a:r>
          </a:p>
        </p:txBody>
      </p:sp>
      <p:sp>
        <p:nvSpPr>
          <p:cNvPr id="3" name="Espace réservé du contenu 2">
            <a:extLst>
              <a:ext uri="{FF2B5EF4-FFF2-40B4-BE49-F238E27FC236}">
                <a16:creationId xmlns:a16="http://schemas.microsoft.com/office/drawing/2014/main" id="{E5FA3D3B-6A02-40E3-AA8C-A36BA680740E}"/>
              </a:ext>
            </a:extLst>
          </p:cNvPr>
          <p:cNvSpPr>
            <a:spLocks noGrp="1"/>
          </p:cNvSpPr>
          <p:nvPr>
            <p:ph sz="half" idx="1"/>
          </p:nvPr>
        </p:nvSpPr>
        <p:spPr>
          <a:xfrm>
            <a:off x="838200" y="1984939"/>
            <a:ext cx="5181600" cy="4351338"/>
          </a:xfrm>
        </p:spPr>
        <p:txBody>
          <a:bodyPr/>
          <a:lstStyle/>
          <a:p>
            <a:r>
              <a:rPr lang="fr-BE" dirty="0"/>
              <a:t>Madame Cecilia </a:t>
            </a:r>
            <a:r>
              <a:rPr lang="fr-BE" dirty="0" err="1"/>
              <a:t>Schacchitti</a:t>
            </a:r>
            <a:endParaRPr lang="fr-BE" dirty="0"/>
          </a:p>
          <a:p>
            <a:r>
              <a:rPr lang="fr-BE" dirty="0"/>
              <a:t>WFSP2241-2243-2244</a:t>
            </a:r>
          </a:p>
          <a:p>
            <a:pPr marL="0" indent="0">
              <a:buNone/>
            </a:pPr>
            <a:r>
              <a:rPr lang="fr-BE" dirty="0">
                <a:hlinkClick r:id="rId2"/>
              </a:rPr>
              <a:t>cecilia.scacchitti@uclouvain.be</a:t>
            </a:r>
            <a:endParaRPr lang="fr-BE" dirty="0"/>
          </a:p>
          <a:p>
            <a:pPr marL="0" indent="0">
              <a:buNone/>
            </a:pPr>
            <a:endParaRPr lang="fr-BE" dirty="0"/>
          </a:p>
          <a:p>
            <a:pPr marL="0" indent="0">
              <a:buNone/>
            </a:pPr>
            <a:endParaRPr lang="fr-BE" dirty="0"/>
          </a:p>
        </p:txBody>
      </p:sp>
      <p:sp>
        <p:nvSpPr>
          <p:cNvPr id="4" name="Espace réservé du contenu 3">
            <a:extLst>
              <a:ext uri="{FF2B5EF4-FFF2-40B4-BE49-F238E27FC236}">
                <a16:creationId xmlns:a16="http://schemas.microsoft.com/office/drawing/2014/main" id="{38A81E8E-3846-40A5-B91F-B2E03C97CEC1}"/>
              </a:ext>
            </a:extLst>
          </p:cNvPr>
          <p:cNvSpPr>
            <a:spLocks noGrp="1"/>
          </p:cNvSpPr>
          <p:nvPr>
            <p:ph sz="half" idx="2"/>
          </p:nvPr>
        </p:nvSpPr>
        <p:spPr>
          <a:xfrm>
            <a:off x="6172200" y="1984939"/>
            <a:ext cx="5181600" cy="4351338"/>
          </a:xfrm>
        </p:spPr>
        <p:txBody>
          <a:bodyPr/>
          <a:lstStyle/>
          <a:p>
            <a:r>
              <a:rPr lang="fr-BE" dirty="0"/>
              <a:t>Madame Madeleine </a:t>
            </a:r>
            <a:r>
              <a:rPr lang="fr-BE" dirty="0" err="1"/>
              <a:t>Capiau</a:t>
            </a:r>
            <a:endParaRPr lang="fr-BE" dirty="0"/>
          </a:p>
          <a:p>
            <a:r>
              <a:rPr lang="fr-BE" dirty="0"/>
              <a:t>WFSP2242-2244</a:t>
            </a:r>
          </a:p>
          <a:p>
            <a:pPr marL="0" indent="0">
              <a:buNone/>
            </a:pPr>
            <a:r>
              <a:rPr lang="fr-BE" dirty="0">
                <a:hlinkClick r:id="rId3"/>
              </a:rPr>
              <a:t>madeleine.capiau@uclouvain.be</a:t>
            </a:r>
            <a:endParaRPr lang="fr-BE" dirty="0"/>
          </a:p>
          <a:p>
            <a:pPr marL="0" indent="0">
              <a:buNone/>
            </a:pPr>
            <a:endParaRPr lang="fr-BE" dirty="0"/>
          </a:p>
        </p:txBody>
      </p:sp>
      <p:pic>
        <p:nvPicPr>
          <p:cNvPr id="1026" name="Image 14" descr="image001">
            <a:extLst>
              <a:ext uri="{FF2B5EF4-FFF2-40B4-BE49-F238E27FC236}">
                <a16:creationId xmlns:a16="http://schemas.microsoft.com/office/drawing/2014/main" id="{27231AE9-8F83-4753-AF6F-6255F1715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636" y="3788849"/>
            <a:ext cx="2120837" cy="2120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a:extLst>
              <a:ext uri="{FF2B5EF4-FFF2-40B4-BE49-F238E27FC236}">
                <a16:creationId xmlns:a16="http://schemas.microsoft.com/office/drawing/2014/main" id="{3C2818EF-909F-47FD-B16B-D25E652E2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038" y="3788849"/>
            <a:ext cx="2250462" cy="2250462"/>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DC768786-DF73-4A7A-8917-2292457F4A6E}"/>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comportements et compétences pour la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1998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9911BB0-5B78-4A68-BD0D-6FDBC6206443}"/>
              </a:ext>
            </a:extLst>
          </p:cNvPr>
          <p:cNvSpPr txBox="1"/>
          <p:nvPr/>
        </p:nvSpPr>
        <p:spPr>
          <a:xfrm>
            <a:off x="256674" y="481263"/>
            <a:ext cx="8694821" cy="369332"/>
          </a:xfrm>
          <a:prstGeom prst="rect">
            <a:avLst/>
          </a:prstGeom>
          <a:noFill/>
        </p:spPr>
        <p:txBody>
          <a:bodyPr wrap="square" rtlCol="0">
            <a:spAutoFit/>
          </a:bodyPr>
          <a:lstStyle/>
          <a:p>
            <a:r>
              <a:rPr lang="fr-BE" b="1" dirty="0"/>
              <a:t>Option gestion des institutions de soins</a:t>
            </a:r>
          </a:p>
        </p:txBody>
      </p:sp>
      <p:sp>
        <p:nvSpPr>
          <p:cNvPr id="5" name="ZoneTexte 4">
            <a:extLst>
              <a:ext uri="{FF2B5EF4-FFF2-40B4-BE49-F238E27FC236}">
                <a16:creationId xmlns:a16="http://schemas.microsoft.com/office/drawing/2014/main" id="{0F1C3D25-FECB-4010-90D4-4302C0AD3EFA}"/>
              </a:ext>
            </a:extLst>
          </p:cNvPr>
          <p:cNvSpPr txBox="1"/>
          <p:nvPr/>
        </p:nvSpPr>
        <p:spPr>
          <a:xfrm>
            <a:off x="561474" y="1475874"/>
            <a:ext cx="11357809" cy="4247317"/>
          </a:xfrm>
          <a:prstGeom prst="rect">
            <a:avLst/>
          </a:prstGeom>
          <a:noFill/>
        </p:spPr>
        <p:txBody>
          <a:bodyPr wrap="square" rtlCol="0">
            <a:spAutoFit/>
          </a:bodyPr>
          <a:lstStyle/>
          <a:p>
            <a:r>
              <a:rPr lang="fr-BE" dirty="0"/>
              <a:t>Gestion de services, d’unités, de départements au sein d’institutions de soins telles que les hôpitaux et les maisons de repos et de soins</a:t>
            </a:r>
          </a:p>
          <a:p>
            <a:endParaRPr lang="fr-BE" dirty="0"/>
          </a:p>
          <a:p>
            <a:endParaRPr lang="fr-BE" dirty="0"/>
          </a:p>
          <a:p>
            <a:r>
              <a:rPr lang="fr-BE" dirty="0"/>
              <a:t>Dans sa forme actuelle axée sur la gestion hospitalière</a:t>
            </a:r>
          </a:p>
          <a:p>
            <a:pPr marL="285750" indent="-285750">
              <a:buFont typeface="Wingdings" panose="05000000000000000000" pitchFamily="2" charset="2"/>
              <a:buChar char="à"/>
            </a:pPr>
            <a:r>
              <a:rPr lang="fr-BE" dirty="0">
                <a:sym typeface="Wingdings" panose="05000000000000000000" pitchFamily="2" charset="2"/>
              </a:rPr>
              <a:t>Transpositions possibles vers d’autres types d’institutions</a:t>
            </a:r>
          </a:p>
          <a:p>
            <a:pPr marL="285750" indent="-285750">
              <a:buFont typeface="Wingdings" panose="05000000000000000000" pitchFamily="2" charset="2"/>
              <a:buChar char="à"/>
            </a:pPr>
            <a:endParaRPr lang="fr-BE" dirty="0">
              <a:sym typeface="Wingdings" panose="05000000000000000000" pitchFamily="2" charset="2"/>
            </a:endParaRPr>
          </a:p>
          <a:p>
            <a:r>
              <a:rPr lang="fr-FR" dirty="0"/>
              <a:t>Compétences : </a:t>
            </a:r>
          </a:p>
          <a:p>
            <a:r>
              <a:rPr lang="fr-FR" dirty="0"/>
              <a:t>• Gestion : concevoir, planifier, organiser et évaluer des ressources, des moyens et des processus, et des interventions</a:t>
            </a:r>
          </a:p>
          <a:p>
            <a:r>
              <a:rPr lang="fr-FR" dirty="0"/>
              <a:t>• Respect des aspects légaux et administratifs</a:t>
            </a:r>
          </a:p>
          <a:p>
            <a:r>
              <a:rPr lang="fr-FR" dirty="0"/>
              <a:t>• Prise en compte des contraintes logistiques ou techniques.</a:t>
            </a:r>
            <a:endParaRPr lang="fr-BE" dirty="0">
              <a:sym typeface="Wingdings" panose="05000000000000000000" pitchFamily="2" charset="2"/>
            </a:endParaRPr>
          </a:p>
          <a:p>
            <a:endParaRPr lang="fr-BE" dirty="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endParaRPr lang="fr-BE" dirty="0">
              <a:sym typeface="Wingdings" panose="05000000000000000000" pitchFamily="2" charset="2"/>
            </a:endParaRPr>
          </a:p>
          <a:p>
            <a:pPr marL="285750" indent="-285750">
              <a:buFont typeface="Wingdings" panose="05000000000000000000" pitchFamily="2" charset="2"/>
              <a:buChar char="à"/>
            </a:pPr>
            <a:endParaRPr lang="fr-BE" dirty="0"/>
          </a:p>
        </p:txBody>
      </p:sp>
      <p:sp>
        <p:nvSpPr>
          <p:cNvPr id="6" name="ZoneTexte 5">
            <a:extLst>
              <a:ext uri="{FF2B5EF4-FFF2-40B4-BE49-F238E27FC236}">
                <a16:creationId xmlns:a16="http://schemas.microsoft.com/office/drawing/2014/main" id="{1E96DF27-D408-4494-A324-52CA9E028983}"/>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gestion des institutions de soins</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159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FCF3F81C-28B5-4098-9EBF-F84E0F0C875D}"/>
              </a:ext>
            </a:extLst>
          </p:cNvPr>
          <p:cNvGraphicFramePr>
            <a:graphicFrameLocks noGrp="1"/>
          </p:cNvGraphicFramePr>
          <p:nvPr>
            <p:extLst>
              <p:ext uri="{D42A27DB-BD31-4B8C-83A1-F6EECF244321}">
                <p14:modId xmlns:p14="http://schemas.microsoft.com/office/powerpoint/2010/main" val="2224017977"/>
              </p:ext>
            </p:extLst>
          </p:nvPr>
        </p:nvGraphicFramePr>
        <p:xfrm>
          <a:off x="1179221" y="1711286"/>
          <a:ext cx="9986860" cy="1990699"/>
        </p:xfrm>
        <a:graphic>
          <a:graphicData uri="http://schemas.openxmlformats.org/drawingml/2006/table">
            <a:tbl>
              <a:tblPr firstRow="1" bandRow="1">
                <a:tableStyleId>{5940675A-B579-460E-94D1-54222C63F5DA}</a:tableStyleId>
              </a:tblPr>
              <a:tblGrid>
                <a:gridCol w="543484">
                  <a:extLst>
                    <a:ext uri="{9D8B030D-6E8A-4147-A177-3AD203B41FA5}">
                      <a16:colId xmlns:a16="http://schemas.microsoft.com/office/drawing/2014/main" val="2792606456"/>
                    </a:ext>
                  </a:extLst>
                </a:gridCol>
                <a:gridCol w="1330094">
                  <a:extLst>
                    <a:ext uri="{9D8B030D-6E8A-4147-A177-3AD203B41FA5}">
                      <a16:colId xmlns:a16="http://schemas.microsoft.com/office/drawing/2014/main" val="21093858"/>
                    </a:ext>
                  </a:extLst>
                </a:gridCol>
                <a:gridCol w="7168815">
                  <a:extLst>
                    <a:ext uri="{9D8B030D-6E8A-4147-A177-3AD203B41FA5}">
                      <a16:colId xmlns:a16="http://schemas.microsoft.com/office/drawing/2014/main" val="3714113582"/>
                    </a:ext>
                  </a:extLst>
                </a:gridCol>
                <a:gridCol w="944467">
                  <a:extLst>
                    <a:ext uri="{9D8B030D-6E8A-4147-A177-3AD203B41FA5}">
                      <a16:colId xmlns:a16="http://schemas.microsoft.com/office/drawing/2014/main" val="640554831"/>
                    </a:ext>
                  </a:extLst>
                </a:gridCol>
              </a:tblGrid>
              <a:tr h="381926">
                <a:tc rowSpan="3">
                  <a:txBody>
                    <a:bodyPr/>
                    <a:lstStyle/>
                    <a:p>
                      <a:pPr algn="ctr"/>
                      <a:r>
                        <a:rPr lang="fr-BE" sz="2000" dirty="0"/>
                        <a:t>Q1</a:t>
                      </a:r>
                    </a:p>
                  </a:txBody>
                  <a:tcPr anchor="ctr">
                    <a:lnB w="28575" cap="flat" cmpd="sng" algn="ctr">
                      <a:solidFill>
                        <a:schemeClr val="tx1"/>
                      </a:solidFill>
                      <a:prstDash val="solid"/>
                      <a:round/>
                      <a:headEnd type="none" w="med" len="med"/>
                      <a:tailEnd type="none" w="med" len="med"/>
                    </a:lnB>
                  </a:tcPr>
                </a:tc>
                <a:tc>
                  <a:txBody>
                    <a:bodyPr/>
                    <a:lstStyle/>
                    <a:p>
                      <a:r>
                        <a:rPr lang="fr-BE" sz="2000" dirty="0"/>
                        <a:t>WFSP2250</a:t>
                      </a:r>
                    </a:p>
                  </a:txBody>
                  <a:tcPr/>
                </a:tc>
                <a:tc>
                  <a:txBody>
                    <a:bodyPr/>
                    <a:lstStyle/>
                    <a:p>
                      <a:r>
                        <a:rPr lang="fr-BE" sz="2000" dirty="0"/>
                        <a:t>Gestion financière des hôpitaux</a:t>
                      </a:r>
                    </a:p>
                  </a:txBody>
                  <a:tcPr/>
                </a:tc>
                <a:tc>
                  <a:txBody>
                    <a:bodyPr/>
                    <a:lstStyle/>
                    <a:p>
                      <a:r>
                        <a:rPr lang="fr-BE" sz="2000" dirty="0"/>
                        <a:t>3cr     </a:t>
                      </a:r>
                    </a:p>
                  </a:txBody>
                  <a:tcPr/>
                </a:tc>
                <a:extLst>
                  <a:ext uri="{0D108BD9-81ED-4DB2-BD59-A6C34878D82A}">
                    <a16:rowId xmlns:a16="http://schemas.microsoft.com/office/drawing/2014/main" val="424757447"/>
                  </a:ext>
                </a:extLst>
              </a:tr>
              <a:tr h="381926">
                <a:tc vMerge="1">
                  <a:txBody>
                    <a:bodyPr/>
                    <a:lstStyle/>
                    <a:p>
                      <a:endParaRPr lang="fr-BE" dirty="0"/>
                    </a:p>
                  </a:txBody>
                  <a:tcPr/>
                </a:tc>
                <a:tc>
                  <a:txBody>
                    <a:bodyPr/>
                    <a:lstStyle/>
                    <a:p>
                      <a:r>
                        <a:rPr lang="fr-BE" sz="2000" dirty="0"/>
                        <a:t>WFSP2252</a:t>
                      </a:r>
                    </a:p>
                  </a:txBody>
                  <a:tcPr/>
                </a:tc>
                <a:tc>
                  <a:txBody>
                    <a:bodyPr/>
                    <a:lstStyle/>
                    <a:p>
                      <a:r>
                        <a:rPr lang="fr-BE" sz="2000" dirty="0"/>
                        <a:t>Organisation et législation hospitalière</a:t>
                      </a:r>
                    </a:p>
                  </a:txBody>
                  <a:tcPr/>
                </a:tc>
                <a:tc>
                  <a:txBody>
                    <a:bodyPr/>
                    <a:lstStyle/>
                    <a:p>
                      <a:r>
                        <a:rPr lang="fr-BE" sz="2000" dirty="0"/>
                        <a:t>3cr</a:t>
                      </a:r>
                    </a:p>
                  </a:txBody>
                  <a:tcPr/>
                </a:tc>
                <a:extLst>
                  <a:ext uri="{0D108BD9-81ED-4DB2-BD59-A6C34878D82A}">
                    <a16:rowId xmlns:a16="http://schemas.microsoft.com/office/drawing/2014/main" val="3805738013"/>
                  </a:ext>
                </a:extLst>
              </a:tr>
              <a:tr h="381926">
                <a:tc vMerge="1">
                  <a:txBody>
                    <a:bodyPr/>
                    <a:lstStyle/>
                    <a:p>
                      <a:endParaRPr lang="fr-BE" dirty="0"/>
                    </a:p>
                  </a:txBody>
                  <a:tcPr/>
                </a:tc>
                <a:tc>
                  <a:txBody>
                    <a:bodyPr/>
                    <a:lstStyle/>
                    <a:p>
                      <a:r>
                        <a:rPr lang="fr-BE" sz="2000" dirty="0"/>
                        <a:t>WFSP2253</a:t>
                      </a:r>
                    </a:p>
                  </a:txBody>
                  <a:tcPr>
                    <a:lnB w="28575" cap="flat" cmpd="sng" algn="ctr">
                      <a:solidFill>
                        <a:schemeClr val="tx1"/>
                      </a:solidFill>
                      <a:prstDash val="solid"/>
                      <a:round/>
                      <a:headEnd type="none" w="med" len="med"/>
                      <a:tailEnd type="none" w="med" len="med"/>
                    </a:lnB>
                  </a:tcPr>
                </a:tc>
                <a:tc>
                  <a:txBody>
                    <a:bodyPr/>
                    <a:lstStyle/>
                    <a:p>
                      <a:r>
                        <a:rPr lang="fr-BE" sz="2000" dirty="0"/>
                        <a:t>Système d’information hospitalier</a:t>
                      </a:r>
                    </a:p>
                  </a:txBody>
                  <a:tcPr>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000" dirty="0"/>
                        <a:t>3cr</a:t>
                      </a:r>
                    </a:p>
                  </a:txBody>
                  <a:tcP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6604482"/>
                  </a:ext>
                </a:extLst>
              </a:tr>
              <a:tr h="381926">
                <a:tc rowSpan="2">
                  <a:txBody>
                    <a:bodyPr/>
                    <a:lstStyle/>
                    <a:p>
                      <a:pPr algn="ctr"/>
                      <a:r>
                        <a:rPr lang="fr-BE" sz="2000" dirty="0"/>
                        <a:t>Q2</a:t>
                      </a:r>
                    </a:p>
                  </a:txBody>
                  <a:tcPr anchor="ctr">
                    <a:lnT w="28575" cap="flat" cmpd="sng" algn="ctr">
                      <a:solidFill>
                        <a:schemeClr val="tx1"/>
                      </a:solidFill>
                      <a:prstDash val="solid"/>
                      <a:round/>
                      <a:headEnd type="none" w="med" len="med"/>
                      <a:tailEnd type="none" w="med" len="med"/>
                    </a:lnT>
                  </a:tcPr>
                </a:tc>
                <a:tc>
                  <a:txBody>
                    <a:bodyPr/>
                    <a:lstStyle/>
                    <a:p>
                      <a:r>
                        <a:rPr lang="fr-BE" sz="2000" dirty="0"/>
                        <a:t>WFSP2253</a:t>
                      </a:r>
                    </a:p>
                  </a:txBody>
                  <a:tcPr>
                    <a:lnT w="28575" cap="flat" cmpd="sng" algn="ctr">
                      <a:solidFill>
                        <a:schemeClr val="tx1"/>
                      </a:solidFill>
                      <a:prstDash val="solid"/>
                      <a:round/>
                      <a:headEnd type="none" w="med" len="med"/>
                      <a:tailEnd type="none" w="med" len="med"/>
                    </a:lnT>
                  </a:tcPr>
                </a:tc>
                <a:tc>
                  <a:txBody>
                    <a:bodyPr/>
                    <a:lstStyle/>
                    <a:p>
                      <a:r>
                        <a:rPr lang="fr-BE" sz="2000" dirty="0"/>
                        <a:t>Gestion des processus à l’hôpital</a:t>
                      </a:r>
                    </a:p>
                  </a:txBody>
                  <a:tcPr>
                    <a:lnT w="28575"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000" dirty="0"/>
                        <a:t>3cr</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26388127"/>
                  </a:ext>
                </a:extLst>
              </a:tr>
              <a:tr h="405739">
                <a:tc vMerge="1">
                  <a:txBody>
                    <a:bodyPr/>
                    <a:lstStyle/>
                    <a:p>
                      <a:endParaRPr lang="fr-BE" dirty="0"/>
                    </a:p>
                  </a:txBody>
                  <a:tcPr/>
                </a:tc>
                <a:tc>
                  <a:txBody>
                    <a:bodyPr/>
                    <a:lstStyle/>
                    <a:p>
                      <a:r>
                        <a:rPr lang="fr-BE" sz="2000" dirty="0"/>
                        <a:t>WFSP2255</a:t>
                      </a:r>
                    </a:p>
                  </a:txBody>
                  <a:tcPr/>
                </a:tc>
                <a:tc>
                  <a:txBody>
                    <a:bodyPr/>
                    <a:lstStyle/>
                    <a:p>
                      <a:r>
                        <a:rPr lang="fr-BE" sz="2000" dirty="0"/>
                        <a:t>Initiation à la pratique de la gestion : stage en milieu médico-social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2000" dirty="0"/>
                        <a:t>3cr</a:t>
                      </a:r>
                    </a:p>
                  </a:txBody>
                  <a:tcPr/>
                </a:tc>
                <a:extLst>
                  <a:ext uri="{0D108BD9-81ED-4DB2-BD59-A6C34878D82A}">
                    <a16:rowId xmlns:a16="http://schemas.microsoft.com/office/drawing/2014/main" val="121427657"/>
                  </a:ext>
                </a:extLst>
              </a:tr>
            </a:tbl>
          </a:graphicData>
        </a:graphic>
      </p:graphicFrame>
      <p:pic>
        <p:nvPicPr>
          <p:cNvPr id="6" name="Graphique 5" descr="Avertissement">
            <a:extLst>
              <a:ext uri="{FF2B5EF4-FFF2-40B4-BE49-F238E27FC236}">
                <a16:creationId xmlns:a16="http://schemas.microsoft.com/office/drawing/2014/main" id="{A2FDE32B-3037-45D5-B99D-1990B3A846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46376" y="1240180"/>
            <a:ext cx="266403" cy="266403"/>
          </a:xfrm>
          <a:prstGeom prst="rect">
            <a:avLst/>
          </a:prstGeom>
        </p:spPr>
      </p:pic>
      <p:sp>
        <p:nvSpPr>
          <p:cNvPr id="7" name="ZoneTexte 6">
            <a:extLst>
              <a:ext uri="{FF2B5EF4-FFF2-40B4-BE49-F238E27FC236}">
                <a16:creationId xmlns:a16="http://schemas.microsoft.com/office/drawing/2014/main" id="{C640E1A1-305F-4EB4-80CF-FA2C2CDA069D}"/>
              </a:ext>
            </a:extLst>
          </p:cNvPr>
          <p:cNvSpPr txBox="1"/>
          <p:nvPr/>
        </p:nvSpPr>
        <p:spPr>
          <a:xfrm>
            <a:off x="1393371" y="3936274"/>
            <a:ext cx="6853646" cy="369332"/>
          </a:xfrm>
          <a:prstGeom prst="rect">
            <a:avLst/>
          </a:prstGeom>
          <a:noFill/>
        </p:spPr>
        <p:txBody>
          <a:bodyPr wrap="square" rtlCol="0">
            <a:spAutoFit/>
          </a:bodyPr>
          <a:lstStyle/>
          <a:p>
            <a:r>
              <a:rPr lang="fr-BE" b="1" dirty="0"/>
              <a:t>Cours le mardi </a:t>
            </a:r>
          </a:p>
        </p:txBody>
      </p:sp>
      <p:sp>
        <p:nvSpPr>
          <p:cNvPr id="5" name="ZoneTexte 4">
            <a:extLst>
              <a:ext uri="{FF2B5EF4-FFF2-40B4-BE49-F238E27FC236}">
                <a16:creationId xmlns:a16="http://schemas.microsoft.com/office/drawing/2014/main" id="{8C1706CF-6DE1-426F-BDD8-02901052C129}"/>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gestion des institutions de soins</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8550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43A6CC-E212-42C9-ABBB-A82E1AE4274E}"/>
              </a:ext>
            </a:extLst>
          </p:cNvPr>
          <p:cNvSpPr txBox="1"/>
          <p:nvPr/>
        </p:nvSpPr>
        <p:spPr>
          <a:xfrm>
            <a:off x="497305" y="398293"/>
            <a:ext cx="4796589" cy="1600438"/>
          </a:xfrm>
          <a:prstGeom prst="rect">
            <a:avLst/>
          </a:prstGeom>
          <a:noFill/>
          <a:ln>
            <a:solidFill>
              <a:schemeClr val="accent1"/>
            </a:solidFill>
          </a:ln>
        </p:spPr>
        <p:txBody>
          <a:bodyPr wrap="square" rtlCol="0">
            <a:spAutoFit/>
          </a:bodyPr>
          <a:lstStyle/>
          <a:p>
            <a:r>
              <a:rPr lang="fr-BE" sz="1400" b="1" dirty="0"/>
              <a:t>WFSP2250 : Gestion financière des hôpitaux – </a:t>
            </a:r>
            <a:r>
              <a:rPr lang="fr-BE" sz="1100" b="1" dirty="0"/>
              <a:t>Ph. DEHASPE</a:t>
            </a:r>
          </a:p>
          <a:p>
            <a:pPr lvl="1"/>
            <a:r>
              <a:rPr lang="fr-BE" sz="1400" dirty="0"/>
              <a:t>-Financement des hôpitaux belge</a:t>
            </a:r>
          </a:p>
          <a:p>
            <a:pPr lvl="1"/>
            <a:r>
              <a:rPr lang="fr-BE" sz="1400" dirty="0"/>
              <a:t>-Comptabilité hospitalière</a:t>
            </a:r>
          </a:p>
          <a:p>
            <a:pPr lvl="1"/>
            <a:r>
              <a:rPr lang="fr-BE" sz="1400" dirty="0"/>
              <a:t>-Analyse financière</a:t>
            </a:r>
          </a:p>
          <a:p>
            <a:pPr lvl="1"/>
            <a:r>
              <a:rPr lang="fr-BE" sz="1400" dirty="0"/>
              <a:t>-Investissement à l’hôpital</a:t>
            </a:r>
          </a:p>
          <a:p>
            <a:pPr lvl="1"/>
            <a:r>
              <a:rPr lang="fr-BE" sz="1400" dirty="0"/>
              <a:t>-Budgétisation et analyse des coûts</a:t>
            </a:r>
          </a:p>
          <a:p>
            <a:pPr lvl="1"/>
            <a:r>
              <a:rPr lang="fr-BE" sz="1400" dirty="0"/>
              <a:t>-Contrôle de gestion et les tableaux de bord</a:t>
            </a:r>
          </a:p>
        </p:txBody>
      </p:sp>
      <p:sp>
        <p:nvSpPr>
          <p:cNvPr id="3" name="ZoneTexte 2">
            <a:extLst>
              <a:ext uri="{FF2B5EF4-FFF2-40B4-BE49-F238E27FC236}">
                <a16:creationId xmlns:a16="http://schemas.microsoft.com/office/drawing/2014/main" id="{C2434F8D-FE26-4D3F-898F-B554268FE071}"/>
              </a:ext>
            </a:extLst>
          </p:cNvPr>
          <p:cNvSpPr txBox="1"/>
          <p:nvPr/>
        </p:nvSpPr>
        <p:spPr>
          <a:xfrm>
            <a:off x="6464968" y="398293"/>
            <a:ext cx="5197642" cy="1600438"/>
          </a:xfrm>
          <a:prstGeom prst="rect">
            <a:avLst/>
          </a:prstGeom>
          <a:noFill/>
          <a:ln>
            <a:solidFill>
              <a:schemeClr val="accent1"/>
            </a:solidFill>
          </a:ln>
        </p:spPr>
        <p:txBody>
          <a:bodyPr wrap="square" rtlCol="0">
            <a:spAutoFit/>
          </a:bodyPr>
          <a:lstStyle/>
          <a:p>
            <a:r>
              <a:rPr lang="fr-BE" sz="1400" b="1" dirty="0"/>
              <a:t>WFSP2252 : Organisation et législation hospitalière – </a:t>
            </a:r>
            <a:r>
              <a:rPr lang="fr-BE" sz="1100" b="1" dirty="0"/>
              <a:t>B. HALLET</a:t>
            </a:r>
          </a:p>
          <a:p>
            <a:pPr lvl="1"/>
            <a:r>
              <a:rPr lang="fr-BE" sz="1400" dirty="0"/>
              <a:t>-Structure et organisation des institutions de soins</a:t>
            </a:r>
          </a:p>
          <a:p>
            <a:pPr lvl="1"/>
            <a:r>
              <a:rPr lang="fr-BE" sz="1400" dirty="0"/>
              <a:t>-Législation hospitalière</a:t>
            </a:r>
          </a:p>
          <a:p>
            <a:pPr lvl="1"/>
            <a:r>
              <a:rPr lang="fr-BE" sz="1400" dirty="0"/>
              <a:t>-Système hospitalier belge</a:t>
            </a:r>
          </a:p>
          <a:p>
            <a:pPr lvl="1"/>
            <a:r>
              <a:rPr lang="fr-BE" sz="1400" dirty="0"/>
              <a:t>-Architecture hospitalière et répercussions sur l’organisation</a:t>
            </a:r>
          </a:p>
          <a:p>
            <a:pPr lvl="1"/>
            <a:r>
              <a:rPr lang="fr-BE" sz="1400" dirty="0"/>
              <a:t>-Outils de management des organisation</a:t>
            </a:r>
          </a:p>
          <a:p>
            <a:pPr lvl="1"/>
            <a:r>
              <a:rPr lang="fr-BE" sz="1400" dirty="0"/>
              <a:t>-Réseaux de soins formels et informels</a:t>
            </a:r>
          </a:p>
        </p:txBody>
      </p:sp>
      <p:sp>
        <p:nvSpPr>
          <p:cNvPr id="4" name="Rectangle 3">
            <a:extLst>
              <a:ext uri="{FF2B5EF4-FFF2-40B4-BE49-F238E27FC236}">
                <a16:creationId xmlns:a16="http://schemas.microsoft.com/office/drawing/2014/main" id="{104F77B6-2891-4368-B7FD-6D53139EE317}"/>
              </a:ext>
            </a:extLst>
          </p:cNvPr>
          <p:cNvSpPr/>
          <p:nvPr/>
        </p:nvSpPr>
        <p:spPr>
          <a:xfrm>
            <a:off x="497305" y="2521059"/>
            <a:ext cx="4796589" cy="1815882"/>
          </a:xfrm>
          <a:prstGeom prst="rect">
            <a:avLst/>
          </a:prstGeom>
          <a:ln>
            <a:solidFill>
              <a:schemeClr val="accent1"/>
            </a:solidFill>
          </a:ln>
        </p:spPr>
        <p:txBody>
          <a:bodyPr wrap="square">
            <a:spAutoFit/>
          </a:bodyPr>
          <a:lstStyle/>
          <a:p>
            <a:r>
              <a:rPr lang="fr-BE" sz="1400" b="1" dirty="0"/>
              <a:t>WFSP2253 : Système d’information hospitalier –</a:t>
            </a:r>
            <a:r>
              <a:rPr lang="fr-BE" sz="1100" b="1" dirty="0"/>
              <a:t> B. DEBANDE</a:t>
            </a:r>
          </a:p>
          <a:p>
            <a:pPr lvl="1"/>
            <a:r>
              <a:rPr lang="fr-BE" sz="1400" dirty="0"/>
              <a:t>-Organisation des systèmes d’information hospitalier</a:t>
            </a:r>
          </a:p>
          <a:p>
            <a:pPr lvl="1"/>
            <a:r>
              <a:rPr lang="fr-BE" sz="1400" dirty="0"/>
              <a:t>-Architecture et évolution des systèmes informatiques hospitalier + aspects techniques spécifiques</a:t>
            </a:r>
          </a:p>
          <a:p>
            <a:pPr lvl="1"/>
            <a:r>
              <a:rPr lang="fr-BE" sz="1400" dirty="0"/>
              <a:t>-Le Dossier Patient Informatisé</a:t>
            </a:r>
          </a:p>
          <a:p>
            <a:pPr lvl="1"/>
            <a:r>
              <a:rPr lang="fr-BE" sz="1400" dirty="0"/>
              <a:t>-Intégration de ce système d’information dans son environnement</a:t>
            </a:r>
          </a:p>
          <a:p>
            <a:pPr lvl="1"/>
            <a:r>
              <a:rPr lang="fr-BE" sz="1400" dirty="0"/>
              <a:t>-Impact humain de l’informatisation des soins</a:t>
            </a:r>
            <a:endParaRPr lang="fr-BE" sz="1400" b="1" dirty="0"/>
          </a:p>
        </p:txBody>
      </p:sp>
      <p:sp>
        <p:nvSpPr>
          <p:cNvPr id="5" name="Rectangle 4">
            <a:extLst>
              <a:ext uri="{FF2B5EF4-FFF2-40B4-BE49-F238E27FC236}">
                <a16:creationId xmlns:a16="http://schemas.microsoft.com/office/drawing/2014/main" id="{E80C9403-254A-41DD-BD7D-5BFFD437DE15}"/>
              </a:ext>
            </a:extLst>
          </p:cNvPr>
          <p:cNvSpPr/>
          <p:nvPr/>
        </p:nvSpPr>
        <p:spPr>
          <a:xfrm>
            <a:off x="6464968" y="2519679"/>
            <a:ext cx="5169224" cy="1815882"/>
          </a:xfrm>
          <a:prstGeom prst="rect">
            <a:avLst/>
          </a:prstGeom>
          <a:ln>
            <a:solidFill>
              <a:schemeClr val="accent1"/>
            </a:solidFill>
          </a:ln>
        </p:spPr>
        <p:txBody>
          <a:bodyPr wrap="square">
            <a:spAutoFit/>
          </a:bodyPr>
          <a:lstStyle/>
          <a:p>
            <a:r>
              <a:rPr lang="fr-BE" sz="1400" b="1" dirty="0"/>
              <a:t>WFSP2254 : Gestion des processus à l’hôpital – </a:t>
            </a:r>
            <a:r>
              <a:rPr lang="fr-BE" sz="1100" b="1" dirty="0"/>
              <a:t>F. BIELEN et F. DEHANNE</a:t>
            </a:r>
            <a:endParaRPr lang="fr-BE" sz="1100" dirty="0"/>
          </a:p>
          <a:p>
            <a:pPr lvl="1"/>
            <a:r>
              <a:rPr lang="fr-BE" sz="1400" dirty="0"/>
              <a:t>-Organisation du travail et gestion des processus</a:t>
            </a:r>
          </a:p>
          <a:p>
            <a:pPr lvl="1"/>
            <a:r>
              <a:rPr lang="fr-BE" sz="1400" dirty="0"/>
              <a:t>-Gestion et analyse de processus et leur modélisation</a:t>
            </a:r>
          </a:p>
          <a:p>
            <a:pPr lvl="1"/>
            <a:r>
              <a:rPr lang="fr-BE" sz="1400" dirty="0"/>
              <a:t>-Détermination des normes et planification des moyens</a:t>
            </a:r>
          </a:p>
          <a:p>
            <a:pPr lvl="1"/>
            <a:r>
              <a:rPr lang="fr-BE" sz="1400" dirty="0"/>
              <a:t>-Qualité des soins</a:t>
            </a:r>
          </a:p>
          <a:p>
            <a:pPr lvl="1"/>
            <a:r>
              <a:rPr lang="fr-BE" sz="1400" dirty="0"/>
              <a:t>-Processus d’approvisionnement</a:t>
            </a:r>
          </a:p>
          <a:p>
            <a:pPr lvl="1"/>
            <a:r>
              <a:rPr lang="fr-BE" sz="1400" dirty="0"/>
              <a:t>-Hygiène hospitalière</a:t>
            </a:r>
          </a:p>
          <a:p>
            <a:pPr lvl="1"/>
            <a:endParaRPr lang="fr-BE" sz="1400" dirty="0"/>
          </a:p>
        </p:txBody>
      </p:sp>
      <p:sp>
        <p:nvSpPr>
          <p:cNvPr id="6" name="Rectangle 5">
            <a:extLst>
              <a:ext uri="{FF2B5EF4-FFF2-40B4-BE49-F238E27FC236}">
                <a16:creationId xmlns:a16="http://schemas.microsoft.com/office/drawing/2014/main" id="{D1A44667-9158-47A7-B0DF-5347847CAD07}"/>
              </a:ext>
            </a:extLst>
          </p:cNvPr>
          <p:cNvSpPr/>
          <p:nvPr/>
        </p:nvSpPr>
        <p:spPr>
          <a:xfrm>
            <a:off x="2237873" y="4856509"/>
            <a:ext cx="8454189" cy="1169551"/>
          </a:xfrm>
          <a:prstGeom prst="rect">
            <a:avLst/>
          </a:prstGeom>
          <a:ln>
            <a:solidFill>
              <a:schemeClr val="accent1"/>
            </a:solidFill>
          </a:ln>
        </p:spPr>
        <p:txBody>
          <a:bodyPr wrap="square">
            <a:spAutoFit/>
          </a:bodyPr>
          <a:lstStyle/>
          <a:p>
            <a:r>
              <a:rPr lang="fr-BE" sz="1400" b="1" dirty="0"/>
              <a:t>WFSP2255 : Stage en milieu médico-social – </a:t>
            </a:r>
            <a:r>
              <a:rPr lang="fr-BE" sz="1100" b="1" dirty="0"/>
              <a:t>Ph. DEHASPE</a:t>
            </a:r>
          </a:p>
          <a:p>
            <a:pPr lvl="1"/>
            <a:r>
              <a:rPr lang="fr-BE" sz="1400" dirty="0"/>
              <a:t>-Intégration des concepts vus lors des cours avec les éléments de l’environnement des institutions de soins</a:t>
            </a:r>
          </a:p>
          <a:p>
            <a:pPr lvl="1"/>
            <a:r>
              <a:rPr lang="fr-BE" sz="1400" dirty="0"/>
              <a:t>-40h</a:t>
            </a:r>
          </a:p>
          <a:p>
            <a:pPr lvl="1"/>
            <a:r>
              <a:rPr lang="fr-BE" sz="1400" dirty="0"/>
              <a:t>-Accompagnement d’un cadre dans la gestion et le mangement</a:t>
            </a:r>
          </a:p>
          <a:p>
            <a:pPr lvl="1"/>
            <a:r>
              <a:rPr lang="fr-BE" sz="1400" dirty="0"/>
              <a:t>-Rapport de stage</a:t>
            </a:r>
          </a:p>
        </p:txBody>
      </p:sp>
    </p:spTree>
    <p:extLst>
      <p:ext uri="{BB962C8B-B14F-4D97-AF65-F5344CB8AC3E}">
        <p14:creationId xmlns:p14="http://schemas.microsoft.com/office/powerpoint/2010/main" val="268498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A9CF1F3-3252-1EF3-697D-DB4C941519AD}"/>
              </a:ext>
            </a:extLst>
          </p:cNvPr>
          <p:cNvSpPr>
            <a:spLocks noGrp="1"/>
          </p:cNvSpPr>
          <p:nvPr>
            <p:ph type="title"/>
          </p:nvPr>
        </p:nvSpPr>
        <p:spPr>
          <a:xfrm>
            <a:off x="1371597" y="348865"/>
            <a:ext cx="10044023" cy="877729"/>
          </a:xfrm>
        </p:spPr>
        <p:txBody>
          <a:bodyPr anchor="ctr">
            <a:normAutofit/>
          </a:bodyPr>
          <a:lstStyle/>
          <a:p>
            <a:r>
              <a:rPr lang="fr-FR" sz="4000" dirty="0">
                <a:solidFill>
                  <a:srgbClr val="FFFFFF"/>
                </a:solidFill>
              </a:rPr>
              <a:t>Option coordination: pourquoi? </a:t>
            </a:r>
            <a:endParaRPr lang="fr-BE" sz="4000" dirty="0">
              <a:solidFill>
                <a:srgbClr val="FFFFFF"/>
              </a:solidFill>
            </a:endParaRPr>
          </a:p>
        </p:txBody>
      </p:sp>
      <p:graphicFrame>
        <p:nvGraphicFramePr>
          <p:cNvPr id="7" name="Espace réservé du contenu 4">
            <a:extLst>
              <a:ext uri="{FF2B5EF4-FFF2-40B4-BE49-F238E27FC236}">
                <a16:creationId xmlns:a16="http://schemas.microsoft.com/office/drawing/2014/main" id="{365F4EC2-0434-223E-7D1E-D92E80E881B4}"/>
              </a:ext>
            </a:extLst>
          </p:cNvPr>
          <p:cNvGraphicFramePr>
            <a:graphicFrameLocks noGrp="1"/>
          </p:cNvGraphicFramePr>
          <p:nvPr>
            <p:ph idx="1"/>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a:extLst>
              <a:ext uri="{FF2B5EF4-FFF2-40B4-BE49-F238E27FC236}">
                <a16:creationId xmlns:a16="http://schemas.microsoft.com/office/drawing/2014/main" id="{AFA2C51D-1DAB-4AEA-9E99-720E2B062BA6}"/>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coordination et réseaux de soins</a:t>
            </a:r>
            <a:endParaRPr lang="fr-FR" kern="0" dirty="0">
              <a:latin typeface="AppleSystemUIFont"/>
              <a:ea typeface="Calibri" panose="020F0502020204030204" pitchFamily="34" charset="0"/>
              <a:cs typeface="Times New Roman" panose="02020603050405020304" pitchFamily="18" charset="0"/>
            </a:endParaRPr>
          </a:p>
        </p:txBody>
      </p:sp>
      <p:sp>
        <p:nvSpPr>
          <p:cNvPr id="2" name="ZoneTexte 1">
            <a:extLst>
              <a:ext uri="{FF2B5EF4-FFF2-40B4-BE49-F238E27FC236}">
                <a16:creationId xmlns:a16="http://schemas.microsoft.com/office/drawing/2014/main" id="{33425BAD-AB55-4615-BC3F-F6868960B11E}"/>
              </a:ext>
            </a:extLst>
          </p:cNvPr>
          <p:cNvSpPr txBox="1"/>
          <p:nvPr/>
        </p:nvSpPr>
        <p:spPr>
          <a:xfrm>
            <a:off x="0" y="1226594"/>
            <a:ext cx="2241755" cy="523220"/>
          </a:xfrm>
          <a:prstGeom prst="rect">
            <a:avLst/>
          </a:prstGeom>
          <a:solidFill>
            <a:srgbClr val="931A6D"/>
          </a:solidFill>
        </p:spPr>
        <p:txBody>
          <a:bodyPr wrap="square" rtlCol="0">
            <a:spAutoFit/>
          </a:bodyPr>
          <a:lstStyle>
            <a:defPPr>
              <a:defRPr lang="fr-FR"/>
            </a:defPPr>
            <a:lvl1pPr>
              <a:defRPr sz="2800" kern="0">
                <a:solidFill>
                  <a:schemeClr val="bg1"/>
                </a:solidFill>
                <a:latin typeface="AppleSystemUIFont"/>
                <a:ea typeface="Calibri" panose="020F0502020204030204" pitchFamily="34" charset="0"/>
                <a:cs typeface="Times New Roman" panose="02020603050405020304" pitchFamily="18" charset="0"/>
              </a:defRPr>
            </a:lvl1pPr>
          </a:lstStyle>
          <a:p>
            <a:r>
              <a:rPr lang="fr-FR" dirty="0"/>
              <a:t>Pourquoi?</a:t>
            </a:r>
            <a:endParaRPr lang="fr-BE" dirty="0"/>
          </a:p>
        </p:txBody>
      </p:sp>
    </p:spTree>
    <p:extLst>
      <p:ext uri="{BB962C8B-B14F-4D97-AF65-F5344CB8AC3E}">
        <p14:creationId xmlns:p14="http://schemas.microsoft.com/office/powerpoint/2010/main" val="40245618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D1C69-83F7-0876-04E9-2F15537986E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BFC03E4-57AB-39E9-691B-FB10DAB135B0}"/>
              </a:ext>
            </a:extLst>
          </p:cNvPr>
          <p:cNvSpPr>
            <a:spLocks noGrp="1"/>
          </p:cNvSpPr>
          <p:nvPr>
            <p:ph type="title"/>
          </p:nvPr>
        </p:nvSpPr>
        <p:spPr>
          <a:xfrm>
            <a:off x="1371597" y="348865"/>
            <a:ext cx="10044023" cy="877729"/>
          </a:xfrm>
        </p:spPr>
        <p:txBody>
          <a:bodyPr anchor="ctr">
            <a:normAutofit/>
          </a:bodyPr>
          <a:lstStyle/>
          <a:p>
            <a:r>
              <a:rPr lang="fr-FR" sz="4000" dirty="0">
                <a:solidFill>
                  <a:srgbClr val="FFFFFF"/>
                </a:solidFill>
              </a:rPr>
              <a:t>Option coordination: quoi? </a:t>
            </a:r>
            <a:endParaRPr lang="fr-BE" sz="4000" dirty="0">
              <a:solidFill>
                <a:srgbClr val="FFFFFF"/>
              </a:solidFill>
            </a:endParaRPr>
          </a:p>
        </p:txBody>
      </p:sp>
      <p:graphicFrame>
        <p:nvGraphicFramePr>
          <p:cNvPr id="5" name="Espace réservé du contenu 7">
            <a:extLst>
              <a:ext uri="{FF2B5EF4-FFF2-40B4-BE49-F238E27FC236}">
                <a16:creationId xmlns:a16="http://schemas.microsoft.com/office/drawing/2014/main" id="{A91A9387-131B-E748-7573-92A61FC341BF}"/>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a:extLst>
              <a:ext uri="{FF2B5EF4-FFF2-40B4-BE49-F238E27FC236}">
                <a16:creationId xmlns:a16="http://schemas.microsoft.com/office/drawing/2014/main" id="{1A60E0B1-445C-4413-B70A-A07C0E321FF1}"/>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coordination et réseaux de soins</a:t>
            </a:r>
            <a:endParaRPr lang="fr-FR" kern="0" dirty="0">
              <a:latin typeface="AppleSystemUIFont"/>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B208284C-93BC-4B00-B9DC-A9DCF5B8F160}"/>
              </a:ext>
            </a:extLst>
          </p:cNvPr>
          <p:cNvSpPr txBox="1"/>
          <p:nvPr/>
        </p:nvSpPr>
        <p:spPr>
          <a:xfrm>
            <a:off x="0" y="1226594"/>
            <a:ext cx="2241755" cy="523220"/>
          </a:xfrm>
          <a:prstGeom prst="rect">
            <a:avLst/>
          </a:prstGeom>
          <a:solidFill>
            <a:srgbClr val="931A6D"/>
          </a:solidFill>
        </p:spPr>
        <p:txBody>
          <a:bodyPr wrap="square" rtlCol="0">
            <a:spAutoFit/>
          </a:bodyPr>
          <a:lstStyle>
            <a:defPPr>
              <a:defRPr lang="fr-FR"/>
            </a:defPPr>
            <a:lvl1pPr>
              <a:defRPr sz="2800" kern="0">
                <a:solidFill>
                  <a:schemeClr val="bg1"/>
                </a:solidFill>
                <a:latin typeface="AppleSystemUIFont"/>
                <a:ea typeface="Calibri" panose="020F0502020204030204" pitchFamily="34" charset="0"/>
                <a:cs typeface="Times New Roman" panose="02020603050405020304" pitchFamily="18" charset="0"/>
              </a:defRPr>
            </a:lvl1pPr>
          </a:lstStyle>
          <a:p>
            <a:r>
              <a:rPr lang="fr-FR" dirty="0"/>
              <a:t>Quoi?</a:t>
            </a:r>
            <a:endParaRPr lang="fr-BE" dirty="0"/>
          </a:p>
        </p:txBody>
      </p:sp>
    </p:spTree>
    <p:extLst>
      <p:ext uri="{BB962C8B-B14F-4D97-AF65-F5344CB8AC3E}">
        <p14:creationId xmlns:p14="http://schemas.microsoft.com/office/powerpoint/2010/main" val="2170688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2B78A53C-C741-441D-A48F-E82E8BC1BB75}"/>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e 2">
            <a:extLst>
              <a:ext uri="{FF2B5EF4-FFF2-40B4-BE49-F238E27FC236}">
                <a16:creationId xmlns:a16="http://schemas.microsoft.com/office/drawing/2014/main" id="{82208CD4-66F0-C77A-4F65-8A12394D8C4E}"/>
              </a:ext>
            </a:extLst>
          </p:cNvPr>
          <p:cNvGrpSpPr/>
          <p:nvPr/>
        </p:nvGrpSpPr>
        <p:grpSpPr>
          <a:xfrm>
            <a:off x="838200" y="582250"/>
            <a:ext cx="10515600" cy="994500"/>
            <a:chOff x="0" y="78669"/>
            <a:chExt cx="10515600" cy="994500"/>
          </a:xfrm>
        </p:grpSpPr>
        <p:sp>
          <p:nvSpPr>
            <p:cNvPr id="4" name="Rectangle : coins arrondis 3">
              <a:extLst>
                <a:ext uri="{FF2B5EF4-FFF2-40B4-BE49-F238E27FC236}">
                  <a16:creationId xmlns:a16="http://schemas.microsoft.com/office/drawing/2014/main" id="{9D52F6E5-58CD-D49D-3AF3-E86E9E56326E}"/>
                </a:ext>
              </a:extLst>
            </p:cNvPr>
            <p:cNvSpPr/>
            <p:nvPr/>
          </p:nvSpPr>
          <p:spPr>
            <a:xfrm>
              <a:off x="0" y="78669"/>
              <a:ext cx="10515600" cy="9945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BE"/>
            </a:p>
          </p:txBody>
        </p:sp>
        <p:sp>
          <p:nvSpPr>
            <p:cNvPr id="5" name="Rectangle : coins arrondis 4">
              <a:extLst>
                <a:ext uri="{FF2B5EF4-FFF2-40B4-BE49-F238E27FC236}">
                  <a16:creationId xmlns:a16="http://schemas.microsoft.com/office/drawing/2014/main" id="{3B4C8AE5-DF55-DB6B-A23D-9A8DEB37EE2E}"/>
                </a:ext>
              </a:extLst>
            </p:cNvPr>
            <p:cNvSpPr txBox="1"/>
            <p:nvPr/>
          </p:nvSpPr>
          <p:spPr>
            <a:xfrm>
              <a:off x="48547" y="127216"/>
              <a:ext cx="10418506" cy="8974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WFSP2211: Organisation et analyse de systèmes et réseaux locaux de soins : coordination des soins, case-management et réseaux de soins (4 Cr)</a:t>
              </a:r>
              <a:endParaRPr lang="fr-BE" sz="2500" kern="1200" dirty="0"/>
            </a:p>
          </p:txBody>
        </p:sp>
      </p:grpSp>
    </p:spTree>
    <p:extLst>
      <p:ext uri="{BB962C8B-B14F-4D97-AF65-F5344CB8AC3E}">
        <p14:creationId xmlns:p14="http://schemas.microsoft.com/office/powerpoint/2010/main" val="1566634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EB56F439-CCF6-E502-6329-A925EBA54EBD}"/>
              </a:ext>
            </a:extLst>
          </p:cNvPr>
          <p:cNvGraphicFramePr>
            <a:graphicFrameLocks noGrp="1"/>
          </p:cNvGraphicFramePr>
          <p:nvPr>
            <p:ph idx="1"/>
            <p:extLst/>
          </p:nvPr>
        </p:nvGraphicFramePr>
        <p:xfrm>
          <a:off x="838200" y="1553670"/>
          <a:ext cx="10515600" cy="4906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e 4">
            <a:extLst>
              <a:ext uri="{FF2B5EF4-FFF2-40B4-BE49-F238E27FC236}">
                <a16:creationId xmlns:a16="http://schemas.microsoft.com/office/drawing/2014/main" id="{75BEF4A1-762E-9D2A-C7C8-112B859DFD14}"/>
              </a:ext>
            </a:extLst>
          </p:cNvPr>
          <p:cNvGrpSpPr/>
          <p:nvPr/>
        </p:nvGrpSpPr>
        <p:grpSpPr>
          <a:xfrm>
            <a:off x="838200" y="318698"/>
            <a:ext cx="10515600" cy="994500"/>
            <a:chOff x="0" y="1145169"/>
            <a:chExt cx="10515600" cy="994500"/>
          </a:xfrm>
          <a:solidFill>
            <a:schemeClr val="bg2">
              <a:lumMod val="50000"/>
            </a:schemeClr>
          </a:solidFill>
        </p:grpSpPr>
        <p:sp>
          <p:nvSpPr>
            <p:cNvPr id="6" name="Rectangle : coins arrondis 5">
              <a:extLst>
                <a:ext uri="{FF2B5EF4-FFF2-40B4-BE49-F238E27FC236}">
                  <a16:creationId xmlns:a16="http://schemas.microsoft.com/office/drawing/2014/main" id="{E432BF79-B9E4-28A9-693E-19B6378A7E80}"/>
                </a:ext>
              </a:extLst>
            </p:cNvPr>
            <p:cNvSpPr/>
            <p:nvPr/>
          </p:nvSpPr>
          <p:spPr>
            <a:xfrm>
              <a:off x="0" y="1145169"/>
              <a:ext cx="10515600" cy="994500"/>
            </a:xfrm>
            <a:prstGeom prst="roundRect">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BE"/>
            </a:p>
          </p:txBody>
        </p:sp>
        <p:sp>
          <p:nvSpPr>
            <p:cNvPr id="8" name="Rectangle : coins arrondis 4">
              <a:extLst>
                <a:ext uri="{FF2B5EF4-FFF2-40B4-BE49-F238E27FC236}">
                  <a16:creationId xmlns:a16="http://schemas.microsoft.com/office/drawing/2014/main" id="{7BFD88F3-BC16-A94D-10FD-CA95CD8718C5}"/>
                </a:ext>
              </a:extLst>
            </p:cNvPr>
            <p:cNvSpPr txBox="1"/>
            <p:nvPr/>
          </p:nvSpPr>
          <p:spPr>
            <a:xfrm>
              <a:off x="48547" y="1193716"/>
              <a:ext cx="10418506" cy="8974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WFSP2210:  Système d'information sanitaire pour les services, la population d'un bassin de soins et les trajectoires des patients (3 Cr)</a:t>
              </a:r>
              <a:endParaRPr lang="fr-BE" sz="2500" kern="1200" dirty="0"/>
            </a:p>
          </p:txBody>
        </p:sp>
      </p:grpSp>
    </p:spTree>
    <p:extLst>
      <p:ext uri="{BB962C8B-B14F-4D97-AF65-F5344CB8AC3E}">
        <p14:creationId xmlns:p14="http://schemas.microsoft.com/office/powerpoint/2010/main" val="12263273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Espace réservé du contenu 8">
            <a:extLst>
              <a:ext uri="{FF2B5EF4-FFF2-40B4-BE49-F238E27FC236}">
                <a16:creationId xmlns:a16="http://schemas.microsoft.com/office/drawing/2014/main" id="{41117AB3-3FE0-76E2-2575-E31399EAB389}"/>
              </a:ext>
            </a:extLst>
          </p:cNvPr>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e 4">
            <a:extLst>
              <a:ext uri="{FF2B5EF4-FFF2-40B4-BE49-F238E27FC236}">
                <a16:creationId xmlns:a16="http://schemas.microsoft.com/office/drawing/2014/main" id="{E9A60393-B0D2-1758-0AEC-3391261C6BE9}"/>
              </a:ext>
            </a:extLst>
          </p:cNvPr>
          <p:cNvGrpSpPr/>
          <p:nvPr/>
        </p:nvGrpSpPr>
        <p:grpSpPr>
          <a:xfrm>
            <a:off x="838200" y="379050"/>
            <a:ext cx="10515600" cy="994500"/>
            <a:chOff x="0" y="2211669"/>
            <a:chExt cx="10515600" cy="994500"/>
          </a:xfrm>
          <a:solidFill>
            <a:schemeClr val="accent4">
              <a:lumMod val="75000"/>
            </a:schemeClr>
          </a:solidFill>
        </p:grpSpPr>
        <p:sp>
          <p:nvSpPr>
            <p:cNvPr id="6" name="Rectangle : coins arrondis 5">
              <a:extLst>
                <a:ext uri="{FF2B5EF4-FFF2-40B4-BE49-F238E27FC236}">
                  <a16:creationId xmlns:a16="http://schemas.microsoft.com/office/drawing/2014/main" id="{B4BE7358-739E-203E-07A4-1FF76866D61F}"/>
                </a:ext>
              </a:extLst>
            </p:cNvPr>
            <p:cNvSpPr/>
            <p:nvPr/>
          </p:nvSpPr>
          <p:spPr>
            <a:xfrm>
              <a:off x="0" y="2211669"/>
              <a:ext cx="10515600" cy="994500"/>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BE"/>
            </a:p>
          </p:txBody>
        </p:sp>
        <p:sp>
          <p:nvSpPr>
            <p:cNvPr id="8" name="Rectangle : coins arrondis 4">
              <a:extLst>
                <a:ext uri="{FF2B5EF4-FFF2-40B4-BE49-F238E27FC236}">
                  <a16:creationId xmlns:a16="http://schemas.microsoft.com/office/drawing/2014/main" id="{6EAAAD24-6588-0AEC-880B-26C40BA8D611}"/>
                </a:ext>
              </a:extLst>
            </p:cNvPr>
            <p:cNvSpPr txBox="1"/>
            <p:nvPr/>
          </p:nvSpPr>
          <p:spPr>
            <a:xfrm>
              <a:off x="48547" y="2260216"/>
              <a:ext cx="10418506" cy="8974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fr-FR" sz="2500" kern="1200" dirty="0"/>
                <a:t>WFSP2212: Initiation à la pratique de la coordination des soins et des systèmes de soins et stage en milieu médico-social Activité avec prérequis (5 Cr)</a:t>
              </a:r>
              <a:endParaRPr lang="fr-BE" sz="2500" kern="1200" dirty="0"/>
            </a:p>
          </p:txBody>
        </p:sp>
      </p:grpSp>
    </p:spTree>
    <p:extLst>
      <p:ext uri="{BB962C8B-B14F-4D97-AF65-F5344CB8AC3E}">
        <p14:creationId xmlns:p14="http://schemas.microsoft.com/office/powerpoint/2010/main" val="2697273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E5BA658-3DD2-DCBE-A634-5B065D86F6E7}"/>
              </a:ext>
            </a:extLst>
          </p:cNvPr>
          <p:cNvSpPr>
            <a:spLocks noGrp="1"/>
          </p:cNvSpPr>
          <p:nvPr>
            <p:ph type="ctrTitle"/>
          </p:nvPr>
        </p:nvSpPr>
        <p:spPr/>
        <p:txBody>
          <a:bodyPr/>
          <a:lstStyle/>
          <a:p>
            <a:r>
              <a:rPr lang="fr-FR" dirty="0"/>
              <a:t>Master en santé publique</a:t>
            </a:r>
            <a:endParaRPr lang="fr-BE" dirty="0"/>
          </a:p>
        </p:txBody>
      </p:sp>
      <p:sp>
        <p:nvSpPr>
          <p:cNvPr id="5" name="Sous-titre 4">
            <a:extLst>
              <a:ext uri="{FF2B5EF4-FFF2-40B4-BE49-F238E27FC236}">
                <a16:creationId xmlns:a16="http://schemas.microsoft.com/office/drawing/2014/main" id="{75FCA9D9-9933-2074-0910-67633B277CD0}"/>
              </a:ext>
            </a:extLst>
          </p:cNvPr>
          <p:cNvSpPr>
            <a:spLocks noGrp="1"/>
          </p:cNvSpPr>
          <p:nvPr>
            <p:ph type="subTitle" idx="1"/>
          </p:nvPr>
        </p:nvSpPr>
        <p:spPr/>
        <p:txBody>
          <a:bodyPr/>
          <a:lstStyle/>
          <a:p>
            <a:r>
              <a:rPr lang="fr-FR" dirty="0"/>
              <a:t>Option personne âgée et gériatrie</a:t>
            </a:r>
            <a:endParaRPr lang="fr-BE" dirty="0"/>
          </a:p>
        </p:txBody>
      </p:sp>
      <p:sp>
        <p:nvSpPr>
          <p:cNvPr id="6" name="ZoneTexte 5">
            <a:extLst>
              <a:ext uri="{FF2B5EF4-FFF2-40B4-BE49-F238E27FC236}">
                <a16:creationId xmlns:a16="http://schemas.microsoft.com/office/drawing/2014/main" id="{CA249314-2351-4C30-A133-F2F9721AC20B}"/>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personne âgée </a:t>
            </a:r>
            <a:r>
              <a:rPr lang="fr-FR" sz="2800" kern="0">
                <a:solidFill>
                  <a:schemeClr val="bg1"/>
                </a:solidFill>
                <a:latin typeface="AppleSystemUIFont"/>
                <a:ea typeface="Calibri" panose="020F0502020204030204" pitchFamily="34" charset="0"/>
                <a:cs typeface="Times New Roman" panose="02020603050405020304" pitchFamily="18" charset="0"/>
              </a:rPr>
              <a:t>et gériatrie</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6494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DD3939D-BFEA-8B1A-2BAC-80C063A419D2}"/>
              </a:ext>
            </a:extLst>
          </p:cNvPr>
          <p:cNvSpPr txBox="1"/>
          <p:nvPr/>
        </p:nvSpPr>
        <p:spPr>
          <a:xfrm>
            <a:off x="830408" y="1412053"/>
            <a:ext cx="10101752" cy="4555093"/>
          </a:xfrm>
          <a:prstGeom prst="rect">
            <a:avLst/>
          </a:prstGeom>
          <a:noFill/>
        </p:spPr>
        <p:txBody>
          <a:bodyPr wrap="square" rtlCol="0">
            <a:spAutoFit/>
          </a:bodyPr>
          <a:lstStyle/>
          <a:p>
            <a:r>
              <a:rPr lang="fr-FR" sz="2400" kern="0" dirty="0">
                <a:solidFill>
                  <a:srgbClr val="931A6D"/>
                </a:solidFill>
                <a:latin typeface="AppleSystemUIFont"/>
              </a:rPr>
              <a:t>Option service </a:t>
            </a:r>
            <a:r>
              <a:rPr lang="fr-FR" sz="2400" kern="0" dirty="0" err="1">
                <a:solidFill>
                  <a:srgbClr val="931A6D"/>
                </a:solidFill>
                <a:latin typeface="AppleSystemUIFont"/>
              </a:rPr>
              <a:t>learning</a:t>
            </a:r>
            <a:r>
              <a:rPr lang="fr-FR" sz="2400" kern="0" dirty="0">
                <a:solidFill>
                  <a:srgbClr val="931A6D"/>
                </a:solidFill>
                <a:latin typeface="AppleSystemUIFont"/>
              </a:rPr>
              <a:t> - Le service citoyen</a:t>
            </a:r>
            <a:r>
              <a:rPr lang="fr-FR" kern="0" dirty="0">
                <a:latin typeface="AppleSystemUIFont"/>
                <a:ea typeface="Calibri" panose="020F0502020204030204" pitchFamily="34" charset="0"/>
                <a:cs typeface="Times New Roman" panose="02020603050405020304" pitchFamily="18" charset="0"/>
              </a:rPr>
              <a:t> </a:t>
            </a:r>
          </a:p>
          <a:p>
            <a:endParaRPr lang="fr-FR" kern="0" dirty="0">
              <a:latin typeface="AppleSystemUIFont"/>
              <a:ea typeface="Calibri" panose="020F0502020204030204" pitchFamily="34" charset="0"/>
              <a:cs typeface="Times New Roman" panose="02020603050405020304" pitchFamily="18" charset="0"/>
            </a:endParaRPr>
          </a:p>
          <a:p>
            <a:r>
              <a:rPr lang="fr-FR" sz="1600" kern="0" dirty="0">
                <a:latin typeface="AppleSystemUIFont"/>
                <a:ea typeface="Calibri" panose="020F0502020204030204" pitchFamily="34" charset="0"/>
                <a:cs typeface="Times New Roman" panose="02020603050405020304" pitchFamily="18" charset="0"/>
                <a:hlinkClick r:id="rId2"/>
              </a:rPr>
              <a:t>https://service-citoyen.be</a:t>
            </a:r>
            <a:endParaRPr lang="fr-FR" sz="1600" kern="0" dirty="0">
              <a:latin typeface="AppleSystemUIFont"/>
              <a:ea typeface="Calibri" panose="020F0502020204030204" pitchFamily="34" charset="0"/>
              <a:cs typeface="Times New Roman" panose="02020603050405020304" pitchFamily="18" charset="0"/>
            </a:endParaRPr>
          </a:p>
          <a:p>
            <a:endParaRPr lang="fr-FR" sz="1600" kern="0" dirty="0">
              <a:latin typeface="AppleSystemUIFon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FR" sz="1600" dirty="0"/>
              <a:t>18-25 ans (réforme d’âge en cours)</a:t>
            </a:r>
          </a:p>
          <a:p>
            <a:endParaRPr lang="fr-FR" sz="1600" dirty="0"/>
          </a:p>
          <a:p>
            <a:pPr marL="285750" indent="-285750">
              <a:buFont typeface="Arial" panose="020B0604020202020204" pitchFamily="34" charset="0"/>
              <a:buChar char="•"/>
            </a:pPr>
            <a:r>
              <a:rPr lang="fr-BE" sz="1600" dirty="0">
                <a:effectLst/>
              </a:rPr>
              <a:t>3 j/semaine =21h/semaine à prester sur 7 jours selon les nécessités de </a:t>
            </a:r>
            <a:r>
              <a:rPr lang="fr-BE" sz="1600" b="1" dirty="0">
                <a:effectLst/>
              </a:rPr>
              <a:t>l’organisme d’accueil </a:t>
            </a:r>
            <a:r>
              <a:rPr lang="fr-BE" sz="1600" dirty="0">
                <a:effectLst/>
              </a:rPr>
              <a:t>et obligations de l’</a:t>
            </a:r>
            <a:r>
              <a:rPr lang="fr-BE" sz="1600" dirty="0" err="1">
                <a:effectLst/>
              </a:rPr>
              <a:t>étudiant.e</a:t>
            </a:r>
            <a:r>
              <a:rPr lang="fr-BE" sz="1600" dirty="0">
                <a:effectLst/>
              </a:rPr>
              <a:t>) pendant 6 mois</a:t>
            </a:r>
          </a:p>
          <a:p>
            <a:endParaRPr lang="fr-BE" sz="1600" dirty="0">
              <a:effectLst/>
            </a:endParaRPr>
          </a:p>
          <a:p>
            <a:pPr marL="285750" indent="-285750">
              <a:buFont typeface="Arial" panose="020B0604020202020204" pitchFamily="34" charset="0"/>
              <a:buChar char="•"/>
            </a:pPr>
            <a:r>
              <a:rPr lang="fr-BE" sz="1600" b="1" dirty="0">
                <a:effectLst/>
              </a:rPr>
              <a:t>Formation </a:t>
            </a:r>
            <a:r>
              <a:rPr lang="fr-BE" sz="1600" dirty="0">
                <a:effectLst/>
              </a:rPr>
              <a:t>&gt; service citoyen: 20 jours sur 6 mois, dont 3 jours intégration et 2 jours de clôture </a:t>
            </a:r>
          </a:p>
          <a:p>
            <a:pPr marL="742950" lvl="1" indent="-285750">
              <a:buFont typeface="Arial" panose="020B0604020202020204" pitchFamily="34" charset="0"/>
              <a:buChar char="•"/>
            </a:pPr>
            <a:r>
              <a:rPr lang="fr-BE" sz="1600" b="0" i="0" u="none" strike="noStrike" dirty="0">
                <a:effectLst/>
                <a:latin typeface="proxima-nova"/>
              </a:rPr>
              <a:t>l’interculturalité, la démocratie, l’éco-citoyenneté, la communication interpersonnelle, …</a:t>
            </a:r>
            <a:endParaRPr lang="fr-BE" sz="1600" dirty="0">
              <a:effectLst/>
            </a:endParaRPr>
          </a:p>
          <a:p>
            <a:endParaRPr lang="fr-BE" sz="1600" kern="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r-BE" sz="1600" b="1" kern="0" dirty="0">
                <a:ea typeface="Calibri" panose="020F0502020204030204" pitchFamily="34" charset="0"/>
                <a:cs typeface="Times New Roman" panose="02020603050405020304" pitchFamily="18" charset="0"/>
              </a:rPr>
              <a:t>Statut: </a:t>
            </a:r>
            <a:r>
              <a:rPr lang="fr-BE" sz="1600" b="1" dirty="0">
                <a:effectLst/>
              </a:rPr>
              <a:t>volontariat </a:t>
            </a:r>
            <a:r>
              <a:rPr lang="fr-BE" sz="1600" dirty="0">
                <a:effectLst/>
              </a:rPr>
              <a:t>+ statut d’étudiant.e (</a:t>
            </a:r>
            <a:r>
              <a:rPr lang="fr-BE" sz="1600" dirty="0"/>
              <a:t>cumul</a:t>
            </a:r>
            <a:r>
              <a:rPr lang="fr-BE" sz="1600" dirty="0">
                <a:effectLst/>
              </a:rPr>
              <a:t>), défraiement frais de déplacement + indemnité de 10 euros/ jour - plafond de 1280 euros. </a:t>
            </a:r>
          </a:p>
          <a:p>
            <a:endParaRPr lang="fr-BE" dirty="0">
              <a:effectLst/>
            </a:endParaRPr>
          </a:p>
          <a:p>
            <a:r>
              <a:rPr lang="fr-BE" b="1" i="0" u="none" strike="noStrike" dirty="0">
                <a:solidFill>
                  <a:srgbClr val="4E4E4E"/>
                </a:solidFill>
                <a:effectLst/>
                <a:latin typeface="proxima-nova"/>
              </a:rPr>
              <a:t>« Le Service Citoyen toujours actif et plus nécessaire que jamais ! »</a:t>
            </a:r>
          </a:p>
          <a:p>
            <a:r>
              <a:rPr lang="fr-BE" sz="1200" i="0" u="none" strike="noStrike" dirty="0">
                <a:solidFill>
                  <a:srgbClr val="4E4E4E"/>
                </a:solidFill>
                <a:effectLst/>
                <a:latin typeface="Source Sans Pro" panose="020B0503030403020204" pitchFamily="34" charset="0"/>
                <a:ea typeface="Source Sans Pro" panose="020B0503030403020204" pitchFamily="34" charset="0"/>
                <a:hlinkClick r:id="rId3"/>
              </a:rPr>
              <a:t>https://service-citoyen.be/faire-un-service-citoyen/news/le-service-citoyen-toujours-actif-et-plus-necessaire-que-jamais</a:t>
            </a:r>
            <a:r>
              <a:rPr lang="fr-BE" sz="2000" i="0" u="none" strike="noStrike" dirty="0">
                <a:solidFill>
                  <a:srgbClr val="4E4E4E"/>
                </a:solidFill>
                <a:latin typeface="Source Sans Pro" panose="020B0503030403020204" pitchFamily="34" charset="0"/>
                <a:ea typeface="Source Sans Pro" panose="020B0503030403020204" pitchFamily="34" charset="0"/>
              </a:rPr>
              <a:t> </a:t>
            </a:r>
            <a:endParaRPr lang="fr-BE" sz="1200" i="0" u="none" strike="noStrike" dirty="0">
              <a:solidFill>
                <a:srgbClr val="4E4E4E"/>
              </a:solidFill>
              <a:effectLst/>
              <a:latin typeface="Source Sans Pro" panose="020B0503030403020204" pitchFamily="34" charset="0"/>
              <a:ea typeface="Source Sans Pro" panose="020B0503030403020204" pitchFamily="34" charset="0"/>
            </a:endParaRPr>
          </a:p>
        </p:txBody>
      </p:sp>
      <p:sp>
        <p:nvSpPr>
          <p:cNvPr id="6" name="Espace réservé du texte 5">
            <a:extLst>
              <a:ext uri="{FF2B5EF4-FFF2-40B4-BE49-F238E27FC236}">
                <a16:creationId xmlns:a16="http://schemas.microsoft.com/office/drawing/2014/main" id="{FDE588EB-1ED2-AE56-5BFE-862003A0B7FC}"/>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4281949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798419-113F-F5A7-5E3B-C31F17C52C06}"/>
              </a:ext>
            </a:extLst>
          </p:cNvPr>
          <p:cNvSpPr>
            <a:spLocks noGrp="1"/>
          </p:cNvSpPr>
          <p:nvPr>
            <p:ph type="title"/>
          </p:nvPr>
        </p:nvSpPr>
        <p:spPr>
          <a:xfrm>
            <a:off x="838200" y="912813"/>
            <a:ext cx="10515600" cy="1325563"/>
          </a:xfrm>
        </p:spPr>
        <p:txBody>
          <a:bodyPr/>
          <a:lstStyle/>
          <a:p>
            <a:r>
              <a:rPr lang="fr-FR" dirty="0"/>
              <a:t>Pourquoi cette option ?</a:t>
            </a:r>
            <a:endParaRPr lang="fr-BE" dirty="0"/>
          </a:p>
        </p:txBody>
      </p:sp>
      <p:pic>
        <p:nvPicPr>
          <p:cNvPr id="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7090" y="2238376"/>
            <a:ext cx="4691061"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arrow" w="med" len="med"/>
                <a:tailEnd type="arrow" w="med" len="med"/>
              </a14:hiddenLine>
            </a:ext>
          </a:extLst>
        </p:spPr>
      </p:pic>
      <p:sp>
        <p:nvSpPr>
          <p:cNvPr id="5" name="Rectangle 3"/>
          <p:cNvSpPr txBox="1">
            <a:spLocks noChangeArrowheads="1"/>
          </p:cNvSpPr>
          <p:nvPr/>
        </p:nvSpPr>
        <p:spPr>
          <a:xfrm>
            <a:off x="3367090" y="5290079"/>
            <a:ext cx="7619998" cy="1143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altLang="fr-FR" sz="1800" dirty="0">
                <a:ea typeface="ＭＳ Ｐゴシック" pitchFamily="34" charset="-128"/>
              </a:rPr>
              <a:t>Défis démographiques : </a:t>
            </a:r>
            <a:r>
              <a:rPr lang="fr-BE" altLang="fr-FR" sz="1600" dirty="0">
                <a:ea typeface="ＭＳ Ｐゴシック" pitchFamily="34" charset="-128"/>
              </a:rPr>
              <a:t>Vieillissement synonyme de progrès!</a:t>
            </a:r>
          </a:p>
          <a:p>
            <a:r>
              <a:rPr lang="fr-BE" altLang="fr-FR" sz="1800" dirty="0">
                <a:ea typeface="ＭＳ Ｐゴシック" pitchFamily="34" charset="-128"/>
              </a:rPr>
              <a:t>Prévention du vieillissement : </a:t>
            </a:r>
            <a:r>
              <a:rPr lang="fr-BE" altLang="fr-FR" sz="1600" dirty="0">
                <a:ea typeface="ＭＳ Ｐゴシック" pitchFamily="34" charset="-128"/>
              </a:rPr>
              <a:t>Style de vie,</a:t>
            </a:r>
            <a:r>
              <a:rPr lang="fr-FR" altLang="fr-FR" sz="1600" dirty="0">
                <a:ea typeface="ＭＳ Ｐゴシック" pitchFamily="34" charset="-128"/>
              </a:rPr>
              <a:t>…</a:t>
            </a:r>
            <a:endParaRPr lang="fr-BE" altLang="fr-FR" sz="1800" dirty="0">
              <a:ea typeface="ＭＳ Ｐゴシック" pitchFamily="34" charset="-128"/>
            </a:endParaRPr>
          </a:p>
          <a:p>
            <a:r>
              <a:rPr lang="fr-BE" altLang="fr-FR" sz="1800" dirty="0">
                <a:ea typeface="ＭＳ Ｐゴシック" pitchFamily="34" charset="-128"/>
              </a:rPr>
              <a:t>Concepts importants : f</a:t>
            </a:r>
            <a:r>
              <a:rPr lang="fr-BE" sz="1800" dirty="0">
                <a:ea typeface="ＭＳ Ｐゴシック" pitchFamily="34" charset="-128"/>
              </a:rPr>
              <a:t>ragilité, complexité, morbidité, incapacités</a:t>
            </a:r>
          </a:p>
          <a:p>
            <a:endParaRPr lang="fr-FR" altLang="fr-FR" sz="1600" dirty="0">
              <a:ea typeface="ＭＳ Ｐゴシック" pitchFamily="34" charset="-128"/>
            </a:endParaRPr>
          </a:p>
        </p:txBody>
      </p:sp>
      <p:sp>
        <p:nvSpPr>
          <p:cNvPr id="6" name="ZoneTexte 5">
            <a:extLst>
              <a:ext uri="{FF2B5EF4-FFF2-40B4-BE49-F238E27FC236}">
                <a16:creationId xmlns:a16="http://schemas.microsoft.com/office/drawing/2014/main" id="{3FF7FF65-4D6A-4013-B795-20D5FA026B30}"/>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personne âgée et gériatrie</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666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2"/>
          </p:nvPr>
        </p:nvSpPr>
        <p:spPr>
          <a:xfrm>
            <a:off x="2248620" y="1155941"/>
            <a:ext cx="8160589" cy="5391509"/>
          </a:xfrm>
        </p:spPr>
        <p:txBody>
          <a:bodyPr/>
          <a:lstStyle/>
          <a:p>
            <a:pPr marL="0" indent="0" algn="ctr">
              <a:buNone/>
            </a:pPr>
            <a:r>
              <a:rPr lang="en-US" sz="2800" dirty="0" err="1"/>
              <a:t>Pourquoi</a:t>
            </a:r>
            <a:r>
              <a:rPr lang="en-US" sz="2800" dirty="0"/>
              <a:t> </a:t>
            </a:r>
            <a:r>
              <a:rPr lang="en-US" sz="2800" dirty="0" err="1"/>
              <a:t>cette</a:t>
            </a:r>
            <a:r>
              <a:rPr lang="en-US" sz="2800" dirty="0"/>
              <a:t> option?</a:t>
            </a:r>
          </a:p>
          <a:p>
            <a:endParaRPr lang="en-US" dirty="0"/>
          </a:p>
          <a:p>
            <a:pPr marL="0" indent="0">
              <a:buNone/>
            </a:pPr>
            <a:endParaRPr lang="fr-BE" dirty="0"/>
          </a:p>
          <a:p>
            <a:endParaRPr lang="fr-FR" dirty="0"/>
          </a:p>
        </p:txBody>
      </p:sp>
      <p:sp>
        <p:nvSpPr>
          <p:cNvPr id="5" name="Rectangle 3"/>
          <p:cNvSpPr>
            <a:spLocks noChangeArrowheads="1"/>
          </p:cNvSpPr>
          <p:nvPr/>
        </p:nvSpPr>
        <p:spPr bwMode="auto">
          <a:xfrm>
            <a:off x="5323102" y="6187200"/>
            <a:ext cx="50337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accent2"/>
                </a:solidFill>
                <a:latin typeface="Times New Roman" pitchFamily="18" charset="0"/>
                <a:ea typeface="ＭＳ Ｐゴシック" pitchFamily="34" charset="-128"/>
              </a:defRPr>
            </a:lvl1pPr>
            <a:lvl2pPr marL="37931725" indent="-37474525">
              <a:defRPr sz="2400">
                <a:solidFill>
                  <a:schemeClr val="accent2"/>
                </a:solidFill>
                <a:latin typeface="Times New Roman" pitchFamily="18" charset="0"/>
                <a:ea typeface="ＭＳ Ｐゴシック" pitchFamily="34" charset="-128"/>
              </a:defRPr>
            </a:lvl2pPr>
            <a:lvl3pPr>
              <a:defRPr sz="2400">
                <a:solidFill>
                  <a:schemeClr val="accent2"/>
                </a:solidFill>
                <a:latin typeface="Times New Roman" pitchFamily="18" charset="0"/>
                <a:ea typeface="ＭＳ Ｐゴシック" pitchFamily="34" charset="-128"/>
              </a:defRPr>
            </a:lvl3pPr>
            <a:lvl4pPr>
              <a:defRPr sz="2400">
                <a:solidFill>
                  <a:schemeClr val="accent2"/>
                </a:solidFill>
                <a:latin typeface="Times New Roman" pitchFamily="18" charset="0"/>
                <a:ea typeface="ＭＳ Ｐゴシック" pitchFamily="34" charset="-128"/>
              </a:defRPr>
            </a:lvl4pPr>
            <a:lvl5pPr>
              <a:defRPr sz="2400">
                <a:solidFill>
                  <a:schemeClr val="accent2"/>
                </a:solidFill>
                <a:latin typeface="Times New Roman" pitchFamily="18" charset="0"/>
                <a:ea typeface="ＭＳ Ｐゴシック" pitchFamily="34" charset="-128"/>
              </a:defRPr>
            </a:lvl5pPr>
            <a:lvl6pPr marL="457200" eaLnBrk="0" fontAlgn="base" hangingPunct="0">
              <a:spcBef>
                <a:spcPct val="0"/>
              </a:spcBef>
              <a:spcAft>
                <a:spcPct val="0"/>
              </a:spcAft>
              <a:defRPr sz="2400">
                <a:solidFill>
                  <a:schemeClr val="accent2"/>
                </a:solidFill>
                <a:latin typeface="Times New Roman" pitchFamily="18" charset="0"/>
                <a:ea typeface="ＭＳ Ｐゴシック" pitchFamily="34" charset="-128"/>
              </a:defRPr>
            </a:lvl6pPr>
            <a:lvl7pPr marL="914400" eaLnBrk="0" fontAlgn="base" hangingPunct="0">
              <a:spcBef>
                <a:spcPct val="0"/>
              </a:spcBef>
              <a:spcAft>
                <a:spcPct val="0"/>
              </a:spcAft>
              <a:defRPr sz="2400">
                <a:solidFill>
                  <a:schemeClr val="accent2"/>
                </a:solidFill>
                <a:latin typeface="Times New Roman" pitchFamily="18" charset="0"/>
                <a:ea typeface="ＭＳ Ｐゴシック" pitchFamily="34" charset="-128"/>
              </a:defRPr>
            </a:lvl7pPr>
            <a:lvl8pPr marL="1371600" eaLnBrk="0" fontAlgn="base" hangingPunct="0">
              <a:spcBef>
                <a:spcPct val="0"/>
              </a:spcBef>
              <a:spcAft>
                <a:spcPct val="0"/>
              </a:spcAft>
              <a:defRPr sz="2400">
                <a:solidFill>
                  <a:schemeClr val="accent2"/>
                </a:solidFill>
                <a:latin typeface="Times New Roman" pitchFamily="18" charset="0"/>
                <a:ea typeface="ＭＳ Ｐゴシック" pitchFamily="34" charset="-128"/>
              </a:defRPr>
            </a:lvl8pPr>
            <a:lvl9pPr marL="1828800" eaLnBrk="0" fontAlgn="base" hangingPunct="0">
              <a:spcBef>
                <a:spcPct val="0"/>
              </a:spcBef>
              <a:spcAft>
                <a:spcPct val="0"/>
              </a:spcAft>
              <a:defRPr sz="2400">
                <a:solidFill>
                  <a:schemeClr val="accent2"/>
                </a:solidFill>
                <a:latin typeface="Times New Roman" pitchFamily="18" charset="0"/>
                <a:ea typeface="ＭＳ Ｐゴシック" pitchFamily="34" charset="-128"/>
              </a:defRPr>
            </a:lvl9pPr>
          </a:lstStyle>
          <a:p>
            <a:pPr algn="r"/>
            <a:r>
              <a:rPr lang="en-US" altLang="fr-FR" sz="1000" b="1" i="1">
                <a:solidFill>
                  <a:schemeClr val="tx2"/>
                </a:solidFill>
                <a:latin typeface="Tw Cen MT" pitchFamily="-105" charset="-18"/>
              </a:rPr>
              <a:t>Source : http://www.bfs.admin.ch/bfs/portal/fr/index/themen/14/04/01/key/inanspruchnahme.html</a:t>
            </a:r>
          </a:p>
        </p:txBody>
      </p:sp>
      <p:sp>
        <p:nvSpPr>
          <p:cNvPr id="6" name="Titre 5"/>
          <p:cNvSpPr txBox="1">
            <a:spLocks/>
          </p:cNvSpPr>
          <p:nvPr/>
        </p:nvSpPr>
        <p:spPr>
          <a:xfrm>
            <a:off x="3905250" y="4951030"/>
            <a:ext cx="4897438" cy="4163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BE" sz="2800"/>
              <a:t>Concepts importants</a:t>
            </a:r>
            <a:endParaRPr lang="fr-BE" sz="2800"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4504" r="4504"/>
          <a:stretch>
            <a:fillRect/>
          </a:stretch>
        </p:blipFill>
        <p:spPr bwMode="auto">
          <a:xfrm>
            <a:off x="3905250" y="1054496"/>
            <a:ext cx="4897438" cy="367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texte 7"/>
          <p:cNvSpPr>
            <a:spLocks noGrp="1"/>
          </p:cNvSpPr>
          <p:nvPr>
            <p:ph type="body" sz="half" idx="4294967295"/>
          </p:nvPr>
        </p:nvSpPr>
        <p:spPr>
          <a:xfrm>
            <a:off x="3905250" y="5580974"/>
            <a:ext cx="4897438" cy="591226"/>
          </a:xfrm>
          <a:prstGeom prst="rect">
            <a:avLst/>
          </a:prstGeom>
        </p:spPr>
        <p:txBody>
          <a:bodyPr/>
          <a:lstStyle/>
          <a:p>
            <a:r>
              <a:rPr lang="fr-BE" sz="1800" dirty="0"/>
              <a:t>Fragilité, complexité, morbidité, incapacités</a:t>
            </a:r>
          </a:p>
        </p:txBody>
      </p:sp>
      <p:sp>
        <p:nvSpPr>
          <p:cNvPr id="10" name="ZoneTexte 9">
            <a:extLst>
              <a:ext uri="{FF2B5EF4-FFF2-40B4-BE49-F238E27FC236}">
                <a16:creationId xmlns:a16="http://schemas.microsoft.com/office/drawing/2014/main" id="{B1D69497-1C3D-4167-A566-D2CA2AE7727D}"/>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personne âgée et gériatrie</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75424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99DB81-82EA-762A-8C8E-395589A4AFC9}"/>
              </a:ext>
            </a:extLst>
          </p:cNvPr>
          <p:cNvSpPr>
            <a:spLocks noGrp="1"/>
          </p:cNvSpPr>
          <p:nvPr>
            <p:ph type="title"/>
          </p:nvPr>
        </p:nvSpPr>
        <p:spPr>
          <a:xfrm>
            <a:off x="838200" y="955477"/>
            <a:ext cx="10515600" cy="1325563"/>
          </a:xfrm>
        </p:spPr>
        <p:txBody>
          <a:bodyPr/>
          <a:lstStyle/>
          <a:p>
            <a:r>
              <a:rPr lang="fr-FR" dirty="0"/>
              <a:t>Métiers et débouchés</a:t>
            </a:r>
            <a:endParaRPr lang="fr-BE" dirty="0"/>
          </a:p>
        </p:txBody>
      </p:sp>
      <p:sp>
        <p:nvSpPr>
          <p:cNvPr id="8" name="Espace réservé du texte 7"/>
          <p:cNvSpPr>
            <a:spLocks noGrp="1"/>
          </p:cNvSpPr>
          <p:nvPr>
            <p:ph idx="1"/>
          </p:nvPr>
        </p:nvSpPr>
        <p:spPr>
          <a:xfrm>
            <a:off x="838200" y="2349709"/>
            <a:ext cx="10515600" cy="4351338"/>
          </a:xfrm>
        </p:spPr>
        <p:txBody>
          <a:bodyPr/>
          <a:lstStyle/>
          <a:p>
            <a:r>
              <a:rPr lang="fr-BE" dirty="0"/>
              <a:t>Coordination aides-soins à domicile</a:t>
            </a:r>
          </a:p>
          <a:p>
            <a:r>
              <a:rPr lang="fr-BE" dirty="0"/>
              <a:t>Coordination maison de repos et de soins</a:t>
            </a:r>
          </a:p>
          <a:p>
            <a:r>
              <a:rPr lang="fr-BE" dirty="0"/>
              <a:t>Programme de soins pour le patient gériatrique (milieu hospitalier)</a:t>
            </a:r>
          </a:p>
          <a:p>
            <a:r>
              <a:rPr lang="fr-BE" dirty="0"/>
              <a:t>Recherche-clinique au sein des hôpitaux universitaires</a:t>
            </a:r>
          </a:p>
          <a:p>
            <a:r>
              <a:rPr lang="fr-BE" dirty="0"/>
              <a:t>Pôle gérontologique</a:t>
            </a:r>
          </a:p>
          <a:p>
            <a:endParaRPr lang="fr-BE" dirty="0"/>
          </a:p>
          <a:p>
            <a:endParaRPr lang="fr-FR" dirty="0"/>
          </a:p>
          <a:p>
            <a:pPr marL="0" indent="0">
              <a:buNone/>
            </a:pPr>
            <a:endParaRPr lang="fr-BE" dirty="0"/>
          </a:p>
          <a:p>
            <a:endParaRPr lang="fr-BE" dirty="0"/>
          </a:p>
          <a:p>
            <a:endParaRPr lang="fr-FR" dirty="0"/>
          </a:p>
        </p:txBody>
      </p:sp>
      <p:sp>
        <p:nvSpPr>
          <p:cNvPr id="4" name="ZoneTexte 3">
            <a:extLst>
              <a:ext uri="{FF2B5EF4-FFF2-40B4-BE49-F238E27FC236}">
                <a16:creationId xmlns:a16="http://schemas.microsoft.com/office/drawing/2014/main" id="{5EB9496F-4BD1-47C8-B34A-6916474199DD}"/>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personne âgée et gériatrie</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2456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B0FD71-5343-9DBD-233E-5714EAD4E7F0}"/>
              </a:ext>
            </a:extLst>
          </p:cNvPr>
          <p:cNvSpPr>
            <a:spLocks noGrp="1"/>
          </p:cNvSpPr>
          <p:nvPr>
            <p:ph type="title"/>
          </p:nvPr>
        </p:nvSpPr>
        <p:spPr>
          <a:xfrm>
            <a:off x="838200" y="877682"/>
            <a:ext cx="10515600" cy="1325563"/>
          </a:xfrm>
        </p:spPr>
        <p:txBody>
          <a:bodyPr/>
          <a:lstStyle/>
          <a:p>
            <a:r>
              <a:rPr lang="fr-FR" dirty="0"/>
              <a:t>Organisation de l’option</a:t>
            </a:r>
            <a:endParaRPr lang="fr-BE" dirty="0"/>
          </a:p>
        </p:txBody>
      </p:sp>
      <p:sp>
        <p:nvSpPr>
          <p:cNvPr id="8" name="Espace réservé du texte 7"/>
          <p:cNvSpPr>
            <a:spLocks noGrp="1"/>
          </p:cNvSpPr>
          <p:nvPr>
            <p:ph idx="1"/>
          </p:nvPr>
        </p:nvSpPr>
        <p:spPr>
          <a:xfrm>
            <a:off x="838200" y="2203245"/>
            <a:ext cx="10515600" cy="4351338"/>
          </a:xfrm>
        </p:spPr>
        <p:txBody>
          <a:bodyPr>
            <a:normAutofit/>
          </a:bodyPr>
          <a:lstStyle/>
          <a:p>
            <a:r>
              <a:rPr lang="fr-FR" dirty="0"/>
              <a:t>Crédits : 12+3</a:t>
            </a:r>
          </a:p>
          <a:p>
            <a:r>
              <a:rPr lang="fr-FR" dirty="0"/>
              <a:t>Options complémentaires recommandées</a:t>
            </a:r>
          </a:p>
          <a:p>
            <a:pPr lvl="1"/>
            <a:r>
              <a:rPr lang="fr-BE" dirty="0"/>
              <a:t>Approche communautaire des politiques et programmes de santé</a:t>
            </a:r>
          </a:p>
          <a:p>
            <a:pPr lvl="1"/>
            <a:r>
              <a:rPr lang="fr-BE" dirty="0"/>
              <a:t>Gestion des institutions de soins (y compris longs séjours)</a:t>
            </a:r>
          </a:p>
          <a:p>
            <a:pPr lvl="1"/>
            <a:r>
              <a:rPr lang="fr-BE" dirty="0"/>
              <a:t>Coordination et réseaux de soins</a:t>
            </a:r>
          </a:p>
          <a:p>
            <a:pPr lvl="1"/>
            <a:r>
              <a:rPr lang="fr-BE" dirty="0"/>
              <a:t>(Autres, à discuter individuellement)</a:t>
            </a:r>
          </a:p>
          <a:p>
            <a:endParaRPr lang="fr-BE" dirty="0"/>
          </a:p>
          <a:p>
            <a:endParaRPr lang="fr-FR" dirty="0"/>
          </a:p>
        </p:txBody>
      </p:sp>
      <p:sp>
        <p:nvSpPr>
          <p:cNvPr id="4" name="ZoneTexte 3">
            <a:extLst>
              <a:ext uri="{FF2B5EF4-FFF2-40B4-BE49-F238E27FC236}">
                <a16:creationId xmlns:a16="http://schemas.microsoft.com/office/drawing/2014/main" id="{BDF3195C-5F35-4535-A6CC-D9163B861B2C}"/>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personne âgée et gériatrie</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2519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8817C2-2835-321B-2820-574F6ED41F6D}"/>
              </a:ext>
            </a:extLst>
          </p:cNvPr>
          <p:cNvSpPr>
            <a:spLocks noGrp="1"/>
          </p:cNvSpPr>
          <p:nvPr>
            <p:ph type="title"/>
          </p:nvPr>
        </p:nvSpPr>
        <p:spPr>
          <a:xfrm>
            <a:off x="838200" y="846906"/>
            <a:ext cx="10515600" cy="1325563"/>
          </a:xfrm>
        </p:spPr>
        <p:txBody>
          <a:bodyPr/>
          <a:lstStyle/>
          <a:p>
            <a:r>
              <a:rPr lang="fr-FR" dirty="0"/>
              <a:t>Acquis d’apprentissage</a:t>
            </a:r>
            <a:endParaRPr lang="fr-BE" dirty="0"/>
          </a:p>
        </p:txBody>
      </p:sp>
      <p:sp>
        <p:nvSpPr>
          <p:cNvPr id="8" name="Espace réservé du texte 7"/>
          <p:cNvSpPr>
            <a:spLocks noGrp="1"/>
          </p:cNvSpPr>
          <p:nvPr>
            <p:ph idx="1"/>
          </p:nvPr>
        </p:nvSpPr>
        <p:spPr>
          <a:xfrm>
            <a:off x="838200" y="2074405"/>
            <a:ext cx="10515600" cy="4351338"/>
          </a:xfrm>
        </p:spPr>
        <p:txBody>
          <a:bodyPr>
            <a:normAutofit/>
          </a:bodyPr>
          <a:lstStyle/>
          <a:p>
            <a:r>
              <a:rPr lang="fr-BE" dirty="0"/>
              <a:t>Acquis d’apprentissage:</a:t>
            </a:r>
          </a:p>
          <a:p>
            <a:pPr lvl="1"/>
            <a:r>
              <a:rPr lang="fr-BE" dirty="0"/>
              <a:t>Décrire de façon approfondie le sujet âgé en santé ou avec problèmes de santé </a:t>
            </a:r>
          </a:p>
          <a:p>
            <a:pPr lvl="1"/>
            <a:r>
              <a:rPr lang="fr-BE" dirty="0"/>
              <a:t>Adapter ses représentations et ses attitudes vis-à-vis des aînés et des pratiques gérontologiques.</a:t>
            </a:r>
          </a:p>
          <a:p>
            <a:pPr lvl="1"/>
            <a:r>
              <a:rPr lang="fr-BE" dirty="0"/>
              <a:t>Intégrer les concepts et théories en gérontologie </a:t>
            </a:r>
          </a:p>
          <a:p>
            <a:pPr lvl="1"/>
            <a:r>
              <a:rPr lang="fr-BE" dirty="0"/>
              <a:t>Utiliser les outils adaptés à l’évaluation des besoins et des résultats des programmes.</a:t>
            </a:r>
          </a:p>
          <a:p>
            <a:pPr lvl="1"/>
            <a:r>
              <a:rPr lang="fr-BE" dirty="0"/>
              <a:t>Planifier des soins en équipe multidisciplinaire, de manière individualisée ainsi que pour un groupe de patients.</a:t>
            </a:r>
          </a:p>
          <a:p>
            <a:pPr lvl="1"/>
            <a:r>
              <a:rPr lang="fr-BE" dirty="0"/>
              <a:t>Analyser et résoudre les situations complexes et les accompagner</a:t>
            </a:r>
          </a:p>
        </p:txBody>
      </p:sp>
      <p:sp>
        <p:nvSpPr>
          <p:cNvPr id="4" name="ZoneTexte 3">
            <a:extLst>
              <a:ext uri="{FF2B5EF4-FFF2-40B4-BE49-F238E27FC236}">
                <a16:creationId xmlns:a16="http://schemas.microsoft.com/office/drawing/2014/main" id="{4A5DAEE7-C4D6-4C72-BAA8-B61BF3800A9C}"/>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personne âgée et gériatrie</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9033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EC19DE-D53D-1E99-1ECF-19772B269EEE}"/>
              </a:ext>
            </a:extLst>
          </p:cNvPr>
          <p:cNvSpPr>
            <a:spLocks noGrp="1"/>
          </p:cNvSpPr>
          <p:nvPr>
            <p:ph type="title"/>
          </p:nvPr>
        </p:nvSpPr>
        <p:spPr>
          <a:xfrm>
            <a:off x="838093" y="955477"/>
            <a:ext cx="10515600" cy="1325563"/>
          </a:xfrm>
        </p:spPr>
        <p:txBody>
          <a:bodyPr/>
          <a:lstStyle/>
          <a:p>
            <a:r>
              <a:rPr lang="fr-FR" dirty="0"/>
              <a:t>Axes </a:t>
            </a:r>
            <a:endParaRPr lang="fr-BE" dirty="0"/>
          </a:p>
        </p:txBody>
      </p:sp>
      <p:graphicFrame>
        <p:nvGraphicFramePr>
          <p:cNvPr id="4" name="Diagramme 3">
            <a:extLst>
              <a:ext uri="{FF2B5EF4-FFF2-40B4-BE49-F238E27FC236}">
                <a16:creationId xmlns:a16="http://schemas.microsoft.com/office/drawing/2014/main" id="{7A397C9C-5A00-EDF9-CEF6-0B35782B8950}"/>
              </a:ext>
            </a:extLst>
          </p:cNvPr>
          <p:cNvGraphicFramePr/>
          <p:nvPr>
            <p:extLst/>
          </p:nvPr>
        </p:nvGraphicFramePr>
        <p:xfrm>
          <a:off x="2478436" y="1916832"/>
          <a:ext cx="7234915" cy="4745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a:extLst>
              <a:ext uri="{FF2B5EF4-FFF2-40B4-BE49-F238E27FC236}">
                <a16:creationId xmlns:a16="http://schemas.microsoft.com/office/drawing/2014/main" id="{ED70E1E8-3698-4AAC-BA56-E06871978311}"/>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personne âgée et gériatrie</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8002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nvPr>
        </p:nvGraphicFramePr>
        <p:xfrm>
          <a:off x="2273941" y="1556792"/>
          <a:ext cx="7644119" cy="3479800"/>
        </p:xfrm>
        <a:graphic>
          <a:graphicData uri="http://schemas.openxmlformats.org/drawingml/2006/table">
            <a:tbl>
              <a:tblPr firstRow="1" bandRow="1">
                <a:tableStyleId>{5C22544A-7EE6-4342-B048-85BDC9FD1C3A}</a:tableStyleId>
              </a:tblPr>
              <a:tblGrid>
                <a:gridCol w="775208">
                  <a:extLst>
                    <a:ext uri="{9D8B030D-6E8A-4147-A177-3AD203B41FA5}">
                      <a16:colId xmlns:a16="http://schemas.microsoft.com/office/drawing/2014/main" val="20000"/>
                    </a:ext>
                  </a:extLst>
                </a:gridCol>
                <a:gridCol w="1654064">
                  <a:extLst>
                    <a:ext uri="{9D8B030D-6E8A-4147-A177-3AD203B41FA5}">
                      <a16:colId xmlns:a16="http://schemas.microsoft.com/office/drawing/2014/main" val="20001"/>
                    </a:ext>
                  </a:extLst>
                </a:gridCol>
                <a:gridCol w="2624011">
                  <a:extLst>
                    <a:ext uri="{9D8B030D-6E8A-4147-A177-3AD203B41FA5}">
                      <a16:colId xmlns:a16="http://schemas.microsoft.com/office/drawing/2014/main" val="20002"/>
                    </a:ext>
                  </a:extLst>
                </a:gridCol>
                <a:gridCol w="2590836">
                  <a:extLst>
                    <a:ext uri="{9D8B030D-6E8A-4147-A177-3AD203B41FA5}">
                      <a16:colId xmlns:a16="http://schemas.microsoft.com/office/drawing/2014/main" val="20003"/>
                    </a:ext>
                  </a:extLst>
                </a:gridCol>
              </a:tblGrid>
              <a:tr h="370840">
                <a:tc>
                  <a:txBody>
                    <a:bodyPr/>
                    <a:lstStyle/>
                    <a:p>
                      <a:r>
                        <a:rPr lang="fr-BE" dirty="0"/>
                        <a:t>WFSP</a:t>
                      </a:r>
                    </a:p>
                  </a:txBody>
                  <a:tcPr/>
                </a:tc>
                <a:tc>
                  <a:txBody>
                    <a:bodyPr/>
                    <a:lstStyle/>
                    <a:p>
                      <a:r>
                        <a:rPr lang="fr-BE" dirty="0"/>
                        <a:t>Titre</a:t>
                      </a:r>
                    </a:p>
                  </a:txBody>
                  <a:tcPr/>
                </a:tc>
                <a:tc>
                  <a:txBody>
                    <a:bodyPr/>
                    <a:lstStyle/>
                    <a:p>
                      <a:r>
                        <a:rPr lang="fr-BE" dirty="0"/>
                        <a:t>Enseignant(s)</a:t>
                      </a:r>
                    </a:p>
                  </a:txBody>
                  <a:tcPr/>
                </a:tc>
                <a:tc>
                  <a:txBody>
                    <a:bodyPr/>
                    <a:lstStyle/>
                    <a:p>
                      <a:endParaRPr lang="fr-BE" dirty="0"/>
                    </a:p>
                  </a:txBody>
                  <a:tcPr/>
                </a:tc>
                <a:extLst>
                  <a:ext uri="{0D108BD9-81ED-4DB2-BD59-A6C34878D82A}">
                    <a16:rowId xmlns:a16="http://schemas.microsoft.com/office/drawing/2014/main" val="10000"/>
                  </a:ext>
                </a:extLst>
              </a:tr>
              <a:tr h="370840">
                <a:tc>
                  <a:txBody>
                    <a:bodyPr/>
                    <a:lstStyle/>
                    <a:p>
                      <a:r>
                        <a:rPr lang="fr-BE" dirty="0"/>
                        <a:t>2270</a:t>
                      </a:r>
                    </a:p>
                  </a:txBody>
                  <a:tcPr/>
                </a:tc>
                <a:tc>
                  <a:txBody>
                    <a:bodyPr/>
                    <a:lstStyle/>
                    <a:p>
                      <a:r>
                        <a:rPr lang="fr-BE" dirty="0"/>
                        <a:t>Gérontologie</a:t>
                      </a:r>
                      <a:r>
                        <a:rPr lang="fr-BE" baseline="0" dirty="0"/>
                        <a:t> sociale</a:t>
                      </a:r>
                      <a:endParaRPr lang="fr-BE" dirty="0"/>
                    </a:p>
                  </a:txBody>
                  <a:tcPr/>
                </a:tc>
                <a:tc>
                  <a:txBody>
                    <a:bodyPr/>
                    <a:lstStyle/>
                    <a:p>
                      <a:r>
                        <a:rPr lang="fr-BE" dirty="0"/>
                        <a:t>Médecin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Marie de Saint-Hubert</a:t>
                      </a:r>
                      <a:endParaRPr lang="fr-BE" baseline="0" dirty="0"/>
                    </a:p>
                  </a:txBody>
                  <a:tcPr/>
                </a:tc>
                <a:extLst>
                  <a:ext uri="{0D108BD9-81ED-4DB2-BD59-A6C34878D82A}">
                    <a16:rowId xmlns:a16="http://schemas.microsoft.com/office/drawing/2014/main" val="10001"/>
                  </a:ext>
                </a:extLst>
              </a:tr>
              <a:tr h="370840">
                <a:tc>
                  <a:txBody>
                    <a:bodyPr/>
                    <a:lstStyle/>
                    <a:p>
                      <a:r>
                        <a:rPr lang="fr-BE" dirty="0"/>
                        <a:t>2271</a:t>
                      </a:r>
                    </a:p>
                  </a:txBody>
                  <a:tcPr/>
                </a:tc>
                <a:tc>
                  <a:txBody>
                    <a:bodyPr/>
                    <a:lstStyle/>
                    <a:p>
                      <a:r>
                        <a:rPr lang="fr-BE" dirty="0"/>
                        <a:t>Psychogériatrie</a:t>
                      </a:r>
                    </a:p>
                  </a:txBody>
                  <a:tcPr/>
                </a:tc>
                <a:tc>
                  <a:txBody>
                    <a:bodyPr/>
                    <a:lstStyle/>
                    <a:p>
                      <a:r>
                        <a:rPr lang="fr-BE" dirty="0"/>
                        <a:t>Psychiatre</a:t>
                      </a:r>
                      <a:r>
                        <a:rPr lang="fr-BE" baseline="0" dirty="0"/>
                        <a:t> &amp; psychologue</a:t>
                      </a:r>
                      <a:endParaRPr lang="fr-BE" dirty="0"/>
                    </a:p>
                  </a:txBody>
                  <a:tcPr/>
                </a:tc>
                <a:tc>
                  <a:txBody>
                    <a:bodyPr/>
                    <a:lstStyle/>
                    <a:p>
                      <a:r>
                        <a:rPr lang="fr-BE" dirty="0"/>
                        <a:t>Gérald </a:t>
                      </a:r>
                      <a:r>
                        <a:rPr lang="fr-BE" dirty="0" err="1"/>
                        <a:t>Deschietere</a:t>
                      </a:r>
                      <a:endParaRPr lang="fr-BE" dirty="0"/>
                    </a:p>
                    <a:p>
                      <a:r>
                        <a:rPr lang="fr-BE" dirty="0"/>
                        <a:t>Stefan</a:t>
                      </a:r>
                      <a:r>
                        <a:rPr lang="fr-BE" baseline="0" dirty="0"/>
                        <a:t> </a:t>
                      </a:r>
                      <a:r>
                        <a:rPr lang="fr-BE" baseline="0" dirty="0" err="1"/>
                        <a:t>Agrigoroaei</a:t>
                      </a:r>
                      <a:endParaRPr lang="fr-BE" dirty="0"/>
                    </a:p>
                  </a:txBody>
                  <a:tcPr/>
                </a:tc>
                <a:extLst>
                  <a:ext uri="{0D108BD9-81ED-4DB2-BD59-A6C34878D82A}">
                    <a16:rowId xmlns:a16="http://schemas.microsoft.com/office/drawing/2014/main" val="10002"/>
                  </a:ext>
                </a:extLst>
              </a:tr>
              <a:tr h="370840">
                <a:tc>
                  <a:txBody>
                    <a:bodyPr/>
                    <a:lstStyle/>
                    <a:p>
                      <a:r>
                        <a:rPr lang="fr-BE" dirty="0"/>
                        <a:t>2272</a:t>
                      </a:r>
                    </a:p>
                  </a:txBody>
                  <a:tcPr/>
                </a:tc>
                <a:tc>
                  <a:txBody>
                    <a:bodyPr/>
                    <a:lstStyle/>
                    <a:p>
                      <a:r>
                        <a:rPr lang="fr-BE" dirty="0"/>
                        <a:t>Vieillissement</a:t>
                      </a:r>
                      <a:r>
                        <a:rPr lang="fr-BE" baseline="0" dirty="0"/>
                        <a:t> normal et pathologique</a:t>
                      </a:r>
                      <a:endParaRPr lang="fr-BE" dirty="0"/>
                    </a:p>
                  </a:txBody>
                  <a:tcPr/>
                </a:tc>
                <a:tc>
                  <a:txBody>
                    <a:bodyPr/>
                    <a:lstStyle/>
                    <a:p>
                      <a:r>
                        <a:rPr lang="fr-BE" dirty="0"/>
                        <a:t>Gériatre</a:t>
                      </a:r>
                    </a:p>
                  </a:txBody>
                  <a:tcPr/>
                </a:tc>
                <a:tc>
                  <a:txBody>
                    <a:bodyPr/>
                    <a:lstStyle/>
                    <a:p>
                      <a:r>
                        <a:rPr lang="fr-BE" dirty="0"/>
                        <a:t>Benoît</a:t>
                      </a:r>
                      <a:r>
                        <a:rPr lang="fr-BE" baseline="0" dirty="0"/>
                        <a:t> Boland</a:t>
                      </a:r>
                    </a:p>
                  </a:txBody>
                  <a:tcPr/>
                </a:tc>
                <a:extLst>
                  <a:ext uri="{0D108BD9-81ED-4DB2-BD59-A6C34878D82A}">
                    <a16:rowId xmlns:a16="http://schemas.microsoft.com/office/drawing/2014/main" val="10003"/>
                  </a:ext>
                </a:extLst>
              </a:tr>
              <a:tr h="370840">
                <a:tc>
                  <a:txBody>
                    <a:bodyPr/>
                    <a:lstStyle/>
                    <a:p>
                      <a:r>
                        <a:rPr lang="fr-BE" dirty="0"/>
                        <a:t>2273</a:t>
                      </a:r>
                    </a:p>
                  </a:txBody>
                  <a:tcPr/>
                </a:tc>
                <a:tc>
                  <a:txBody>
                    <a:bodyPr/>
                    <a:lstStyle/>
                    <a:p>
                      <a:r>
                        <a:rPr lang="fr-BE"/>
                        <a:t>Evaluation et réadaptation en gériatrie</a:t>
                      </a:r>
                      <a:endParaRPr lang="fr-BE" dirty="0"/>
                    </a:p>
                  </a:txBody>
                  <a:tcPr/>
                </a:tc>
                <a:tc>
                  <a:txBody>
                    <a:bodyPr/>
                    <a:lstStyle/>
                    <a:p>
                      <a:r>
                        <a:rPr lang="fr-BE" dirty="0"/>
                        <a:t>Gériatre et kiné</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Pascale Cornette</a:t>
                      </a:r>
                    </a:p>
                    <a:p>
                      <a:endParaRPr lang="fr-BE" dirty="0"/>
                    </a:p>
                  </a:txBody>
                  <a:tcPr/>
                </a:tc>
                <a:extLst>
                  <a:ext uri="{0D108BD9-81ED-4DB2-BD59-A6C34878D82A}">
                    <a16:rowId xmlns:a16="http://schemas.microsoft.com/office/drawing/2014/main" val="10004"/>
                  </a:ext>
                </a:extLst>
              </a:tr>
            </a:tbl>
          </a:graphicData>
        </a:graphic>
      </p:graphicFrame>
      <p:sp>
        <p:nvSpPr>
          <p:cNvPr id="4" name="ZoneTexte 3"/>
          <p:cNvSpPr txBox="1"/>
          <p:nvPr/>
        </p:nvSpPr>
        <p:spPr>
          <a:xfrm>
            <a:off x="3647729" y="5270257"/>
            <a:ext cx="5425203" cy="1200329"/>
          </a:xfrm>
          <a:prstGeom prst="rect">
            <a:avLst/>
          </a:prstGeom>
          <a:noFill/>
        </p:spPr>
        <p:txBody>
          <a:bodyPr wrap="none" rtlCol="0">
            <a:spAutoFit/>
          </a:bodyPr>
          <a:lstStyle/>
          <a:p>
            <a:r>
              <a:rPr lang="fr-BE" dirty="0"/>
              <a:t>Options :</a:t>
            </a:r>
          </a:p>
          <a:p>
            <a:pPr marL="285750" indent="-285750">
              <a:buFont typeface="Arial" panose="020B0604020202020204" pitchFamily="34" charset="0"/>
              <a:buChar char="•"/>
            </a:pPr>
            <a:r>
              <a:rPr lang="fr-BE" dirty="0"/>
              <a:t>WFSP2243: intervention en éducation thérapeutique</a:t>
            </a:r>
          </a:p>
          <a:p>
            <a:pPr marL="285750" indent="-285750">
              <a:buFont typeface="Arial" panose="020B0604020202020204" pitchFamily="34" charset="0"/>
              <a:buChar char="•"/>
            </a:pPr>
            <a:r>
              <a:rPr lang="fr-BE" dirty="0"/>
              <a:t>WFSP2231 : Démarche ENBN/EBM</a:t>
            </a:r>
          </a:p>
          <a:p>
            <a:pPr marL="285750" indent="-285750">
              <a:buFont typeface="Arial" panose="020B0604020202020204" pitchFamily="34" charset="0"/>
              <a:buChar char="•"/>
            </a:pPr>
            <a:r>
              <a:rPr lang="fr-BE" dirty="0"/>
              <a:t>WFSP2232 : Epistémologie et démarche clinique</a:t>
            </a:r>
          </a:p>
        </p:txBody>
      </p:sp>
      <p:sp>
        <p:nvSpPr>
          <p:cNvPr id="5" name="ZoneTexte 4">
            <a:extLst>
              <a:ext uri="{FF2B5EF4-FFF2-40B4-BE49-F238E27FC236}">
                <a16:creationId xmlns:a16="http://schemas.microsoft.com/office/drawing/2014/main" id="{EC11D2AE-88ED-41B1-BFD2-005495139D3C}"/>
              </a:ext>
            </a:extLst>
          </p:cNvPr>
          <p:cNvSpPr txBox="1"/>
          <p:nvPr/>
        </p:nvSpPr>
        <p:spPr>
          <a:xfrm>
            <a:off x="1" y="432257"/>
            <a:ext cx="8521700" cy="523220"/>
          </a:xfrm>
          <a:prstGeom prst="rect">
            <a:avLst/>
          </a:prstGeom>
          <a:solidFill>
            <a:srgbClr val="931A6D"/>
          </a:solidFill>
        </p:spPr>
        <p:txBody>
          <a:bodyPr wrap="square" rtlCol="0">
            <a:spAutoFit/>
          </a:bodyPr>
          <a:lstStyle/>
          <a:p>
            <a:r>
              <a:rPr lang="fr-FR" sz="2800" kern="0" dirty="0">
                <a:solidFill>
                  <a:schemeClr val="bg1"/>
                </a:solidFill>
                <a:latin typeface="AppleSystemUIFont"/>
                <a:ea typeface="Calibri" panose="020F0502020204030204" pitchFamily="34" charset="0"/>
                <a:cs typeface="Times New Roman" panose="02020603050405020304" pitchFamily="18" charset="0"/>
              </a:rPr>
              <a:t>Option personne âgée et gériatrie</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913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2DD3939D-BFEA-8B1A-2BAC-80C063A419D2}"/>
              </a:ext>
            </a:extLst>
          </p:cNvPr>
          <p:cNvSpPr txBox="1"/>
          <p:nvPr/>
        </p:nvSpPr>
        <p:spPr>
          <a:xfrm>
            <a:off x="911989" y="1613434"/>
            <a:ext cx="10780002" cy="5262979"/>
          </a:xfrm>
          <a:prstGeom prst="rect">
            <a:avLst/>
          </a:prstGeom>
          <a:noFill/>
        </p:spPr>
        <p:txBody>
          <a:bodyPr wrap="square" rtlCol="0">
            <a:spAutoFit/>
          </a:bodyPr>
          <a:lstStyle/>
          <a:p>
            <a:r>
              <a:rPr lang="fr-FR" sz="2800" kern="0" dirty="0">
                <a:solidFill>
                  <a:srgbClr val="931A6D"/>
                </a:solidFill>
              </a:rPr>
              <a:t>Opportunités internationales</a:t>
            </a:r>
            <a:endParaRPr lang="fr-FR" sz="2800" kern="0" dirty="0">
              <a:solidFill>
                <a:srgbClr val="931A6D"/>
              </a:solidFill>
              <a:latin typeface="AppleSystemUIFont"/>
            </a:endParaRPr>
          </a:p>
          <a:p>
            <a:r>
              <a:rPr lang="fr-FR" sz="2800" kern="0" dirty="0">
                <a:solidFill>
                  <a:srgbClr val="931A6D"/>
                </a:solidFill>
              </a:rPr>
              <a:t>Circle U – Alliance Européenne de 9 universités</a:t>
            </a:r>
          </a:p>
          <a:p>
            <a:pPr lvl="1"/>
            <a:r>
              <a:rPr lang="fr-FR" sz="2800" kern="0" dirty="0">
                <a:solidFill>
                  <a:srgbClr val="931A6D"/>
                </a:solidFill>
              </a:rPr>
              <a:t>Open Campus Circle U</a:t>
            </a:r>
          </a:p>
          <a:p>
            <a:pPr marL="742950" lvl="1" indent="-285750">
              <a:buFont typeface="Arial" panose="020B0604020202020204" pitchFamily="34" charset="0"/>
              <a:buChar char="•"/>
            </a:pPr>
            <a:r>
              <a:rPr lang="fr-FR" kern="0" dirty="0">
                <a:effectLst/>
                <a:latin typeface="AppleSystemUIFont"/>
                <a:ea typeface="Calibri" panose="020F0502020204030204" pitchFamily="34" charset="0"/>
                <a:cs typeface="AppleSystemUIFont"/>
              </a:rPr>
              <a:t>Opportunités de suivre des enseignements/</a:t>
            </a:r>
            <a:r>
              <a:rPr lang="fr-FR" kern="0" dirty="0">
                <a:latin typeface="AppleSystemUIFont"/>
                <a:ea typeface="Calibri" panose="020F0502020204030204" pitchFamily="34" charset="0"/>
                <a:cs typeface="AppleSystemUIFont"/>
              </a:rPr>
              <a:t>programmes </a:t>
            </a:r>
            <a:r>
              <a:rPr lang="fr-FR" kern="0" dirty="0">
                <a:effectLst/>
                <a:latin typeface="AppleSystemUIFont"/>
                <a:ea typeface="Calibri" panose="020F0502020204030204" pitchFamily="34" charset="0"/>
                <a:cs typeface="AppleSystemUIFont"/>
              </a:rPr>
              <a:t>en personne et/ou à distance dans d’autres universités avec des </a:t>
            </a:r>
            <a:r>
              <a:rPr lang="fr-FR" kern="0" dirty="0" err="1">
                <a:effectLst/>
                <a:latin typeface="AppleSystemUIFont"/>
                <a:ea typeface="Calibri" panose="020F0502020204030204" pitchFamily="34" charset="0"/>
                <a:cs typeface="AppleSystemUIFont"/>
              </a:rPr>
              <a:t>étudiant.es</a:t>
            </a:r>
            <a:r>
              <a:rPr lang="fr-FR" kern="0" dirty="0">
                <a:effectLst/>
                <a:latin typeface="AppleSystemUIFont"/>
                <a:ea typeface="Calibri" panose="020F0502020204030204" pitchFamily="34" charset="0"/>
                <a:cs typeface="AppleSystemUIFont"/>
              </a:rPr>
              <a:t> des 9 universités</a:t>
            </a:r>
          </a:p>
          <a:p>
            <a:pPr lvl="1"/>
            <a:endParaRPr lang="fr-FR" i="1" kern="0" dirty="0">
              <a:effectLst/>
              <a:latin typeface="AppleSystemUIFont"/>
              <a:ea typeface="Calibri" panose="020F0502020204030204" pitchFamily="34" charset="0"/>
              <a:cs typeface="AppleSystemUIFont"/>
            </a:endParaRPr>
          </a:p>
          <a:p>
            <a:pPr lvl="1"/>
            <a:r>
              <a:rPr lang="fr-FR" i="1" kern="0" dirty="0">
                <a:effectLst/>
                <a:latin typeface="AppleSystemUIFont"/>
                <a:ea typeface="Calibri" panose="020F0502020204030204" pitchFamily="34" charset="0"/>
                <a:cs typeface="AppleSystemUIFont"/>
              </a:rPr>
              <a:t>Quel</a:t>
            </a:r>
            <a:r>
              <a:rPr lang="fr-FR" i="1" kern="0" dirty="0">
                <a:latin typeface="AppleSystemUIFont"/>
                <a:ea typeface="Calibri" panose="020F0502020204030204" pitchFamily="34" charset="0"/>
                <a:cs typeface="AppleSystemUIFont"/>
              </a:rPr>
              <a:t>ques exemples</a:t>
            </a:r>
            <a:r>
              <a:rPr lang="fr-FR" kern="0" dirty="0">
                <a:latin typeface="AppleSystemUIFont"/>
                <a:ea typeface="Calibri" panose="020F0502020204030204" pitchFamily="34" charset="0"/>
                <a:cs typeface="AppleSystemUIFont"/>
              </a:rPr>
              <a:t>: </a:t>
            </a:r>
          </a:p>
          <a:p>
            <a:pPr marL="1200150" lvl="2" indent="-285750">
              <a:buFont typeface="Arial" panose="020B0604020202020204" pitchFamily="34" charset="0"/>
              <a:buChar char="•"/>
            </a:pPr>
            <a:r>
              <a:rPr lang="fr-FR" b="1" kern="0" dirty="0" err="1">
                <a:effectLst/>
                <a:latin typeface="AppleSystemUIFont"/>
                <a:ea typeface="Calibri" panose="020F0502020204030204" pitchFamily="34" charset="0"/>
                <a:cs typeface="AppleSystemUIFont"/>
              </a:rPr>
              <a:t>Politics</a:t>
            </a:r>
            <a:r>
              <a:rPr lang="fr-FR" b="1" kern="0" dirty="0">
                <a:effectLst/>
                <a:latin typeface="AppleSystemUIFont"/>
                <a:ea typeface="Calibri" panose="020F0502020204030204" pitchFamily="34" charset="0"/>
                <a:cs typeface="AppleSystemUIFont"/>
              </a:rPr>
              <a:t> of </a:t>
            </a:r>
            <a:r>
              <a:rPr lang="fr-FR" b="1" kern="0" dirty="0" err="1">
                <a:effectLst/>
                <a:latin typeface="AppleSystemUIFont"/>
                <a:ea typeface="Calibri" panose="020F0502020204030204" pitchFamily="34" charset="0"/>
                <a:cs typeface="AppleSystemUIFont"/>
              </a:rPr>
              <a:t>Sustainability</a:t>
            </a:r>
            <a:r>
              <a:rPr lang="fr-FR" b="1" kern="0" dirty="0">
                <a:effectLst/>
                <a:latin typeface="AppleSystemUIFont"/>
                <a:ea typeface="Calibri" panose="020F0502020204030204" pitchFamily="34" charset="0"/>
                <a:cs typeface="AppleSystemUIFont"/>
              </a:rPr>
              <a:t> in Public </a:t>
            </a:r>
            <a:r>
              <a:rPr lang="fr-FR" b="1" kern="0" dirty="0" err="1">
                <a:effectLst/>
                <a:latin typeface="AppleSystemUIFont"/>
                <a:ea typeface="Calibri" panose="020F0502020204030204" pitchFamily="34" charset="0"/>
                <a:cs typeface="AppleSystemUIFont"/>
              </a:rPr>
              <a:t>Health</a:t>
            </a:r>
            <a:r>
              <a:rPr lang="fr-FR" kern="0" dirty="0">
                <a:effectLst/>
                <a:latin typeface="AppleSystemUIFont"/>
                <a:ea typeface="Calibri" panose="020F0502020204030204" pitchFamily="34" charset="0"/>
                <a:cs typeface="AppleSystemUIFont"/>
              </a:rPr>
              <a:t>:</a:t>
            </a:r>
            <a:r>
              <a:rPr lang="fr-FR" b="1" kern="0" dirty="0">
                <a:latin typeface="AppleSystemUIFont"/>
                <a:ea typeface="Calibri" panose="020F0502020204030204" pitchFamily="34" charset="0"/>
                <a:cs typeface="AppleSystemUIFont"/>
              </a:rPr>
              <a:t> </a:t>
            </a:r>
            <a:r>
              <a:rPr lang="fr-FR" kern="0" dirty="0">
                <a:effectLst/>
                <a:latin typeface="AppleSystemUIFont"/>
                <a:ea typeface="Calibri" panose="020F0502020204030204" pitchFamily="34" charset="0"/>
                <a:cs typeface="AppleSystemUIFont"/>
              </a:rPr>
              <a:t>Décembre (1 semaine) - Université d’Oslo </a:t>
            </a:r>
          </a:p>
          <a:p>
            <a:pPr marL="1200150" lvl="2" indent="-285750">
              <a:buFont typeface="Arial" panose="020B0604020202020204" pitchFamily="34" charset="0"/>
              <a:buChar char="•"/>
            </a:pPr>
            <a:r>
              <a:rPr lang="fr-FR" b="1" kern="0" dirty="0">
                <a:latin typeface="AppleSystemUIFont"/>
                <a:ea typeface="Calibri" panose="020F0502020204030204" pitchFamily="34" charset="0"/>
                <a:cs typeface="AppleSystemUIFont"/>
              </a:rPr>
              <a:t>Democratic </a:t>
            </a:r>
            <a:r>
              <a:rPr lang="fr-FR" b="1" kern="0" dirty="0" err="1">
                <a:latin typeface="AppleSystemUIFont"/>
                <a:ea typeface="Calibri" panose="020F0502020204030204" pitchFamily="34" charset="0"/>
                <a:cs typeface="AppleSystemUIFont"/>
              </a:rPr>
              <a:t>Governance</a:t>
            </a:r>
            <a:r>
              <a:rPr lang="fr-FR" b="1" kern="0" dirty="0">
                <a:latin typeface="AppleSystemUIFont"/>
                <a:ea typeface="Calibri" panose="020F0502020204030204" pitchFamily="34" charset="0"/>
                <a:cs typeface="AppleSystemUIFont"/>
              </a:rPr>
              <a:t> and the </a:t>
            </a:r>
            <a:r>
              <a:rPr lang="fr-FR" b="1" kern="0" dirty="0" err="1">
                <a:latin typeface="AppleSystemUIFont"/>
                <a:ea typeface="Calibri" panose="020F0502020204030204" pitchFamily="34" charset="0"/>
                <a:cs typeface="AppleSystemUIFont"/>
              </a:rPr>
              <a:t>Politics</a:t>
            </a:r>
            <a:r>
              <a:rPr lang="fr-FR" b="1" kern="0" dirty="0">
                <a:latin typeface="AppleSystemUIFont"/>
                <a:ea typeface="Calibri" panose="020F0502020204030204" pitchFamily="34" charset="0"/>
                <a:cs typeface="AppleSystemUIFont"/>
              </a:rPr>
              <a:t> of </a:t>
            </a:r>
            <a:r>
              <a:rPr lang="fr-FR" b="1" kern="0" dirty="0" err="1">
                <a:latin typeface="AppleSystemUIFont"/>
                <a:ea typeface="Calibri" panose="020F0502020204030204" pitchFamily="34" charset="0"/>
                <a:cs typeface="AppleSystemUIFont"/>
              </a:rPr>
              <a:t>Poverty</a:t>
            </a:r>
            <a:r>
              <a:rPr lang="fr-FR" kern="0" dirty="0">
                <a:latin typeface="AppleSystemUIFont"/>
                <a:ea typeface="Calibri" panose="020F0502020204030204" pitchFamily="34" charset="0"/>
                <a:cs typeface="AppleSystemUIFont"/>
              </a:rPr>
              <a:t>: Aout (1 semaine) </a:t>
            </a:r>
            <a:r>
              <a:rPr lang="fr-FR" kern="0" dirty="0">
                <a:effectLst/>
                <a:latin typeface="AppleSystemUIFont"/>
                <a:ea typeface="Calibri" panose="020F0502020204030204" pitchFamily="34" charset="0"/>
                <a:cs typeface="AppleSystemUIFont"/>
              </a:rPr>
              <a:t>- Université d’Oslo </a:t>
            </a:r>
            <a:endParaRPr lang="fr-FR" kern="0" dirty="0">
              <a:latin typeface="AppleSystemUIFont"/>
              <a:ea typeface="Calibri" panose="020F0502020204030204" pitchFamily="34" charset="0"/>
              <a:cs typeface="AppleSystemUIFont"/>
            </a:endParaRPr>
          </a:p>
          <a:p>
            <a:pPr marL="1200150" lvl="2" indent="-285750">
              <a:buFont typeface="Arial" panose="020B0604020202020204" pitchFamily="34" charset="0"/>
              <a:buChar char="•"/>
            </a:pPr>
            <a:r>
              <a:rPr lang="fr-FR" b="1" kern="0" dirty="0" err="1">
                <a:latin typeface="AppleSystemUIFont"/>
                <a:ea typeface="Calibri" panose="020F0502020204030204" pitchFamily="34" charset="0"/>
                <a:cs typeface="AppleSystemUIFont"/>
              </a:rPr>
              <a:t>Sustainable</a:t>
            </a:r>
            <a:r>
              <a:rPr lang="fr-FR" b="1" kern="0" dirty="0">
                <a:latin typeface="AppleSystemUIFont"/>
                <a:ea typeface="Calibri" panose="020F0502020204030204" pitchFamily="34" charset="0"/>
                <a:cs typeface="AppleSystemUIFont"/>
              </a:rPr>
              <a:t> </a:t>
            </a:r>
            <a:r>
              <a:rPr lang="fr-FR" b="1" kern="0" dirty="0" err="1">
                <a:latin typeface="AppleSystemUIFont"/>
                <a:ea typeface="Calibri" panose="020F0502020204030204" pitchFamily="34" charset="0"/>
                <a:cs typeface="AppleSystemUIFont"/>
              </a:rPr>
              <a:t>Wine</a:t>
            </a:r>
            <a:r>
              <a:rPr lang="fr-FR" b="1" kern="0" dirty="0">
                <a:latin typeface="AppleSystemUIFont"/>
                <a:ea typeface="Calibri" panose="020F0502020204030204" pitchFamily="34" charset="0"/>
                <a:cs typeface="AppleSystemUIFont"/>
              </a:rPr>
              <a:t> Intensive Week</a:t>
            </a:r>
            <a:r>
              <a:rPr lang="fr-FR" kern="0" dirty="0">
                <a:latin typeface="AppleSystemUIFont"/>
                <a:ea typeface="Calibri" panose="020F0502020204030204" pitchFamily="34" charset="0"/>
                <a:cs typeface="AppleSystemUIFont"/>
              </a:rPr>
              <a:t>: Février (1 semaine) </a:t>
            </a:r>
            <a:r>
              <a:rPr lang="fr-FR" kern="0" dirty="0">
                <a:effectLst/>
                <a:latin typeface="AppleSystemUIFont"/>
                <a:ea typeface="Calibri" panose="020F0502020204030204" pitchFamily="34" charset="0"/>
                <a:cs typeface="AppleSystemUIFont"/>
              </a:rPr>
              <a:t>- </a:t>
            </a:r>
            <a:r>
              <a:rPr lang="fr-FR" kern="0" dirty="0">
                <a:latin typeface="AppleSystemUIFont"/>
                <a:ea typeface="Calibri" panose="020F0502020204030204" pitchFamily="34" charset="0"/>
                <a:cs typeface="AppleSystemUIFont"/>
              </a:rPr>
              <a:t>Université de Pise</a:t>
            </a:r>
          </a:p>
          <a:p>
            <a:pPr marL="1200150" lvl="2" indent="-285750">
              <a:buFont typeface="Arial" panose="020B0604020202020204" pitchFamily="34" charset="0"/>
              <a:buChar char="•"/>
            </a:pPr>
            <a:r>
              <a:rPr lang="fr-FR" b="1" kern="0" dirty="0">
                <a:latin typeface="AppleSystemUIFont"/>
                <a:ea typeface="Calibri" panose="020F0502020204030204" pitchFamily="34" charset="0"/>
                <a:cs typeface="AppleSystemUIFont"/>
              </a:rPr>
              <a:t>The </a:t>
            </a:r>
            <a:r>
              <a:rPr lang="fr-FR" b="1" kern="0" dirty="0" err="1">
                <a:latin typeface="AppleSystemUIFont"/>
                <a:ea typeface="Calibri" panose="020F0502020204030204" pitchFamily="34" charset="0"/>
                <a:cs typeface="AppleSystemUIFont"/>
              </a:rPr>
              <a:t>Crossroads</a:t>
            </a:r>
            <a:r>
              <a:rPr lang="fr-FR" b="1" kern="0" dirty="0">
                <a:latin typeface="AppleSystemUIFont"/>
                <a:ea typeface="Calibri" panose="020F0502020204030204" pitchFamily="34" charset="0"/>
                <a:cs typeface="AppleSystemUIFont"/>
              </a:rPr>
              <a:t> of </a:t>
            </a:r>
            <a:r>
              <a:rPr lang="fr-FR" b="1" kern="0" dirty="0" err="1">
                <a:latin typeface="AppleSystemUIFont"/>
                <a:ea typeface="Calibri" panose="020F0502020204030204" pitchFamily="34" charset="0"/>
                <a:cs typeface="AppleSystemUIFont"/>
              </a:rPr>
              <a:t>Democracy</a:t>
            </a:r>
            <a:r>
              <a:rPr lang="fr-FR" b="1" kern="0" dirty="0">
                <a:latin typeface="AppleSystemUIFont"/>
                <a:ea typeface="Calibri" panose="020F0502020204030204" pitchFamily="34" charset="0"/>
                <a:cs typeface="AppleSystemUIFont"/>
              </a:rPr>
              <a:t> and </a:t>
            </a:r>
            <a:r>
              <a:rPr lang="fr-FR" b="1" kern="0" dirty="0" err="1">
                <a:latin typeface="AppleSystemUIFont"/>
                <a:ea typeface="Calibri" panose="020F0502020204030204" pitchFamily="34" charset="0"/>
                <a:cs typeface="AppleSystemUIFont"/>
              </a:rPr>
              <a:t>Development</a:t>
            </a:r>
            <a:r>
              <a:rPr lang="fr-FR" kern="0" dirty="0">
                <a:latin typeface="AppleSystemUIFont"/>
                <a:ea typeface="Calibri" panose="020F0502020204030204" pitchFamily="34" charset="0"/>
                <a:cs typeface="AppleSystemUIFont"/>
              </a:rPr>
              <a:t>: Juin (1 semaine) </a:t>
            </a:r>
            <a:r>
              <a:rPr lang="fr-FR" kern="0" dirty="0">
                <a:effectLst/>
                <a:latin typeface="AppleSystemUIFont"/>
                <a:ea typeface="Calibri" panose="020F0502020204030204" pitchFamily="34" charset="0"/>
                <a:cs typeface="AppleSystemUIFont"/>
              </a:rPr>
              <a:t>- </a:t>
            </a:r>
            <a:r>
              <a:rPr lang="fr-FR" kern="0" dirty="0">
                <a:latin typeface="AppleSystemUIFont"/>
                <a:ea typeface="Calibri" panose="020F0502020204030204" pitchFamily="34" charset="0"/>
                <a:cs typeface="AppleSystemUIFont"/>
              </a:rPr>
              <a:t>Université de Belgrade</a:t>
            </a:r>
          </a:p>
          <a:p>
            <a:pPr marL="1200150" lvl="2" indent="-285750">
              <a:buFont typeface="Arial" panose="020B0604020202020204" pitchFamily="34" charset="0"/>
              <a:buChar char="•"/>
            </a:pPr>
            <a:r>
              <a:rPr lang="fr-FR" b="1" kern="0" dirty="0">
                <a:latin typeface="AppleSystemUIFont"/>
                <a:ea typeface="Calibri" panose="020F0502020204030204" pitchFamily="34" charset="0"/>
                <a:cs typeface="AppleSystemUIFont"/>
              </a:rPr>
              <a:t>Circle U. Model United Nations on </a:t>
            </a:r>
            <a:r>
              <a:rPr lang="fr-FR" b="1" kern="0" dirty="0" err="1">
                <a:latin typeface="AppleSystemUIFont"/>
                <a:ea typeface="Calibri" panose="020F0502020204030204" pitchFamily="34" charset="0"/>
                <a:cs typeface="AppleSystemUIFont"/>
              </a:rPr>
              <a:t>Artificial</a:t>
            </a:r>
            <a:r>
              <a:rPr lang="fr-FR" b="1" kern="0" dirty="0">
                <a:latin typeface="AppleSystemUIFont"/>
                <a:ea typeface="Calibri" panose="020F0502020204030204" pitchFamily="34" charset="0"/>
                <a:cs typeface="AppleSystemUIFont"/>
              </a:rPr>
              <a:t> Intelligence</a:t>
            </a:r>
            <a:r>
              <a:rPr lang="fr-FR" kern="0" dirty="0">
                <a:latin typeface="AppleSystemUIFont"/>
                <a:ea typeface="Calibri" panose="020F0502020204030204" pitchFamily="34" charset="0"/>
                <a:cs typeface="AppleSystemUIFont"/>
              </a:rPr>
              <a:t>: Décembre (1 semaine) - </a:t>
            </a:r>
            <a:r>
              <a:rPr lang="fr-FR" kern="0" dirty="0" err="1">
                <a:latin typeface="AppleSystemUIFont"/>
                <a:ea typeface="Calibri" panose="020F0502020204030204" pitchFamily="34" charset="0"/>
                <a:cs typeface="AppleSystemUIFont"/>
              </a:rPr>
              <a:t>UCLouvain</a:t>
            </a:r>
            <a:endParaRPr lang="fr-FR" kern="0" dirty="0">
              <a:latin typeface="AppleSystemUIFont"/>
              <a:ea typeface="Calibri" panose="020F0502020204030204" pitchFamily="34" charset="0"/>
              <a:cs typeface="AppleSystemUIFont"/>
            </a:endParaRPr>
          </a:p>
          <a:p>
            <a:pPr marL="1200150" lvl="2" indent="-285750">
              <a:buFont typeface="Arial" panose="020B0604020202020204" pitchFamily="34" charset="0"/>
              <a:buChar char="•"/>
            </a:pPr>
            <a:r>
              <a:rPr lang="fr-FR" b="1" kern="0" dirty="0">
                <a:latin typeface="AppleSystemUIFont"/>
                <a:ea typeface="Calibri" panose="020F0502020204030204" pitchFamily="34" charset="0"/>
                <a:cs typeface="AppleSystemUIFont"/>
              </a:rPr>
              <a:t>Open Conversations – séminaire/conférence en ligne</a:t>
            </a:r>
          </a:p>
          <a:p>
            <a:pPr marL="1200150" lvl="2" indent="-285750">
              <a:buFont typeface="Arial" panose="020B0604020202020204" pitchFamily="34" charset="0"/>
              <a:buChar char="•"/>
            </a:pPr>
            <a:r>
              <a:rPr lang="fr-FR" b="1" kern="0" dirty="0">
                <a:latin typeface="AppleSystemUIFont"/>
                <a:ea typeface="Calibri" panose="020F0502020204030204" pitchFamily="34" charset="0"/>
                <a:cs typeface="AppleSystemUIFont"/>
              </a:rPr>
              <a:t>Ecoles d’été ou d’hiver </a:t>
            </a:r>
            <a:r>
              <a:rPr lang="fr-FR" kern="0" dirty="0">
                <a:latin typeface="AppleSystemUIFont"/>
                <a:ea typeface="Calibri" panose="020F0502020204030204" pitchFamily="34" charset="0"/>
                <a:cs typeface="AppleSystemUIFont"/>
              </a:rPr>
              <a:t>ouvertes à différents niveaux (Bachelier, Master, PhD, etc.)</a:t>
            </a:r>
          </a:p>
          <a:p>
            <a:pPr marL="1200150" lvl="2" indent="-285750">
              <a:buFont typeface="Arial" panose="020B0604020202020204" pitchFamily="34" charset="0"/>
              <a:buChar char="•"/>
            </a:pPr>
            <a:r>
              <a:rPr lang="fr-FR" kern="0" dirty="0">
                <a:latin typeface="AppleSystemUIFont"/>
                <a:ea typeface="Calibri" panose="020F0502020204030204" pitchFamily="34" charset="0"/>
                <a:cs typeface="AppleSystemUIFont"/>
              </a:rPr>
              <a:t>Etc…</a:t>
            </a:r>
          </a:p>
          <a:p>
            <a:pPr marL="1200150" lvl="2" indent="-285750">
              <a:buFont typeface="Arial" panose="020B0604020202020204" pitchFamily="34" charset="0"/>
              <a:buChar char="•"/>
            </a:pPr>
            <a:endParaRPr lang="fr-FR" kern="0" dirty="0">
              <a:latin typeface="AppleSystemUIFont"/>
              <a:ea typeface="Calibri" panose="020F0502020204030204" pitchFamily="34" charset="0"/>
              <a:cs typeface="AppleSystemUIFont"/>
            </a:endParaRPr>
          </a:p>
          <a:p>
            <a:pPr lvl="1"/>
            <a:endParaRPr lang="fr-FR" kern="0" dirty="0">
              <a:effectLst/>
              <a:latin typeface="AppleSystemUIFont"/>
              <a:ea typeface="Calibri" panose="020F0502020204030204" pitchFamily="34" charset="0"/>
              <a:cs typeface="AppleSystemUIFont"/>
            </a:endParaRPr>
          </a:p>
        </p:txBody>
      </p:sp>
      <p:pic>
        <p:nvPicPr>
          <p:cNvPr id="3" name="Espace réservé du contenu 10">
            <a:extLst>
              <a:ext uri="{FF2B5EF4-FFF2-40B4-BE49-F238E27FC236}">
                <a16:creationId xmlns:a16="http://schemas.microsoft.com/office/drawing/2014/main" id="{AE625516-12E7-2931-EA68-5FFDA30CF080}"/>
              </a:ext>
            </a:extLst>
          </p:cNvPr>
          <p:cNvPicPr>
            <a:picLocks noChangeAspect="1"/>
          </p:cNvPicPr>
          <p:nvPr/>
        </p:nvPicPr>
        <p:blipFill>
          <a:blip r:embed="rId2"/>
          <a:stretch>
            <a:fillRect/>
          </a:stretch>
        </p:blipFill>
        <p:spPr>
          <a:xfrm>
            <a:off x="7383974" y="636789"/>
            <a:ext cx="3684362" cy="1353439"/>
          </a:xfrm>
          <a:prstGeom prst="rect">
            <a:avLst/>
          </a:prstGeom>
        </p:spPr>
      </p:pic>
      <p:sp>
        <p:nvSpPr>
          <p:cNvPr id="6" name="Espace réservé du texte 5">
            <a:extLst>
              <a:ext uri="{FF2B5EF4-FFF2-40B4-BE49-F238E27FC236}">
                <a16:creationId xmlns:a16="http://schemas.microsoft.com/office/drawing/2014/main" id="{36E6B32E-739F-3B20-6B20-25D8F6679635}"/>
              </a:ext>
            </a:extLst>
          </p:cNvPr>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8903036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26797-5DC3-02AA-7190-9612D427D84B}"/>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B33D92E-1887-E156-4552-B7D61CA66D1D}"/>
              </a:ext>
            </a:extLst>
          </p:cNvPr>
          <p:cNvSpPr txBox="1"/>
          <p:nvPr/>
        </p:nvSpPr>
        <p:spPr>
          <a:xfrm>
            <a:off x="911989" y="1613434"/>
            <a:ext cx="10780002" cy="6586418"/>
          </a:xfrm>
          <a:prstGeom prst="rect">
            <a:avLst/>
          </a:prstGeom>
          <a:noFill/>
        </p:spPr>
        <p:txBody>
          <a:bodyPr wrap="square" rtlCol="0">
            <a:spAutoFit/>
          </a:bodyPr>
          <a:lstStyle/>
          <a:p>
            <a:r>
              <a:rPr lang="fr-FR" sz="2800" kern="0" dirty="0">
                <a:solidFill>
                  <a:srgbClr val="931A6D"/>
                </a:solidFill>
              </a:rPr>
              <a:t>Open Campus Circle U</a:t>
            </a:r>
          </a:p>
          <a:p>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r>
              <a:rPr lang="fr-FR" kern="0" dirty="0">
                <a:latin typeface="AppleSystemUIFont"/>
                <a:ea typeface="Calibri" panose="020F0502020204030204" pitchFamily="34" charset="0"/>
                <a:cs typeface="AppleSystemUIFont"/>
              </a:rPr>
              <a:t>Nécessaire de candidater (attention aux dates butoirs de candidature)</a:t>
            </a:r>
          </a:p>
          <a:p>
            <a:pPr marL="742950" lvl="1" indent="-285750">
              <a:buFont typeface="Arial" panose="020B0604020202020204" pitchFamily="34" charset="0"/>
              <a:buChar char="•"/>
            </a:pPr>
            <a:r>
              <a:rPr lang="fr-FR" kern="0" dirty="0">
                <a:latin typeface="AppleSystemUIFont"/>
                <a:ea typeface="Calibri" panose="020F0502020204030204" pitchFamily="34" charset="0"/>
                <a:cs typeface="AppleSystemUIFont"/>
              </a:rPr>
              <a:t>Phase de sélection et places limitées par université </a:t>
            </a:r>
          </a:p>
          <a:p>
            <a:pPr marL="742950" lvl="1" indent="-285750">
              <a:buFont typeface="Arial" panose="020B0604020202020204" pitchFamily="34" charset="0"/>
              <a:buChar char="•"/>
            </a:pPr>
            <a:r>
              <a:rPr lang="fr-FR" kern="0" dirty="0">
                <a:latin typeface="AppleSystemUIFont"/>
                <a:ea typeface="Calibri" panose="020F0502020204030204" pitchFamily="34" charset="0"/>
                <a:cs typeface="AppleSystemUIFont"/>
              </a:rPr>
              <a:t>Approche souvent interdisciplinaire des enseignements et des profils d’</a:t>
            </a:r>
            <a:r>
              <a:rPr lang="fr-FR" kern="0" dirty="0" err="1">
                <a:latin typeface="AppleSystemUIFont"/>
                <a:ea typeface="Calibri" panose="020F0502020204030204" pitchFamily="34" charset="0"/>
                <a:cs typeface="AppleSystemUIFont"/>
              </a:rPr>
              <a:t>étudiant.es</a:t>
            </a:r>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r>
              <a:rPr lang="fr-FR" kern="0" dirty="0">
                <a:latin typeface="AppleSystemUIFont"/>
                <a:ea typeface="Calibri" panose="020F0502020204030204" pitchFamily="34" charset="0"/>
                <a:cs typeface="AppleSystemUIFont"/>
              </a:rPr>
              <a:t>Cours en anglais mais multilinguisme bienvenu car participation d’</a:t>
            </a:r>
            <a:r>
              <a:rPr lang="fr-FR" kern="0" dirty="0" err="1">
                <a:latin typeface="AppleSystemUIFont"/>
                <a:ea typeface="Calibri" panose="020F0502020204030204" pitchFamily="34" charset="0"/>
                <a:cs typeface="AppleSystemUIFont"/>
              </a:rPr>
              <a:t>étudiant.es</a:t>
            </a:r>
            <a:r>
              <a:rPr lang="fr-FR" kern="0" dirty="0">
                <a:latin typeface="AppleSystemUIFont"/>
                <a:ea typeface="Calibri" panose="020F0502020204030204" pitchFamily="34" charset="0"/>
                <a:cs typeface="AppleSystemUIFont"/>
              </a:rPr>
              <a:t> des 9 universités </a:t>
            </a:r>
          </a:p>
          <a:p>
            <a:pPr marL="742950" lvl="1" indent="-285750">
              <a:buFont typeface="Arial" panose="020B0604020202020204" pitchFamily="34" charset="0"/>
              <a:buChar char="•"/>
            </a:pPr>
            <a:r>
              <a:rPr lang="fr-FR" kern="0" dirty="0">
                <a:latin typeface="AppleSystemUIFont"/>
                <a:ea typeface="Calibri" panose="020F0502020204030204" pitchFamily="34" charset="0"/>
                <a:cs typeface="AppleSystemUIFont"/>
              </a:rPr>
              <a:t>Possibilité de bénéficier d’un financement (forfait CE voyage A/R, hébergement, per diem)</a:t>
            </a:r>
          </a:p>
          <a:p>
            <a:pPr marL="742950" lvl="1" indent="-285750">
              <a:buFont typeface="Arial" panose="020B0604020202020204" pitchFamily="34" charset="0"/>
              <a:buChar char="•"/>
            </a:pPr>
            <a:r>
              <a:rPr lang="fr-FR" kern="0" dirty="0">
                <a:latin typeface="AppleSystemUIFont"/>
                <a:ea typeface="Calibri" panose="020F0502020204030204" pitchFamily="34" charset="0"/>
                <a:cs typeface="AppleSystemUIFont"/>
              </a:rPr>
              <a:t>Acquisition d’ECTS (en moyenne 5 ECTS)</a:t>
            </a:r>
          </a:p>
          <a:p>
            <a:pPr lvl="1"/>
            <a:endParaRPr lang="fr-FR" kern="0" dirty="0">
              <a:latin typeface="AppleSystemUIFont"/>
              <a:ea typeface="Calibri" panose="020F0502020204030204" pitchFamily="34" charset="0"/>
              <a:cs typeface="AppleSystemUIFont"/>
            </a:endParaRPr>
          </a:p>
          <a:p>
            <a:pPr lvl="1"/>
            <a:r>
              <a:rPr lang="fr-FR" kern="0" dirty="0">
                <a:latin typeface="AppleSystemUIFont"/>
                <a:ea typeface="Calibri" panose="020F0502020204030204" pitchFamily="34" charset="0"/>
                <a:cs typeface="AppleSystemUIFont"/>
              </a:rPr>
              <a:t>Plusieurs </a:t>
            </a:r>
            <a:r>
              <a:rPr lang="fr-FR" kern="0" dirty="0" err="1">
                <a:latin typeface="AppleSystemUIFont"/>
                <a:ea typeface="Calibri" panose="020F0502020204030204" pitchFamily="34" charset="0"/>
                <a:cs typeface="AppleSystemUIFont"/>
              </a:rPr>
              <a:t>étudiant.es</a:t>
            </a:r>
            <a:r>
              <a:rPr lang="fr-FR" kern="0" dirty="0">
                <a:latin typeface="AppleSystemUIFont"/>
                <a:ea typeface="Calibri" panose="020F0502020204030204" pitchFamily="34" charset="0"/>
                <a:cs typeface="AppleSystemUIFont"/>
              </a:rPr>
              <a:t> du master ont participé à différentes initiatives et retour positif de leur expérience</a:t>
            </a:r>
          </a:p>
          <a:p>
            <a:pPr lvl="1"/>
            <a:r>
              <a:rPr lang="fr-FR" kern="0" dirty="0">
                <a:latin typeface="AppleSystemUIFont"/>
                <a:ea typeface="Calibri" panose="020F0502020204030204" pitchFamily="34" charset="0"/>
                <a:cs typeface="AppleSystemUIFont"/>
              </a:rPr>
              <a:t>Possibilité d’« </a:t>
            </a:r>
            <a:r>
              <a:rPr lang="fr-FR" b="1" kern="0" dirty="0">
                <a:latin typeface="AppleSystemUIFont"/>
                <a:ea typeface="Calibri" panose="020F0502020204030204" pitchFamily="34" charset="0"/>
                <a:cs typeface="AppleSystemUIFont"/>
              </a:rPr>
              <a:t>internationalisation à la maison »</a:t>
            </a:r>
            <a:r>
              <a:rPr lang="fr-FR" kern="0" dirty="0">
                <a:latin typeface="AppleSystemUIFont"/>
                <a:ea typeface="Calibri" panose="020F0502020204030204" pitchFamily="34" charset="0"/>
                <a:cs typeface="AppleSystemUIFont"/>
              </a:rPr>
              <a:t>: des initiatives à l’</a:t>
            </a:r>
            <a:r>
              <a:rPr lang="fr-FR" kern="0" dirty="0" err="1">
                <a:latin typeface="AppleSystemUIFont"/>
                <a:ea typeface="Calibri" panose="020F0502020204030204" pitchFamily="34" charset="0"/>
                <a:cs typeface="AppleSystemUIFont"/>
              </a:rPr>
              <a:t>UCLouvain</a:t>
            </a:r>
            <a:r>
              <a:rPr lang="fr-FR" kern="0" dirty="0">
                <a:latin typeface="AppleSystemUIFont"/>
                <a:ea typeface="Calibri" panose="020F0502020204030204" pitchFamily="34" charset="0"/>
                <a:cs typeface="AppleSystemUIFont"/>
              </a:rPr>
              <a:t> qui font venir des </a:t>
            </a:r>
            <a:r>
              <a:rPr lang="fr-FR" kern="0" dirty="0" err="1">
                <a:latin typeface="AppleSystemUIFont"/>
                <a:ea typeface="Calibri" panose="020F0502020204030204" pitchFamily="34" charset="0"/>
                <a:cs typeface="AppleSystemUIFont"/>
              </a:rPr>
              <a:t>étudiant.es</a:t>
            </a:r>
            <a:r>
              <a:rPr lang="fr-FR" kern="0" dirty="0">
                <a:latin typeface="AppleSystemUIFont"/>
                <a:ea typeface="Calibri" panose="020F0502020204030204" pitchFamily="34" charset="0"/>
                <a:cs typeface="AppleSystemUIFont"/>
              </a:rPr>
              <a:t> des 8 autres universités </a:t>
            </a:r>
          </a:p>
          <a:p>
            <a:pPr lvl="1"/>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r>
              <a:rPr lang="fr-FR" kern="0" dirty="0">
                <a:latin typeface="AppleSystemUIFont"/>
                <a:ea typeface="Calibri" panose="020F0502020204030204" pitchFamily="34" charset="0"/>
                <a:cs typeface="AppleSystemUIFont"/>
              </a:rPr>
              <a:t>De plus en plus de propositions dans le catalogue de l’Open Campus </a:t>
            </a:r>
            <a:r>
              <a:rPr lang="fr-FR" sz="1400" kern="0" dirty="0">
                <a:latin typeface="AppleSystemUIFont"/>
                <a:ea typeface="Calibri" panose="020F0502020204030204" pitchFamily="34" charset="0"/>
                <a:cs typeface="AppleSystemUIFont"/>
              </a:rPr>
              <a:t>: </a:t>
            </a:r>
          </a:p>
          <a:p>
            <a:pPr lvl="1"/>
            <a:r>
              <a:rPr lang="fr-FR" sz="1600" kern="0" dirty="0">
                <a:latin typeface="AppleSystemUIFont"/>
                <a:ea typeface="Calibri" panose="020F0502020204030204" pitchFamily="34" charset="0"/>
                <a:cs typeface="AppleSystemUIFont"/>
                <a:hlinkClick r:id="rId2"/>
              </a:rPr>
              <a:t>https://www.circle-u.eu/open-campus/</a:t>
            </a:r>
            <a:r>
              <a:rPr lang="fr-FR" sz="1600" kern="0" dirty="0">
                <a:latin typeface="AppleSystemUIFont"/>
                <a:ea typeface="Calibri" panose="020F0502020204030204" pitchFamily="34" charset="0"/>
                <a:cs typeface="AppleSystemUIFont"/>
              </a:rPr>
              <a:t> </a:t>
            </a:r>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endParaRPr lang="fr-FR" kern="0" dirty="0">
              <a:latin typeface="AppleSystemUIFont"/>
              <a:ea typeface="Calibri" panose="020F0502020204030204" pitchFamily="34" charset="0"/>
              <a:cs typeface="AppleSystemUIFont"/>
            </a:endParaRPr>
          </a:p>
          <a:p>
            <a:pPr marL="1200150" lvl="2" indent="-285750">
              <a:buFont typeface="Arial" panose="020B0604020202020204" pitchFamily="34" charset="0"/>
              <a:buChar char="•"/>
            </a:pPr>
            <a:endParaRPr lang="fr-FR" kern="0" dirty="0">
              <a:latin typeface="AppleSystemUIFont"/>
              <a:ea typeface="Calibri" panose="020F0502020204030204" pitchFamily="34" charset="0"/>
              <a:cs typeface="AppleSystemUIFont"/>
            </a:endParaRPr>
          </a:p>
          <a:p>
            <a:pPr marL="742950" lvl="1" indent="-285750">
              <a:buFont typeface="Arial" panose="020B0604020202020204" pitchFamily="34" charset="0"/>
              <a:buChar char="•"/>
            </a:pPr>
            <a:endParaRPr lang="fr-FR" kern="0" dirty="0">
              <a:latin typeface="AppleSystemUIFont"/>
              <a:ea typeface="Calibri" panose="020F0502020204030204" pitchFamily="34" charset="0"/>
              <a:cs typeface="AppleSystemUIFont"/>
            </a:endParaRPr>
          </a:p>
          <a:p>
            <a:pPr lvl="1"/>
            <a:endParaRPr lang="fr-FR" kern="0" dirty="0">
              <a:effectLst/>
              <a:latin typeface="AppleSystemUIFont"/>
              <a:ea typeface="Calibri" panose="020F0502020204030204" pitchFamily="34" charset="0"/>
              <a:cs typeface="AppleSystemUIFont"/>
            </a:endParaRPr>
          </a:p>
        </p:txBody>
      </p:sp>
      <p:pic>
        <p:nvPicPr>
          <p:cNvPr id="3" name="Espace réservé du contenu 10">
            <a:extLst>
              <a:ext uri="{FF2B5EF4-FFF2-40B4-BE49-F238E27FC236}">
                <a16:creationId xmlns:a16="http://schemas.microsoft.com/office/drawing/2014/main" id="{20F83B26-F990-C1E0-D004-6BE47A9017C7}"/>
              </a:ext>
            </a:extLst>
          </p:cNvPr>
          <p:cNvPicPr>
            <a:picLocks noChangeAspect="1"/>
          </p:cNvPicPr>
          <p:nvPr/>
        </p:nvPicPr>
        <p:blipFill>
          <a:blip r:embed="rId3"/>
          <a:stretch>
            <a:fillRect/>
          </a:stretch>
        </p:blipFill>
        <p:spPr>
          <a:xfrm>
            <a:off x="7383974" y="636789"/>
            <a:ext cx="3684362" cy="1353439"/>
          </a:xfrm>
          <a:prstGeom prst="rect">
            <a:avLst/>
          </a:prstGeom>
        </p:spPr>
      </p:pic>
      <p:pic>
        <p:nvPicPr>
          <p:cNvPr id="4" name="Image 3" descr="Une image contenant motif, carré, art, pixel&#10;&#10;Le contenu généré par l’IA peut être incorrect.">
            <a:extLst>
              <a:ext uri="{FF2B5EF4-FFF2-40B4-BE49-F238E27FC236}">
                <a16:creationId xmlns:a16="http://schemas.microsoft.com/office/drawing/2014/main" id="{4B175FA2-E39E-92D2-AE25-47C347383216}"/>
              </a:ext>
            </a:extLst>
          </p:cNvPr>
          <p:cNvPicPr>
            <a:picLocks noChangeAspect="1"/>
          </p:cNvPicPr>
          <p:nvPr/>
        </p:nvPicPr>
        <p:blipFill>
          <a:blip r:embed="rId4"/>
          <a:srcRect l="3886" t="5497" r="3726" b="5260"/>
          <a:stretch/>
        </p:blipFill>
        <p:spPr>
          <a:xfrm>
            <a:off x="8507002" y="4982966"/>
            <a:ext cx="1982913" cy="1870074"/>
          </a:xfrm>
          <a:prstGeom prst="rect">
            <a:avLst/>
          </a:prstGeom>
        </p:spPr>
      </p:pic>
    </p:spTree>
    <p:extLst>
      <p:ext uri="{BB962C8B-B14F-4D97-AF65-F5344CB8AC3E}">
        <p14:creationId xmlns:p14="http://schemas.microsoft.com/office/powerpoint/2010/main" val="3836468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Biden speaks to the join session of Congress.">
            <a:extLst>
              <a:ext uri="{FF2B5EF4-FFF2-40B4-BE49-F238E27FC236}">
                <a16:creationId xmlns:a16="http://schemas.microsoft.com/office/drawing/2014/main" id="{EEF21918-7C48-2B94-CDF2-BF928D369D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4214" b="-1"/>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group of people sitting in a room&#10;&#10;Description automatically generated">
            <a:extLst>
              <a:ext uri="{FF2B5EF4-FFF2-40B4-BE49-F238E27FC236}">
                <a16:creationId xmlns:a16="http://schemas.microsoft.com/office/drawing/2014/main" id="{1A1D3EA1-7F5D-EC48-33D3-1B74367FD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12"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C'est la rentrée pour les eurodéputés.">
            <a:extLst>
              <a:ext uri="{FF2B5EF4-FFF2-40B4-BE49-F238E27FC236}">
                <a16:creationId xmlns:a16="http://schemas.microsoft.com/office/drawing/2014/main" id="{D9F7467D-66FA-C96C-E2A8-03D7FEAD50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1993" r="7024" b="4"/>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S) This photograph taken on June 28, 2022, shows a general view of the hemicycle at the start of the work of the new National Assembly (Assemblee Nationale), in Paris. French President announced the dissolution of Parliament, drawing lessons from the far-right's huge victory in the European elections, on June 9, 2024. (Photo by Christophe ARCHAMBAULT / AFP)">
            <a:extLst>
              <a:ext uri="{FF2B5EF4-FFF2-40B4-BE49-F238E27FC236}">
                <a16:creationId xmlns:a16="http://schemas.microsoft.com/office/drawing/2014/main" id="{BF6729AC-0F0C-9D6A-7BF9-C97C4D7655B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t="3199" b="13159"/>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574145A-C165-F211-E216-8CCB1BEDEBD2}"/>
              </a:ext>
            </a:extLst>
          </p:cNvPr>
          <p:cNvSpPr>
            <a:spLocks noGrp="1"/>
          </p:cNvSpPr>
          <p:nvPr>
            <p:ph type="sldNum" sz="quarter" idx="12"/>
          </p:nvPr>
        </p:nvSpPr>
        <p:spPr>
          <a:xfrm>
            <a:off x="11518232" y="6355080"/>
            <a:ext cx="505244" cy="365125"/>
          </a:xfrm>
        </p:spPr>
        <p:txBody>
          <a:bodyPr vert="horz" lIns="91440" tIns="45720" rIns="91440" bIns="45720" rtlCol="0" anchor="ctr">
            <a:normAutofit/>
          </a:bodyPr>
          <a:lstStyle/>
          <a:p>
            <a:pPr>
              <a:lnSpc>
                <a:spcPct val="90000"/>
              </a:lnSpc>
              <a:spcAft>
                <a:spcPts val="600"/>
              </a:spcAft>
            </a:pPr>
            <a:r>
              <a:rPr lang="en-US" sz="400">
                <a:solidFill>
                  <a:srgbClr val="FFFFFF"/>
                </a:solidFill>
              </a:rPr>
              <a:t>V. Lorant, P. Nicaise et S. Stordeur</a:t>
            </a:r>
          </a:p>
        </p:txBody>
      </p:sp>
      <p:sp>
        <p:nvSpPr>
          <p:cNvPr id="8" name="ZoneTexte 7">
            <a:extLst>
              <a:ext uri="{FF2B5EF4-FFF2-40B4-BE49-F238E27FC236}">
                <a16:creationId xmlns:a16="http://schemas.microsoft.com/office/drawing/2014/main" id="{AC32B524-F220-4D9C-8052-37CDF0675838}"/>
              </a:ext>
            </a:extLst>
          </p:cNvPr>
          <p:cNvSpPr txBox="1"/>
          <p:nvPr/>
        </p:nvSpPr>
        <p:spPr>
          <a:xfrm>
            <a:off x="0" y="569909"/>
            <a:ext cx="8839200" cy="523220"/>
          </a:xfrm>
          <a:prstGeom prst="rect">
            <a:avLst/>
          </a:prstGeom>
          <a:solidFill>
            <a:srgbClr val="931A6D"/>
          </a:solidFill>
        </p:spPr>
        <p:txBody>
          <a:bodyPr wrap="square" rtlCol="0">
            <a:spAutoFit/>
          </a:bodyPr>
          <a:lstStyle/>
          <a:p>
            <a:pPr algn="ctr"/>
            <a:r>
              <a:rPr lang="fr-FR" sz="2800" kern="0" dirty="0">
                <a:solidFill>
                  <a:schemeClr val="bg1"/>
                </a:solidFill>
                <a:latin typeface="AppleSystemUIFont"/>
                <a:ea typeface="Calibri" panose="020F0502020204030204" pitchFamily="34" charset="0"/>
                <a:cs typeface="Times New Roman" panose="02020603050405020304" pitchFamily="18" charset="0"/>
              </a:rPr>
              <a:t>Option politiques et programmes en promotion de la santé</a:t>
            </a:r>
            <a:endParaRPr lang="fr-FR" kern="0" dirty="0">
              <a:latin typeface="AppleSystemUIFon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393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anim calcmode="lin" valueType="num">
                                      <p:cBhvr>
                                        <p:cTn id="22" dur="1000" fill="hold"/>
                                        <p:tgtEl>
                                          <p:spTgt spid="1032"/>
                                        </p:tgtEl>
                                        <p:attrNameLst>
                                          <p:attrName>ppt_x</p:attrName>
                                        </p:attrNameLst>
                                      </p:cBhvr>
                                      <p:tavLst>
                                        <p:tav tm="0">
                                          <p:val>
                                            <p:strVal val="#ppt_x"/>
                                          </p:val>
                                        </p:tav>
                                        <p:tav tm="100000">
                                          <p:val>
                                            <p:strVal val="#ppt_x"/>
                                          </p:val>
                                        </p:tav>
                                      </p:tavLst>
                                    </p:anim>
                                    <p:anim calcmode="lin" valueType="num">
                                      <p:cBhvr>
                                        <p:cTn id="23"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fade">
                                      <p:cBhvr>
                                        <p:cTn id="28" dur="1000"/>
                                        <p:tgtEl>
                                          <p:spTgt spid="1034"/>
                                        </p:tgtEl>
                                      </p:cBhvr>
                                    </p:animEffect>
                                    <p:anim calcmode="lin" valueType="num">
                                      <p:cBhvr>
                                        <p:cTn id="29" dur="1000" fill="hold"/>
                                        <p:tgtEl>
                                          <p:spTgt spid="1034"/>
                                        </p:tgtEl>
                                        <p:attrNameLst>
                                          <p:attrName>ppt_x</p:attrName>
                                        </p:attrNameLst>
                                      </p:cBhvr>
                                      <p:tavLst>
                                        <p:tav tm="0">
                                          <p:val>
                                            <p:strVal val="#ppt_x"/>
                                          </p:val>
                                        </p:tav>
                                        <p:tav tm="100000">
                                          <p:val>
                                            <p:strVal val="#ppt_x"/>
                                          </p:val>
                                        </p:tav>
                                      </p:tavLst>
                                    </p:anim>
                                    <p:anim calcmode="lin" valueType="num">
                                      <p:cBhvr>
                                        <p:cTn id="30"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1FE7AD3-5D58-4157-A94A-E3D3E4DF45DB}"/>
              </a:ext>
            </a:extLst>
          </p:cNvPr>
          <p:cNvSpPr txBox="1"/>
          <p:nvPr/>
        </p:nvSpPr>
        <p:spPr>
          <a:xfrm>
            <a:off x="555051" y="1798526"/>
            <a:ext cx="3794235" cy="32609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latin typeface="+mj-lt"/>
                <a:ea typeface="+mj-ea"/>
                <a:cs typeface="+mj-cs"/>
              </a:rPr>
              <a:t>« The whole problem with the world is that fools and fanatics are always so certain of themselves, and wiser people so full of doubts »</a:t>
            </a:r>
          </a:p>
        </p:txBody>
      </p:sp>
      <p:sp>
        <p:nvSpPr>
          <p:cNvPr id="5" name="TextBox 4">
            <a:extLst>
              <a:ext uri="{FF2B5EF4-FFF2-40B4-BE49-F238E27FC236}">
                <a16:creationId xmlns:a16="http://schemas.microsoft.com/office/drawing/2014/main" id="{D812E301-1B2E-7599-CF21-8A696AEBB914}"/>
              </a:ext>
            </a:extLst>
          </p:cNvPr>
          <p:cNvSpPr txBox="1"/>
          <p:nvPr/>
        </p:nvSpPr>
        <p:spPr>
          <a:xfrm>
            <a:off x="207579" y="6357286"/>
            <a:ext cx="1074683" cy="235194"/>
          </a:xfrm>
          <a:prstGeom prst="rect">
            <a:avLst/>
          </a:prstGeom>
        </p:spPr>
        <p:txBody>
          <a:bodyPr vert="horz" lIns="91440" tIns="45720" rIns="91440" bIns="45720" rtlCol="0">
            <a:normAutofit fontScale="92500" lnSpcReduction="10000"/>
          </a:bodyPr>
          <a:lstStyle/>
          <a:p>
            <a:pPr>
              <a:lnSpc>
                <a:spcPct val="90000"/>
              </a:lnSpc>
              <a:spcBef>
                <a:spcPts val="1000"/>
              </a:spcBef>
            </a:pPr>
            <a:r>
              <a:rPr lang="en-US" sz="1200"/>
              <a:t>B. Russel</a:t>
            </a:r>
            <a:endParaRPr lang="en-US" sz="1200" dirty="0"/>
          </a:p>
        </p:txBody>
      </p:sp>
      <p:sp>
        <p:nvSpPr>
          <p:cNvPr id="3" name="Espace réservé du numéro de diapositive 2">
            <a:extLst>
              <a:ext uri="{FF2B5EF4-FFF2-40B4-BE49-F238E27FC236}">
                <a16:creationId xmlns:a16="http://schemas.microsoft.com/office/drawing/2014/main" id="{37F6DE1B-E05D-4AC9-8543-3801EF1956C7}"/>
              </a:ext>
            </a:extLst>
          </p:cNvPr>
          <p:cNvSpPr>
            <a:spLocks noGrp="1"/>
          </p:cNvSpPr>
          <p:nvPr>
            <p:ph type="sldNum" sz="quarter" idx="12"/>
          </p:nvPr>
        </p:nvSpPr>
        <p:spPr>
          <a:xfrm>
            <a:off x="8750892" y="6592480"/>
            <a:ext cx="2602907" cy="267537"/>
          </a:xfrm>
        </p:spPr>
        <p:txBody>
          <a:bodyPr vert="horz" lIns="91440" tIns="45720" rIns="91440" bIns="45720" rtlCol="0" anchor="ctr">
            <a:normAutofit/>
          </a:bodyPr>
          <a:lstStyle/>
          <a:p>
            <a:pPr>
              <a:lnSpc>
                <a:spcPct val="90000"/>
              </a:lnSpc>
              <a:spcAft>
                <a:spcPts val="600"/>
              </a:spcAft>
            </a:pPr>
            <a:fld id="{A3E401BD-B129-4E16-BBC8-B6F5BA9F2B7F}" type="slidenum">
              <a:rPr lang="en-GB" smtClean="0"/>
              <a:pPr>
                <a:lnSpc>
                  <a:spcPct val="90000"/>
                </a:lnSpc>
                <a:spcAft>
                  <a:spcPts val="600"/>
                </a:spcAft>
              </a:pPr>
              <a:t>8</a:t>
            </a:fld>
            <a:endParaRPr lang="en-GB"/>
          </a:p>
        </p:txBody>
      </p:sp>
      <p:pic>
        <p:nvPicPr>
          <p:cNvPr id="7" name="Picture 6">
            <a:extLst>
              <a:ext uri="{FF2B5EF4-FFF2-40B4-BE49-F238E27FC236}">
                <a16:creationId xmlns:a16="http://schemas.microsoft.com/office/drawing/2014/main" id="{F4A3BBA2-70D3-2032-DCE2-0E86CA1A44F6}"/>
              </a:ext>
            </a:extLst>
          </p:cNvPr>
          <p:cNvPicPr>
            <a:picLocks noChangeAspect="1"/>
          </p:cNvPicPr>
          <p:nvPr/>
        </p:nvPicPr>
        <p:blipFill>
          <a:blip r:embed="rId2"/>
          <a:srcRect l="674" t="30303" r="-2839" b="29697"/>
          <a:stretch/>
        </p:blipFill>
        <p:spPr>
          <a:xfrm>
            <a:off x="5076497" y="701446"/>
            <a:ext cx="6685444" cy="5655840"/>
          </a:xfrm>
          <a:prstGeom prst="rect">
            <a:avLst/>
          </a:prstGeom>
        </p:spPr>
      </p:pic>
    </p:spTree>
    <p:extLst>
      <p:ext uri="{BB962C8B-B14F-4D97-AF65-F5344CB8AC3E}">
        <p14:creationId xmlns:p14="http://schemas.microsoft.com/office/powerpoint/2010/main" val="3513582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18354" t="25566" r="17854" b="20338"/>
          <a:stretch/>
        </p:blipFill>
        <p:spPr>
          <a:xfrm>
            <a:off x="643467" y="828122"/>
            <a:ext cx="10905066" cy="5201755"/>
          </a:xfrm>
          <a:prstGeom prst="rect">
            <a:avLst/>
          </a:prstGeom>
        </p:spPr>
      </p:pic>
      <p:sp>
        <p:nvSpPr>
          <p:cNvPr id="7" name="Espace réservé du numéro de diapositive 6">
            <a:extLst>
              <a:ext uri="{FF2B5EF4-FFF2-40B4-BE49-F238E27FC236}">
                <a16:creationId xmlns:a16="http://schemas.microsoft.com/office/drawing/2014/main" id="{AB59828B-3501-44BF-2C8B-8387AF8D32C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3E401BD-B129-4E16-BBC8-B6F5BA9F2B7F}" type="slidenum">
              <a:rPr lang="en-US">
                <a:solidFill>
                  <a:srgbClr val="FFFFFF"/>
                </a:solidFill>
              </a:rPr>
              <a:pPr>
                <a:spcAft>
                  <a:spcPts val="600"/>
                </a:spcAft>
              </a:pPr>
              <a:t>9</a:t>
            </a:fld>
            <a:endParaRPr lang="en-US">
              <a:solidFill>
                <a:srgbClr val="FFFFFF"/>
              </a:solidFill>
            </a:endParaRPr>
          </a:p>
        </p:txBody>
      </p:sp>
    </p:spTree>
    <p:extLst>
      <p:ext uri="{BB962C8B-B14F-4D97-AF65-F5344CB8AC3E}">
        <p14:creationId xmlns:p14="http://schemas.microsoft.com/office/powerpoint/2010/main" val="38888358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697829a-e10a-4ecc-8cda-2f5d72ccb1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3664E055D3024392F88086CF1FCE78" ma:contentTypeVersion="16" ma:contentTypeDescription="Crée un document." ma:contentTypeScope="" ma:versionID="54706050dae40355b599db90fd3842e3">
  <xsd:schema xmlns:xsd="http://www.w3.org/2001/XMLSchema" xmlns:xs="http://www.w3.org/2001/XMLSchema" xmlns:p="http://schemas.microsoft.com/office/2006/metadata/properties" xmlns:ns3="13ef337f-c9b9-4264-a107-3231cbcfd79b" xmlns:ns4="0697829a-e10a-4ecc-8cda-2f5d72ccb1b7" targetNamespace="http://schemas.microsoft.com/office/2006/metadata/properties" ma:root="true" ma:fieldsID="dd0546f00acf4af704c2d53168804d3a" ns3:_="" ns4:_="">
    <xsd:import namespace="13ef337f-c9b9-4264-a107-3231cbcfd79b"/>
    <xsd:import namespace="0697829a-e10a-4ecc-8cda-2f5d72ccb1b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OCR" minOccurs="0"/>
                <xsd:element ref="ns4:MediaServiceGenerationTime" minOccurs="0"/>
                <xsd:element ref="ns4:MediaServiceEventHashCode" minOccurs="0"/>
                <xsd:element ref="ns4:MediaServiceLocation"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ef337f-c9b9-4264-a107-3231cbcfd79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97829a-e10a-4ecc-8cda-2f5d72ccb1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112124-2C46-49D4-83F0-E2661B46FAD1}">
  <ds:schemaRefs>
    <ds:schemaRef ds:uri="http://schemas.microsoft.com/sharepoint/v3/contenttype/forms"/>
  </ds:schemaRefs>
</ds:datastoreItem>
</file>

<file path=customXml/itemProps2.xml><?xml version="1.0" encoding="utf-8"?>
<ds:datastoreItem xmlns:ds="http://schemas.openxmlformats.org/officeDocument/2006/customXml" ds:itemID="{B47B36EF-ED90-4C67-AA39-A90A1745D8BF}">
  <ds:schemaRefs>
    <ds:schemaRef ds:uri="http://schemas.microsoft.com/office/2006/metadata/properties"/>
    <ds:schemaRef ds:uri="0697829a-e10a-4ecc-8cda-2f5d72ccb1b7"/>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13ef337f-c9b9-4264-a107-3231cbcfd79b"/>
    <ds:schemaRef ds:uri="http://www.w3.org/XML/1998/namespace"/>
  </ds:schemaRefs>
</ds:datastoreItem>
</file>

<file path=customXml/itemProps3.xml><?xml version="1.0" encoding="utf-8"?>
<ds:datastoreItem xmlns:ds="http://schemas.openxmlformats.org/officeDocument/2006/customXml" ds:itemID="{223A95C5-649C-4E11-A128-8F5E09362B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ef337f-c9b9-4264-a107-3231cbcfd79b"/>
    <ds:schemaRef ds:uri="0697829a-e10a-4ecc-8cda-2f5d72ccb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7653</TotalTime>
  <Words>5266</Words>
  <Application>Microsoft Office PowerPoint</Application>
  <PresentationFormat>Grand écran</PresentationFormat>
  <Paragraphs>636</Paragraphs>
  <Slides>68</Slides>
  <Notes>19</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68</vt:i4>
      </vt:variant>
    </vt:vector>
  </HeadingPairs>
  <TitlesOfParts>
    <vt:vector size="79" baseType="lpstr">
      <vt:lpstr>ＭＳ Ｐゴシック</vt:lpstr>
      <vt:lpstr>AppleSystemUIFont</vt:lpstr>
      <vt:lpstr>Arial</vt:lpstr>
      <vt:lpstr>Calibri</vt:lpstr>
      <vt:lpstr>Calibri Light</vt:lpstr>
      <vt:lpstr>proxima-nova</vt:lpstr>
      <vt:lpstr>Source Sans Pro</vt:lpstr>
      <vt:lpstr>Times New Roman</vt:lpstr>
      <vt:lpstr>Tw Cen MT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Belgian Solution</vt:lpstr>
      <vt:lpstr>Pourquoi suivre cette option ?</vt:lpstr>
      <vt:lpstr>Objectif</vt:lpstr>
      <vt:lpstr>Acquis d’apprentissage</vt:lpstr>
      <vt:lpstr>Organisation pratique</vt:lpstr>
      <vt:lpstr>Présentation PowerPoint</vt:lpstr>
      <vt:lpstr>Présentation PowerPoint</vt:lpstr>
      <vt:lpstr>se transforme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Comportements &amp; Compétences pour la santé   Pre Isabelle Aujoulat </vt:lpstr>
      <vt:lpstr>Pour qui ?</vt:lpstr>
      <vt:lpstr>Présentation PowerPoint</vt:lpstr>
      <vt:lpstr>Exemples de sujets/domaines d’intervention en WFSP2244</vt:lpstr>
      <vt:lpstr>La démarche pédagogique</vt:lpstr>
      <vt:lpstr>4 cours complémentaires et impliquant une progression</vt:lpstr>
      <vt:lpstr>Méthodes d’enseignement</vt:lpstr>
      <vt:lpstr>2 assistantes de référence</vt:lpstr>
      <vt:lpstr>Présentation PowerPoint</vt:lpstr>
      <vt:lpstr>Présentation PowerPoint</vt:lpstr>
      <vt:lpstr>Présentation PowerPoint</vt:lpstr>
      <vt:lpstr>Option coordination: pourquoi? </vt:lpstr>
      <vt:lpstr>Option coordination: quoi? </vt:lpstr>
      <vt:lpstr>Présentation PowerPoint</vt:lpstr>
      <vt:lpstr>Présentation PowerPoint</vt:lpstr>
      <vt:lpstr>Présentation PowerPoint</vt:lpstr>
      <vt:lpstr>Master en santé publique</vt:lpstr>
      <vt:lpstr>Pourquoi cette option ?</vt:lpstr>
      <vt:lpstr>Présentation PowerPoint</vt:lpstr>
      <vt:lpstr>Métiers et débouchés</vt:lpstr>
      <vt:lpstr>Organisation de l’option</vt:lpstr>
      <vt:lpstr>Acquis d’apprentissage</vt:lpstr>
      <vt:lpstr>Axes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Thunus</dc:creator>
  <cp:lastModifiedBy>Pierre Krajnc</cp:lastModifiedBy>
  <cp:revision>35</cp:revision>
  <dcterms:created xsi:type="dcterms:W3CDTF">2023-11-06T16:33:46Z</dcterms:created>
  <dcterms:modified xsi:type="dcterms:W3CDTF">2025-03-12T14:16:09Z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0x010100103664E055D3024392F88086CF1FCE78</vt:lpwstr>
  </property>
</Properties>
</file>