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omments/modernComment_10D_129B5960.xml" ContentType="application/vnd.ms-powerpoint.comments+xml"/>
  <Override PartName="/ppt/comments/modernComment_10E_F1420B84.xml" ContentType="application/vnd.ms-powerpoint.comments+xml"/>
  <Override PartName="/ppt/comments/modernComment_111_72FAE7EC.xml" ContentType="application/vnd.ms-powerpoint.comments+xml"/>
  <Override PartName="/ppt/comments/modernComment_114_713CF9C2.xml" ContentType="application/vnd.ms-powerpoint.comments+xml"/>
  <Override PartName="/ppt/comments/modernComment_115_592D5669.xml" ContentType="application/vnd.ms-powerpoint.comments+xml"/>
  <Override PartName="/ppt/comments/modernComment_116_F1E1FBC2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4F908AB-EF59-3F44-AACC-F094AD301282}" name="Dimitri Maquet" initials="DM" userId="S::dimitri.maquet@uclouvain.be::2bfad934-fe02-42e4-a719-68ad115f1a40" providerId="AD"/>
  <p188:author id="{DD70FCF2-3138-079D-C2E9-F7BE39F27216}" name="Julie Genbrugge" initials="JG" userId="S::julie.genbrugge@uclouvain.be::c8f87f83-5632-4490-9e6e-0b5cab643de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A3432A-910A-4642-9E5A-B8D95674F956}" v="3" dt="2026-01-19T08:06:18.80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777"/>
    <p:restoredTop sz="91370"/>
  </p:normalViewPr>
  <p:slideViewPr>
    <p:cSldViewPr>
      <p:cViewPr varScale="1">
        <p:scale>
          <a:sx n="91" d="100"/>
          <a:sy n="91" d="100"/>
        </p:scale>
        <p:origin x="192" y="7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modernComment_10D_129B596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C765C87E-EFE3-4B81-B5A6-5ABEF0BE27B1}" authorId="{04F908AB-EF59-3F44-AACC-F094AD301282}" status="resolved" created="2026-01-15T14:10:18.711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12170848" sldId="269"/>
      <ac:graphicFrameMk id="4" creationId="{1A0A0AC4-21DD-7DF8-281C-9AF27BCE1F54}"/>
      <ac:tblMk/>
      <ac:tcMk rowId="10003" colId="20001"/>
      <ac:txMk cp="48" len="12">
        <ac:context len="94" hash="754616211"/>
      </ac:txMk>
    </ac:txMkLst>
    <p188:pos x="5440960" y="1368972"/>
    <p188:txBody>
      <a:bodyPr/>
      <a:lstStyle/>
      <a:p>
        <a:r>
          <a:rPr lang="fr-BE"/>
          <a:t>Un «v» à retirer (angiospermes)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6-01-19T08:02:03.288" authorId="{DD70FCF2-3138-079D-C2E9-F7BE39F27216}"/>
          </p223:rxn>
        </p223:reactions>
      </p:ext>
    </p188:extLst>
  </p188:cm>
  <p188:cm id="{82378356-E5F4-43FE-AA6A-FC711EAE59D5}" authorId="{04F908AB-EF59-3F44-AACC-F094AD301282}" status="resolved" created="2026-01-15T14:10:56.201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12170848" sldId="269"/>
      <ac:graphicFrameMk id="4" creationId="{1A0A0AC4-21DD-7DF8-281C-9AF27BCE1F54}"/>
      <ac:tblMk/>
      <ac:tcMk rowId="460307874" colId="20001"/>
      <ac:txMk cp="44">
        <ac:context len="45" hash="3247357377"/>
      </ac:txMk>
    </ac:txMkLst>
    <p188:pos x="3959001" y="2451538"/>
    <p188:txBody>
      <a:bodyPr/>
      <a:lstStyle/>
      <a:p>
        <a:r>
          <a:rPr lang="fr-BE"/>
          <a:t>Cours de 1ère année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6-01-19T08:04:17.636" authorId="{DD70FCF2-3138-079D-C2E9-F7BE39F27216}"/>
          </p223:rxn>
        </p223:reactions>
      </p:ext>
    </p188:extLst>
  </p188:cm>
</p188:cmLst>
</file>

<file path=ppt/comments/modernComment_10E_F1420B84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B4BFFAF8-73DC-4EE9-893D-25BE17DE622F}" authorId="{04F908AB-EF59-3F44-AACC-F094AD301282}" status="resolved" created="2026-01-15T14:27:49.912" complete="100000">
    <pc:sldMkLst xmlns:pc="http://schemas.microsoft.com/office/powerpoint/2013/main/command">
      <pc:docMk/>
      <pc:sldMk cId="4047637380" sldId="270"/>
    </pc:sldMkLst>
    <p188:txBody>
      <a:bodyPr/>
      <a:lstStyle/>
      <a:p>
        <a:r>
          <a:rPr lang="fr-BE"/>
          <a:t>Cours de 2ème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6-01-19T08:05:26.844" authorId="{DD70FCF2-3138-079D-C2E9-F7BE39F27216}"/>
          </p223:rxn>
        </p223:reactions>
      </p:ext>
    </p188:extLst>
  </p188:cm>
</p188:cmLst>
</file>

<file path=ppt/comments/modernComment_111_72FAE7EC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15172F49-4FF0-44C8-87ED-1DE30B287A20}" authorId="{04F908AB-EF59-3F44-AACC-F094AD301282}" status="resolved" created="2026-01-15T14:28:23.725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929045996" sldId="273"/>
      <ac:graphicFrameMk id="4" creationId="{F34186FB-E7BE-7909-6ACE-7270F6317742}"/>
      <ac:tblMk/>
      <ac:tcMk rowId="98505004" colId="20001"/>
      <ac:txMk cp="91">
        <ac:context len="92" hash="1699675334"/>
      </ac:txMk>
    </ac:txMkLst>
    <p188:pos x="1394477" y="2052145"/>
    <p188:txBody>
      <a:bodyPr/>
      <a:lstStyle/>
      <a:p>
        <a:r>
          <a:rPr lang="fr-BE"/>
          <a:t>Planète Terre et société : perspectives de la géographie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6-01-19T08:06:29.984" authorId="{DD70FCF2-3138-079D-C2E9-F7BE39F27216}"/>
          </p223:rxn>
        </p223:reactions>
      </p:ext>
    </p188:extLst>
  </p188:cm>
</p188:cmLst>
</file>

<file path=ppt/comments/modernComment_114_713CF9C2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21FE718-1241-47B7-9F6D-6EE9B7191FFC}" authorId="{04F908AB-EF59-3F44-AACC-F094AD301282}" status="resolved" created="2026-01-15T14:32:59.619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899821506" sldId="276"/>
      <ac:graphicFrameMk id="5" creationId="{012B8DD6-BA1A-7B42-88FE-82FB8CD23E70}"/>
      <ac:tblMk/>
      <ac:tcMk rowId="4255745012" colId="20001"/>
      <ac:txMk cp="0" len="9">
        <ac:context len="47" hash="3068812908"/>
      </ac:txMk>
    </ac:txMkLst>
    <p188:pos x="1793870" y="969579"/>
    <p188:txBody>
      <a:bodyPr/>
      <a:lstStyle/>
      <a:p>
        <a:r>
          <a:rPr lang="fr-BE"/>
          <a:t>Géométrie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6-01-19T08:06:48.244" authorId="{DD70FCF2-3138-079D-C2E9-F7BE39F27216}"/>
          </p223:rxn>
        </p223:reactions>
      </p:ext>
    </p188:extLst>
  </p188:cm>
</p188:cmLst>
</file>

<file path=ppt/comments/modernComment_115_592D5669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11D746E5-B6E4-430B-A3D8-3177A48B44C6}" authorId="{04F908AB-EF59-3F44-AACC-F094AD301282}" status="resolved" created="2026-01-15T14:33:24.839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496143465" sldId="277"/>
      <ac:graphicFrameMk id="5" creationId="{706F108E-7DC6-2E07-F466-E60C6C9A5CAD}"/>
      <ac:tblMk/>
      <ac:tcMk rowId="4255745012" colId="20001"/>
      <ac:txMk cp="0" len="4">
        <ac:context len="45" hash="1255166047"/>
      </ac:txMk>
    </ac:txMkLst>
    <p188:pos x="1793870" y="717331"/>
    <p188:txBody>
      <a:bodyPr/>
      <a:lstStyle/>
      <a:p>
        <a:r>
          <a:rPr lang="fr-BE"/>
          <a:t>Géométrie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6-01-19T08:07:03.153" authorId="{DD70FCF2-3138-079D-C2E9-F7BE39F27216}"/>
          </p223:rxn>
        </p223:reactions>
      </p:ext>
    </p188:extLst>
  </p188:cm>
</p188:cmLst>
</file>

<file path=ppt/comments/modernComment_116_F1E1FBC2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27B5174E-A4ED-4E79-8978-AC0E18921EEA}" authorId="{04F908AB-EF59-3F44-AACC-F094AD301282}" status="resolved" created="2026-01-15T14:34:41.887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058119106" sldId="278"/>
      <ac:graphicFrameMk id="4" creationId="{772DB077-EC11-0926-FAEA-729EF5BCD1B6}"/>
      <ac:tblMk/>
      <ac:tcMk rowId="1445677098" colId="20001"/>
      <ac:txMk cp="12">
        <ac:context len="92" hash="3984373947"/>
      </ac:txMk>
    </ac:txMkLst>
    <p188:pos x="1531112" y="2020614"/>
    <p188:txBody>
      <a:bodyPr/>
      <a:lstStyle/>
      <a:p>
        <a:r>
          <a:rPr lang="fr-BE"/>
          <a:t>Introduction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6-01-19T08:07:28.444" authorId="{DD70FCF2-3138-079D-C2E9-F7BE39F27216}"/>
          </p223:rxn>
        </p223:reactions>
      </p:ext>
    </p188:extLst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15_592D566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16_F1E1FBC2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D_129B5960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E_F1420B84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11_72FAE7EC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14_713CF9C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6090610"/>
              </p:ext>
            </p:extLst>
          </p:nvPr>
        </p:nvGraphicFramePr>
        <p:xfrm>
          <a:off x="350240" y="127380"/>
          <a:ext cx="11479527" cy="3942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13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99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66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32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132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132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22960">
                <a:tc>
                  <a:txBody>
                    <a:bodyPr/>
                    <a:lstStyle/>
                    <a:p>
                      <a:pPr marL="91440" marR="4889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6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50" dirty="0" err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Ouverts</a:t>
                      </a:r>
                      <a:r>
                        <a:rPr sz="16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202</a:t>
                      </a:r>
                      <a:r>
                        <a:rPr lang="nl-BE"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6</a:t>
                      </a:r>
                      <a:r>
                        <a:rPr sz="1600" b="1" spc="5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7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BIOLOGIE</a:t>
                      </a:r>
                      <a:endParaRPr sz="1600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Lundi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16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Mardi</a:t>
                      </a:r>
                      <a:r>
                        <a:rPr sz="16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17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Mercredi</a:t>
                      </a:r>
                      <a:r>
                        <a:rPr sz="1600" b="1" spc="2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Jeudi</a:t>
                      </a:r>
                      <a:r>
                        <a:rPr sz="16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19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0" dirty="0" err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Vendredi</a:t>
                      </a:r>
                      <a:r>
                        <a:rPr sz="1600" b="1" spc="2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8h30-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10h30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LBIO11</a:t>
                      </a:r>
                      <a:r>
                        <a:rPr lang="nl-BE" sz="14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17-2</a:t>
                      </a:r>
                      <a:br>
                        <a:rPr lang="nl-BE" sz="14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nl-BE" sz="14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SUD19</a:t>
                      </a:r>
                      <a:endParaRPr sz="1400" b="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LBIO1283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BARB94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LBIO1116</a:t>
                      </a:r>
                      <a:br>
                        <a:rPr lang="fr-BE" sz="14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BARB93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0678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LPHY1103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SUD08</a:t>
                      </a:r>
                    </a:p>
                    <a:p>
                      <a:pPr marL="92075" marR="90678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10h45-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12h45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LBIO1116</a:t>
                      </a:r>
                      <a:br>
                        <a:rPr lang="fr-BE" sz="14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A02</a:t>
                      </a:r>
                      <a:endParaRPr sz="1400" b="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4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LMAT1102</a:t>
                      </a:r>
                      <a:br>
                        <a:rPr lang="nl-BE" sz="14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nl-BE" sz="14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SUD08</a:t>
                      </a:r>
                      <a:endParaRPr sz="1400" b="1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41069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LBIO1223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SUD09</a:t>
                      </a:r>
                    </a:p>
                    <a:p>
                      <a:pPr marL="92075" marR="941069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13h-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13h30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14h-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16h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5631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LBIO1236</a:t>
                      </a:r>
                      <a:br>
                        <a:rPr lang="fr-BE" sz="1400" b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SUD09</a:t>
                      </a:r>
                    </a:p>
                    <a:p>
                      <a:pPr marL="91440" marR="95631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556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556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550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16h15-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18h15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4297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LPHY1103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SUD08</a:t>
                      </a:r>
                    </a:p>
                    <a:p>
                      <a:pPr marL="91440" marR="9429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fr-BE" sz="1400" dirty="0">
                        <a:latin typeface="+mn-lt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LBIO1217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SUD11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LBIO1223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SUD09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400" b="1" dirty="0">
                          <a:latin typeface="+mn-lt"/>
                          <a:cs typeface="Calibri"/>
                        </a:rPr>
                        <a:t>LBIO1121-2</a:t>
                      </a:r>
                      <a:br>
                        <a:rPr lang="nl-BE" sz="1400" b="1" dirty="0">
                          <a:latin typeface="+mn-lt"/>
                          <a:cs typeface="Calibri"/>
                        </a:rPr>
                      </a:br>
                      <a:r>
                        <a:rPr lang="nl-BE" sz="1400" b="1" dirty="0">
                          <a:latin typeface="+mn-lt"/>
                          <a:cs typeface="Calibri"/>
                        </a:rPr>
                        <a:t>SUD18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1690343"/>
              </p:ext>
            </p:extLst>
          </p:nvPr>
        </p:nvGraphicFramePr>
        <p:xfrm>
          <a:off x="350240" y="4191000"/>
          <a:ext cx="11478895" cy="21717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7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91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Intitulé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LBIO111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7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200" spc="-6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Ecologie 1</a:t>
                      </a:r>
                      <a:r>
                        <a:rPr sz="1200" spc="-6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200" spc="95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200" spc="14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200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ère</a:t>
                      </a:r>
                      <a:r>
                        <a:rPr sz="1200" spc="322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année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LBIO111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6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Démarche scientifique en biologie </a:t>
                      </a:r>
                      <a:r>
                        <a:rPr sz="1200" spc="-6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200" spc="95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200" spc="14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200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ère</a:t>
                      </a:r>
                      <a:r>
                        <a:rPr sz="1200" spc="322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année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LBIO1236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Biologie animale intégrée –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5745012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LPHY1103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Compléments de physique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412522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LBIO1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283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Principes de statistiques et analyse des données biologiques -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LBIO1217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Ecologie II -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507451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LMAT1102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Mathématiques 2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14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322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4373673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LBIO1223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Biologie moléculaire -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6770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LBIO1121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Génétique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14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322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521695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E53409A-188E-18D2-9DB8-8619E1CC5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370ABEFA-4241-F7C0-B6B8-F2845B1430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9137444"/>
              </p:ext>
            </p:extLst>
          </p:nvPr>
        </p:nvGraphicFramePr>
        <p:xfrm>
          <a:off x="350240" y="127380"/>
          <a:ext cx="11479527" cy="3728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13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99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66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32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132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132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22960">
                <a:tc>
                  <a:txBody>
                    <a:bodyPr/>
                    <a:lstStyle/>
                    <a:p>
                      <a:pPr marL="91440" marR="4889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6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50" dirty="0" err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Ouverts</a:t>
                      </a:r>
                      <a:r>
                        <a:rPr sz="16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202</a:t>
                      </a:r>
                      <a:r>
                        <a:rPr lang="nl-BE"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6</a:t>
                      </a:r>
                      <a:r>
                        <a:rPr lang="nl-BE" sz="1600" b="1" spc="5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5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PHYS</a:t>
                      </a:r>
                      <a:endParaRPr sz="1600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Lundi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23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Mardi</a:t>
                      </a:r>
                      <a:r>
                        <a:rPr sz="16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24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Mercredi</a:t>
                      </a:r>
                      <a:r>
                        <a:rPr sz="1600" b="1" spc="2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25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Jeudi</a:t>
                      </a:r>
                      <a:r>
                        <a:rPr sz="16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26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0" dirty="0" err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Vendredi</a:t>
                      </a:r>
                      <a:r>
                        <a:rPr sz="1600" b="1" spc="2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27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8h30-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10h30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429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LMAT1141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CYCL01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10h45-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12h45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429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LPHYS1241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SUD14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LMAT1141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CYCL01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13h-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13h30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14h-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16h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5631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LPHYS1213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CYCL02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556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556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550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16h15-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18h15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429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fr-BE" sz="1600" dirty="0">
                        <a:latin typeface="+mn-lt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LPHY1213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CYCL02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706F108E-7DC6-2E07-F466-E60C6C9A5C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513121"/>
              </p:ext>
            </p:extLst>
          </p:nvPr>
        </p:nvGraphicFramePr>
        <p:xfrm>
          <a:off x="350240" y="4191000"/>
          <a:ext cx="11335703" cy="10858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7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38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Intitulé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PHY1213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Physique des fluides-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LMAT1141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Géométrie 1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14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322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5745012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LPHY1241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Quantum </a:t>
                      </a:r>
                      <a:r>
                        <a:rPr lang="fr-BE" sz="1200" b="1" dirty="0" err="1"/>
                        <a:t>Physics</a:t>
                      </a:r>
                      <a:r>
                        <a:rPr lang="fr-BE" sz="1200" b="1" dirty="0"/>
                        <a:t> 1 -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412522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spc="-10" dirty="0">
                          <a:latin typeface="Calibri"/>
                          <a:cs typeface="Calibri"/>
                        </a:rPr>
                        <a:t>LPHYS1213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Physique des fluides -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614346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42D257F-95D0-0AD8-048B-C90970024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960EBB17-7049-8988-591A-AC6DE0D6F8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874310"/>
              </p:ext>
            </p:extLst>
          </p:nvPr>
        </p:nvGraphicFramePr>
        <p:xfrm>
          <a:off x="350240" y="127380"/>
          <a:ext cx="11479527" cy="3825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13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99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66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32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132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132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22960">
                <a:tc>
                  <a:txBody>
                    <a:bodyPr/>
                    <a:lstStyle/>
                    <a:p>
                      <a:pPr marL="91440" marR="4889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6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50" dirty="0" err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Ouverts</a:t>
                      </a:r>
                      <a:r>
                        <a:rPr sz="16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202</a:t>
                      </a:r>
                      <a:r>
                        <a:rPr lang="nl-BE"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6</a:t>
                      </a:r>
                      <a:r>
                        <a:rPr lang="nl-BE" sz="1600" b="1" spc="5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5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VETE</a:t>
                      </a:r>
                      <a:endParaRPr sz="1600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Lundi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16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Mardi</a:t>
                      </a:r>
                      <a:r>
                        <a:rPr sz="16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17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Mercredi</a:t>
                      </a:r>
                      <a:r>
                        <a:rPr sz="1600" b="1" spc="2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Jeudi</a:t>
                      </a:r>
                      <a:r>
                        <a:rPr sz="16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19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0" dirty="0" err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Vendredi</a:t>
                      </a:r>
                      <a:r>
                        <a:rPr sz="1600" b="1" spc="2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8h30-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10h30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4297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LVETE1280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CYCL01</a:t>
                      </a:r>
                    </a:p>
                    <a:p>
                      <a:pPr marL="91440" marR="9429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LVETE1295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CYCL01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LVETE1280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BARB91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LVETE1296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SUD03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0678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10h45-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12h45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4297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LVETE1243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A03</a:t>
                      </a:r>
                    </a:p>
                    <a:p>
                      <a:pPr marL="91440" marR="9429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LVETE1111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BARB92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LVETE1101</a:t>
                      </a:r>
                      <a:b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BARB91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41069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13h-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13h30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14h-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16h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5631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LVETE1246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SUD03</a:t>
                      </a:r>
                    </a:p>
                    <a:p>
                      <a:pPr marL="91440" marR="95631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LVETE1141</a:t>
                      </a:r>
                      <a:b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SUD09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5567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LVETE1246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SUD06</a:t>
                      </a:r>
                    </a:p>
                    <a:p>
                      <a:pPr marL="92075" marR="9556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5567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LVETE1230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A03 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(14-17h)</a:t>
                      </a: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550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16h15-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18h15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429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fr-BE" sz="1600" dirty="0">
                        <a:latin typeface="+mn-lt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72DB077-EC11-0926-FAEA-729EF5BCD1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4240"/>
              </p:ext>
            </p:extLst>
          </p:nvPr>
        </p:nvGraphicFramePr>
        <p:xfrm>
          <a:off x="350240" y="4191000"/>
          <a:ext cx="11478895" cy="21717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7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91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Intitulé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VETE1280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Ethnographie et appréciation des animaux domestiques-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spc="-10" dirty="0">
                          <a:latin typeface="+mn-lt"/>
                          <a:cs typeface="Calibri"/>
                        </a:rPr>
                        <a:t>LVETE1243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Epidémiologie</a:t>
                      </a:r>
                      <a:r>
                        <a:rPr sz="1200" spc="-6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200" spc="95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200" spc="-10" dirty="0">
                          <a:latin typeface="+mn-lt"/>
                          <a:cs typeface="Calibri"/>
                        </a:rPr>
                        <a:t>LVETE1246</a:t>
                      </a:r>
                      <a:endParaRPr lang="nl-BE" sz="1200" dirty="0">
                        <a:latin typeface="+mn-lt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Anatomie des animaux domestiques : systèmes nerveux, cardio-vasculaire et lymphatique -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5745012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200" spc="-10" dirty="0">
                          <a:latin typeface="+mn-lt"/>
                          <a:cs typeface="Calibri"/>
                        </a:rPr>
                        <a:t>LVETE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1295</a:t>
                      </a:r>
                      <a:endParaRPr lang="nl-BE" sz="1200" dirty="0">
                        <a:latin typeface="+mn-lt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Compléments de biologie cellulaire animale -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412522"/>
                  </a:ext>
                </a:extLst>
              </a:tr>
              <a:tr h="205080"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200" spc="-10" dirty="0">
                          <a:latin typeface="+mn-lt"/>
                          <a:cs typeface="Calibri"/>
                        </a:rPr>
                        <a:t>LVETE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1111</a:t>
                      </a:r>
                      <a:endParaRPr lang="nl-BE" sz="1200" dirty="0">
                        <a:latin typeface="+mn-lt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Biologie végétale appliquée à l'élevage</a:t>
                      </a:r>
                      <a:r>
                        <a:rPr lang="fr-BE" sz="1200" spc="-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–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9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247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7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200" spc="-10" dirty="0">
                          <a:latin typeface="+mn-lt"/>
                          <a:cs typeface="Calibri"/>
                        </a:rPr>
                        <a:t>LVETE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1141</a:t>
                      </a:r>
                      <a:endParaRPr lang="nl-BE" sz="1200" dirty="0">
                        <a:latin typeface="+mn-lt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Anatomie des animaux domestiques I - </a:t>
                      </a:r>
                      <a:r>
                        <a:rPr lang="fr-BE" sz="1200" spc="-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–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9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247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7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507451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200" spc="-10" dirty="0">
                          <a:latin typeface="+mn-lt"/>
                          <a:cs typeface="Calibri"/>
                        </a:rPr>
                        <a:t>LVETE1296</a:t>
                      </a:r>
                      <a:endParaRPr lang="nl-BE" sz="1200" dirty="0">
                        <a:latin typeface="+mn-lt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Physiologie neuromusculaire des animaux domestiques -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4373673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LVETE1101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Introduction à la santé publique et notions d'économie</a:t>
                      </a:r>
                      <a:r>
                        <a:rPr lang="nl-BE" sz="12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200" dirty="0">
                          <a:latin typeface="Calibri"/>
                          <a:cs typeface="Calibri"/>
                        </a:rPr>
                        <a:t>- </a:t>
                      </a:r>
                      <a:r>
                        <a:rPr lang="fr-BE" sz="1200" spc="-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–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9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247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7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6770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LVETE1230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Ethologie des animaux domestiques -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52169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8119106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DD6E8D6-E379-11CF-420F-D2C439F830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53E21872-3C9E-C101-1572-99E7D00204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5818164"/>
              </p:ext>
            </p:extLst>
          </p:nvPr>
        </p:nvGraphicFramePr>
        <p:xfrm>
          <a:off x="350240" y="127380"/>
          <a:ext cx="11479527" cy="3997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13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99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66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32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132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132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22960">
                <a:tc>
                  <a:txBody>
                    <a:bodyPr/>
                    <a:lstStyle/>
                    <a:p>
                      <a:pPr marL="91440" marR="4889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6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50" dirty="0" err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Ouverts</a:t>
                      </a:r>
                      <a:r>
                        <a:rPr sz="16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202</a:t>
                      </a:r>
                      <a:r>
                        <a:rPr lang="nl-BE"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6</a:t>
                      </a:r>
                      <a:r>
                        <a:rPr lang="nl-BE" sz="1600" b="1" spc="5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5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VETE</a:t>
                      </a:r>
                      <a:endParaRPr sz="1600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Lundi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23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Mardi</a:t>
                      </a:r>
                      <a:r>
                        <a:rPr sz="16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24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Mercredi</a:t>
                      </a:r>
                      <a:r>
                        <a:rPr sz="1600" b="1" spc="2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25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Jeudi</a:t>
                      </a:r>
                      <a:r>
                        <a:rPr sz="16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26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0" dirty="0" err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Vendredi</a:t>
                      </a:r>
                      <a:r>
                        <a:rPr sz="1600" b="1" spc="2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27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8h30-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10h30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4297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LVETE1280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CYCL01</a:t>
                      </a:r>
                    </a:p>
                    <a:p>
                      <a:pPr marL="91440" marR="9429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LVETE1295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CYCL01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LVETE1280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BARB91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latin typeface="+mn-lt"/>
                          <a:cs typeface="Calibri"/>
                        </a:rPr>
                        <a:t>LBIO1112</a:t>
                      </a:r>
                      <a:br>
                        <a:rPr lang="fr-BE" sz="1200" b="1" spc="45" dirty="0">
                          <a:latin typeface="+mn-lt"/>
                          <a:cs typeface="Calibri"/>
                        </a:rPr>
                      </a:br>
                      <a:r>
                        <a:rPr lang="fr-BE" sz="1200" b="1" spc="45" dirty="0">
                          <a:latin typeface="+mn-lt"/>
                          <a:cs typeface="Calibri"/>
                        </a:rPr>
                        <a:t>SUD18 et 19</a:t>
                      </a:r>
                      <a:endParaRPr lang="fr-BE" sz="1200" dirty="0">
                        <a:latin typeface="+mn-lt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fr-BE"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0678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10h45-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12h45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LVETE1141</a:t>
                      </a:r>
                      <a:b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BARB91</a:t>
                      </a:r>
                    </a:p>
                    <a:p>
                      <a:pPr marL="91440" marR="9429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LVETE1111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BARB92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556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89217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LVETE1280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SUD01</a:t>
                      </a:r>
                    </a:p>
                    <a:p>
                      <a:pPr marL="92075" marR="8921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b="1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41069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b="1" dirty="0">
                          <a:latin typeface="+mn-lt"/>
                          <a:cs typeface="Calibri"/>
                        </a:rPr>
                        <a:t>LBIO1112</a:t>
                      </a:r>
                      <a:br>
                        <a:rPr lang="nl-BE" sz="1600" b="1" dirty="0">
                          <a:latin typeface="+mn-lt"/>
                          <a:cs typeface="Calibri"/>
                        </a:rPr>
                      </a:br>
                      <a:r>
                        <a:rPr lang="nl-BE" sz="1600" b="1" dirty="0">
                          <a:latin typeface="+mn-lt"/>
                          <a:cs typeface="Calibri"/>
                        </a:rPr>
                        <a:t>MONT10</a:t>
                      </a:r>
                    </a:p>
                    <a:p>
                      <a:pPr marL="92075" marR="941069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13h-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13h30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14h-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16h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5631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LVETE1246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SUD03</a:t>
                      </a:r>
                    </a:p>
                    <a:p>
                      <a:pPr marL="91440" marR="95631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LVETE1141</a:t>
                      </a:r>
                      <a:b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SUD09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5567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LVETE1246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SUD06</a:t>
                      </a:r>
                    </a:p>
                    <a:p>
                      <a:pPr marL="92075" marR="9556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5567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LVETE1230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A03</a:t>
                      </a:r>
                    </a:p>
                    <a:p>
                      <a:pPr marL="92075" marR="9556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550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16h15-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18h15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429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fr-BE" sz="1600" dirty="0">
                        <a:latin typeface="+mn-lt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E28FB7B8-3EAF-B998-A191-465D94046A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528729"/>
              </p:ext>
            </p:extLst>
          </p:nvPr>
        </p:nvGraphicFramePr>
        <p:xfrm>
          <a:off x="350240" y="4294533"/>
          <a:ext cx="11478895" cy="1737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7120">
                  <a:extLst>
                    <a:ext uri="{9D8B030D-6E8A-4147-A177-3AD203B41FA5}">
                      <a16:colId xmlns:a16="http://schemas.microsoft.com/office/drawing/2014/main" val="1890786823"/>
                    </a:ext>
                  </a:extLst>
                </a:gridCol>
                <a:gridCol w="10391775">
                  <a:extLst>
                    <a:ext uri="{9D8B030D-6E8A-4147-A177-3AD203B41FA5}">
                      <a16:colId xmlns:a16="http://schemas.microsoft.com/office/drawing/2014/main" val="2958394772"/>
                    </a:ext>
                  </a:extLst>
                </a:gridCol>
              </a:tblGrid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Intitulé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119334"/>
                  </a:ext>
                </a:extLst>
              </a:tr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VETE1280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Ethnographie et appréciation des animaux domestiques- </a:t>
                      </a:r>
                      <a:r>
                        <a:rPr lang="fr-BE" sz="1200" spc="-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–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9960962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200" spc="-10" dirty="0">
                          <a:latin typeface="+mn-lt"/>
                          <a:cs typeface="Calibri"/>
                        </a:rPr>
                        <a:t>LVETE1246</a:t>
                      </a:r>
                      <a:endParaRPr lang="nl-BE" sz="1200" dirty="0">
                        <a:latin typeface="+mn-lt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Anatomie des animaux domestiques : systèmes nerveux, cardio-vasculaire et lymphatique -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525303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200" spc="-10" dirty="0">
                          <a:latin typeface="+mn-lt"/>
                          <a:cs typeface="Calibri"/>
                        </a:rPr>
                        <a:t>LVETE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1295</a:t>
                      </a:r>
                      <a:endParaRPr lang="nl-BE" sz="1200" dirty="0">
                        <a:latin typeface="+mn-lt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Compléments de biologie cellulaire animale -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6513411"/>
                  </a:ext>
                </a:extLst>
              </a:tr>
              <a:tr h="205080"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200" spc="-10" dirty="0">
                          <a:latin typeface="+mn-lt"/>
                          <a:cs typeface="Calibri"/>
                        </a:rPr>
                        <a:t>LVETE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1111</a:t>
                      </a:r>
                      <a:endParaRPr lang="nl-BE" sz="1200" dirty="0">
                        <a:latin typeface="+mn-lt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Biologie végétale appliquée à l'élevage</a:t>
                      </a:r>
                      <a:r>
                        <a:rPr lang="fr-BE" sz="1200" spc="-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–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9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247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7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2862820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200" spc="-10" dirty="0">
                          <a:latin typeface="+mn-lt"/>
                          <a:cs typeface="Calibri"/>
                        </a:rPr>
                        <a:t>LVETE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1141</a:t>
                      </a:r>
                      <a:endParaRPr lang="nl-BE" sz="1200" dirty="0">
                        <a:latin typeface="+mn-lt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Anatomie des animaux domestiques I - </a:t>
                      </a:r>
                      <a:r>
                        <a:rPr lang="fr-BE" sz="1200" spc="-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–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9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247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7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826909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LBIO1112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Biologie des organismes : plantes et animaux - </a:t>
                      </a:r>
                      <a:r>
                        <a:rPr lang="fr-BE" sz="1200" spc="-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–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9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247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7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6660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LVETE1230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Ethologie des animaux domestiques -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20055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1392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8766DB8-D5E5-A461-7898-4C957C99EC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A043AD47-AC63-5B9B-D282-295F176D8D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9960507"/>
              </p:ext>
            </p:extLst>
          </p:nvPr>
        </p:nvGraphicFramePr>
        <p:xfrm>
          <a:off x="350240" y="127380"/>
          <a:ext cx="11479527" cy="4007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13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99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66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32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65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999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39420">
                <a:tc>
                  <a:txBody>
                    <a:bodyPr/>
                    <a:lstStyle/>
                    <a:p>
                      <a:pPr marL="91440" marR="4889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6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50" dirty="0" err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Ouverts</a:t>
                      </a:r>
                      <a:r>
                        <a:rPr sz="16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202</a:t>
                      </a:r>
                      <a:r>
                        <a:rPr lang="nl-BE"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6</a:t>
                      </a:r>
                      <a:r>
                        <a:rPr sz="1600" b="1" spc="5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7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BIOLOGIE</a:t>
                      </a:r>
                      <a:endParaRPr sz="1600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Lundi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23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Mardi</a:t>
                      </a:r>
                      <a:r>
                        <a:rPr sz="16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24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Mercredi</a:t>
                      </a:r>
                      <a:r>
                        <a:rPr sz="1600" b="1" spc="2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25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Jeudi</a:t>
                      </a:r>
                      <a:r>
                        <a:rPr sz="16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26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0" dirty="0" err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Vendredi</a:t>
                      </a:r>
                      <a:r>
                        <a:rPr sz="1600" b="1" spc="2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27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8h30-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10h30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LBIO11</a:t>
                      </a:r>
                      <a:r>
                        <a:rPr lang="nl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17-2</a:t>
                      </a:r>
                      <a:br>
                        <a:rPr lang="nl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nl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SUD19</a:t>
                      </a: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LBIO1116</a:t>
                      </a:r>
                      <a:b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BARB93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LBIO1112</a:t>
                      </a:r>
                      <a:b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SUD18 et 19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LPHY1103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SUD08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10h45-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12h45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LBIO1116</a:t>
                      </a:r>
                      <a:b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A02</a:t>
                      </a: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LMAT1102</a:t>
                      </a:r>
                      <a:br>
                        <a:rPr lang="nl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nl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SUD08</a:t>
                      </a: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LBIO1112</a:t>
                      </a:r>
                      <a:br>
                        <a:rPr lang="nl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nl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MONT10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13h-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13h30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14h-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16h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5631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LBIO1236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SUD09</a:t>
                      </a:r>
                    </a:p>
                    <a:p>
                      <a:pPr marL="91440" marR="95631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5567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LBIO1242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SUD03</a:t>
                      </a:r>
                    </a:p>
                    <a:p>
                      <a:pPr marL="92075" marR="9556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556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5504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LBIO1217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SUD11</a:t>
                      </a:r>
                    </a:p>
                    <a:p>
                      <a:pPr marL="92075" marR="9550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16h15-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18h15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4297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LPHY1103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SUD08</a:t>
                      </a:r>
                    </a:p>
                    <a:p>
                      <a:pPr marL="91440" marR="9429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fr-BE" sz="1400" dirty="0">
                        <a:latin typeface="+mn-lt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LBIO1223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SUD09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LBIO1121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SUD18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FDF170D7-C49D-5266-E7E7-61A184946743}"/>
              </a:ext>
            </a:extLst>
          </p:cNvPr>
          <p:cNvGraphicFramePr>
            <a:graphicFrameLocks noGrp="1"/>
          </p:cNvGraphicFramePr>
          <p:nvPr/>
        </p:nvGraphicFramePr>
        <p:xfrm>
          <a:off x="350240" y="4191000"/>
          <a:ext cx="11478895" cy="868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7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91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Intitulé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LBIO111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Biologie cellulaire et moléculaire </a:t>
                      </a:r>
                      <a:r>
                        <a:rPr sz="1200" spc="-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200" spc="9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200" spc="14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200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ère</a:t>
                      </a:r>
                      <a:r>
                        <a:rPr sz="1200" spc="322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année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PHY1101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Physique 1 </a:t>
                      </a:r>
                      <a:r>
                        <a:rPr sz="1200" spc="-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200" spc="6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200" spc="9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6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200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ère</a:t>
                      </a:r>
                      <a:r>
                        <a:rPr sz="1200" spc="247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année</a:t>
                      </a:r>
                      <a:r>
                        <a:rPr sz="1200" spc="7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6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LBIO1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110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Le vivant : diversité et évolution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  <a:r>
                        <a:rPr lang="fr-BE" sz="1200" spc="-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–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9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247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7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A0A0AC4-21DD-7DF8-281C-9AF27BCE1F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8433943"/>
              </p:ext>
            </p:extLst>
          </p:nvPr>
        </p:nvGraphicFramePr>
        <p:xfrm>
          <a:off x="350240" y="4191000"/>
          <a:ext cx="11478895" cy="23888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7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91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Intitulé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5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LBIO111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7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200" spc="-6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Ecologie 1</a:t>
                      </a:r>
                      <a:r>
                        <a:rPr sz="1200" spc="-6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200" spc="95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200" spc="14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200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ère</a:t>
                      </a:r>
                      <a:r>
                        <a:rPr sz="1200" spc="322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année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LBIO111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6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Démarche scientifique en biologie </a:t>
                      </a:r>
                      <a:r>
                        <a:rPr sz="1200" spc="-6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200" spc="95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200" spc="14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200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ère</a:t>
                      </a:r>
                      <a:r>
                        <a:rPr sz="1200" spc="322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année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LBIO1236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Biologie animale intégrée -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5745012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LPHY1103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Compléments de physique -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412522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LBIO1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242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Développement, reproduction et systématique des angiospermes -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LBIO1217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Ecologie II -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507451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LMAT1102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Mathématiques 2 </a:t>
                      </a:r>
                      <a:r>
                        <a:rPr lang="fr-BE" sz="1200" spc="-6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–</a:t>
                      </a:r>
                      <a:r>
                        <a:rPr lang="fr-BE" sz="1200" spc="9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14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322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4373673"/>
                  </a:ext>
                </a:extLst>
              </a:tr>
              <a:tr h="19365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LBIO1112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Biologie des organismes : plantes et animaux -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677098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LBIO1223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Biologie moléculaire -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52169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LBIO1121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Génétique -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14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322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03078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170848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0CB1DAB-B09C-04E1-DFB4-419BB567A6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FAFB5C4B-BAD4-6A54-D852-7A9E5CC783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529357"/>
              </p:ext>
            </p:extLst>
          </p:nvPr>
        </p:nvGraphicFramePr>
        <p:xfrm>
          <a:off x="350240" y="127380"/>
          <a:ext cx="11479527" cy="3718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13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99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66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32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132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132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22960">
                <a:tc>
                  <a:txBody>
                    <a:bodyPr/>
                    <a:lstStyle/>
                    <a:p>
                      <a:pPr marL="91440" marR="4889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6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50" dirty="0" err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Ouverts</a:t>
                      </a:r>
                      <a:r>
                        <a:rPr sz="16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202</a:t>
                      </a:r>
                      <a:r>
                        <a:rPr lang="nl-BE"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6</a:t>
                      </a:r>
                      <a:r>
                        <a:rPr sz="1600" b="1" spc="5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7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CHIMIE</a:t>
                      </a:r>
                      <a:endParaRPr sz="1600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Lundi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16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Mardi</a:t>
                      </a:r>
                      <a:r>
                        <a:rPr sz="16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17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Mercredi</a:t>
                      </a:r>
                      <a:r>
                        <a:rPr sz="1600" b="1" spc="2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Jeudi</a:t>
                      </a:r>
                      <a:r>
                        <a:rPr sz="16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19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0" dirty="0" err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Vendredi</a:t>
                      </a:r>
                      <a:r>
                        <a:rPr sz="1600" b="1" spc="2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8h30-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10h30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429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LCHM1231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BST11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LPHY1102</a:t>
                      </a:r>
                      <a:b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SUD08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0678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10h45-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12h45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429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LPHY1102</a:t>
                      </a:r>
                      <a:b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SUD19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41069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13h-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13h30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14h-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16h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5631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LCHM1254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LAVO52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LPHY1102</a:t>
                      </a:r>
                      <a:b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SUD09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550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16h15-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18h15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429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fr-BE" sz="1600" dirty="0">
                        <a:latin typeface="+mn-lt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46D885E5-D663-5D91-48C5-33BAF11B78D9}"/>
              </a:ext>
            </a:extLst>
          </p:cNvPr>
          <p:cNvGraphicFramePr>
            <a:graphicFrameLocks noGrp="1"/>
          </p:cNvGraphicFramePr>
          <p:nvPr/>
        </p:nvGraphicFramePr>
        <p:xfrm>
          <a:off x="350240" y="4191000"/>
          <a:ext cx="11478895" cy="868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7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91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Intitulé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LBIO111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Biologie cellulaire et moléculaire </a:t>
                      </a:r>
                      <a:r>
                        <a:rPr sz="1200" spc="-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200" spc="9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200" spc="14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200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ère</a:t>
                      </a:r>
                      <a:r>
                        <a:rPr sz="1200" spc="322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année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PHY1101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Physique 1 </a:t>
                      </a:r>
                      <a:r>
                        <a:rPr sz="1200" spc="-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200" spc="6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200" spc="9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6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200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ère</a:t>
                      </a:r>
                      <a:r>
                        <a:rPr sz="1200" spc="247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année</a:t>
                      </a:r>
                      <a:r>
                        <a:rPr sz="1200" spc="7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6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LBIO1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110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Le vivant : diversité et évolution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  <a:r>
                        <a:rPr lang="fr-BE" sz="1200" spc="-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–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9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247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7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DDD123A-5D33-5503-DB52-5ED41D898E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206875"/>
              </p:ext>
            </p:extLst>
          </p:nvPr>
        </p:nvGraphicFramePr>
        <p:xfrm>
          <a:off x="362865" y="4191000"/>
          <a:ext cx="11466270" cy="99453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5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80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843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Intitulé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121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CHM1231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Eléments de chimie inorganique et analytique -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121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PHY1102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Physique 2- </a:t>
                      </a:r>
                      <a:r>
                        <a:rPr sz="1200" spc="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200" spc="14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200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ère</a:t>
                      </a:r>
                      <a:r>
                        <a:rPr sz="1200" spc="322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année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121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LCHM1254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200" b="1" dirty="0">
                          <a:effectLst/>
                        </a:rPr>
                        <a:t>Eléments de spectroscopie moléculaire</a:t>
                      </a:r>
                      <a:r>
                        <a:rPr lang="fr-BE" sz="1200" b="1" dirty="0">
                          <a:effectLst/>
                          <a:latin typeface="Calibri"/>
                          <a:cs typeface="Calibri"/>
                        </a:rPr>
                        <a:t> -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lang="fr-BE" sz="1200" b="1" dirty="0">
                        <a:effectLst/>
                      </a:endParaRPr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5745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7637380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5A1350F-43DA-E8F1-EFE2-90A4C47249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12630A47-C41D-B740-5143-F391984691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296195"/>
              </p:ext>
            </p:extLst>
          </p:nvPr>
        </p:nvGraphicFramePr>
        <p:xfrm>
          <a:off x="350240" y="127380"/>
          <a:ext cx="11479527" cy="36775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13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99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66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32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65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999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39420">
                <a:tc>
                  <a:txBody>
                    <a:bodyPr/>
                    <a:lstStyle/>
                    <a:p>
                      <a:pPr marL="91440" marR="4889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6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50" dirty="0" err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Ouverts</a:t>
                      </a:r>
                      <a:r>
                        <a:rPr sz="16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202</a:t>
                      </a:r>
                      <a:r>
                        <a:rPr lang="nl-BE"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6</a:t>
                      </a:r>
                      <a:r>
                        <a:rPr sz="1600" b="1" spc="5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7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CHIMIE</a:t>
                      </a:r>
                      <a:endParaRPr sz="1600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Lundi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23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Mardi</a:t>
                      </a:r>
                      <a:r>
                        <a:rPr sz="16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24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Mercredi</a:t>
                      </a:r>
                      <a:r>
                        <a:rPr sz="1600" b="1" spc="2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25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Jeudi</a:t>
                      </a:r>
                      <a:r>
                        <a:rPr sz="16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26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0" dirty="0" err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Vendredi</a:t>
                      </a:r>
                      <a:r>
                        <a:rPr sz="1600" b="1" spc="2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27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8h30-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10h30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429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423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0678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10h45-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12h45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429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LPHY1102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SUD09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LMAT1102</a:t>
                      </a:r>
                      <a:br>
                        <a:rPr lang="nl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nl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SUD08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LBIO1112</a:t>
                      </a:r>
                      <a:br>
                        <a:rPr lang="nl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nl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MONT10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13h-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13h30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14h-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16h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5631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556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LPHY1102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SUD09</a:t>
                      </a:r>
                    </a:p>
                    <a:p>
                      <a:pPr marL="92075" marR="9556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550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16h15-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18h15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429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fr-BE" sz="1600" dirty="0">
                        <a:latin typeface="+mn-lt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83209BF8-7D88-7160-88A7-96A69C96E6B9}"/>
              </a:ext>
            </a:extLst>
          </p:cNvPr>
          <p:cNvGraphicFramePr>
            <a:graphicFrameLocks noGrp="1"/>
          </p:cNvGraphicFramePr>
          <p:nvPr/>
        </p:nvGraphicFramePr>
        <p:xfrm>
          <a:off x="350240" y="4191000"/>
          <a:ext cx="11478895" cy="868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7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91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Intitulé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LBIO111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Biologie cellulaire et moléculaire </a:t>
                      </a:r>
                      <a:r>
                        <a:rPr sz="1200" spc="-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200" spc="9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200" spc="14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200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ère</a:t>
                      </a:r>
                      <a:r>
                        <a:rPr sz="1200" spc="322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année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PHY1101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Physique 1 </a:t>
                      </a:r>
                      <a:r>
                        <a:rPr sz="1200" spc="-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200" spc="6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200" spc="9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6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200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ère</a:t>
                      </a:r>
                      <a:r>
                        <a:rPr sz="1200" spc="247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année</a:t>
                      </a:r>
                      <a:r>
                        <a:rPr sz="1200" spc="7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6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LBIO1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110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Le vivant : diversité et évolution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  <a:r>
                        <a:rPr lang="fr-BE" sz="1200" spc="-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–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9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247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7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74105A2-9AB0-B35D-BFCD-09A7B0BAE2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7575473"/>
              </p:ext>
            </p:extLst>
          </p:nvPr>
        </p:nvGraphicFramePr>
        <p:xfrm>
          <a:off x="350240" y="4191000"/>
          <a:ext cx="11478895" cy="868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7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91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Intitulé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spc="-10" dirty="0">
                          <a:latin typeface="Calibri"/>
                          <a:cs typeface="Calibri"/>
                        </a:rPr>
                        <a:t>LPHY1102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Physique 2 </a:t>
                      </a:r>
                      <a:r>
                        <a:rPr sz="1200" spc="-6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200" spc="95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200" spc="14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200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ère</a:t>
                      </a:r>
                      <a:r>
                        <a:rPr sz="1200" spc="322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 err="1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année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 err="1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MAT1102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Mathématiques 2 </a:t>
                      </a:r>
                      <a:r>
                        <a:rPr sz="1200" spc="-6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200" spc="95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200" spc="14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200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ère</a:t>
                      </a:r>
                      <a:r>
                        <a:rPr sz="1200" spc="322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 err="1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année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 err="1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LBIO1112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Biologie des organismes : plantes et animaux-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14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322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5745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4015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D3F1D4C-E217-F042-7044-43FD427A48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40D58296-15DE-92CC-F7F8-70619DBC19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483662"/>
              </p:ext>
            </p:extLst>
          </p:nvPr>
        </p:nvGraphicFramePr>
        <p:xfrm>
          <a:off x="350240" y="127380"/>
          <a:ext cx="11479527" cy="3713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13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99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66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32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132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132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22960">
                <a:tc>
                  <a:txBody>
                    <a:bodyPr/>
                    <a:lstStyle/>
                    <a:p>
                      <a:pPr marL="91440" marR="4889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6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50" dirty="0" err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Ouverts</a:t>
                      </a:r>
                      <a:r>
                        <a:rPr sz="16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202</a:t>
                      </a:r>
                      <a:r>
                        <a:rPr lang="nl-BE"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6</a:t>
                      </a:r>
                      <a:r>
                        <a:rPr lang="nl-BE" sz="1600" b="1" spc="5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5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GEOG</a:t>
                      </a:r>
                      <a:endParaRPr sz="1600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Lundi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16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Mardi</a:t>
                      </a:r>
                      <a:r>
                        <a:rPr sz="16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17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Mercredi</a:t>
                      </a:r>
                      <a:r>
                        <a:rPr sz="1600" b="1" spc="2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Jeudi</a:t>
                      </a:r>
                      <a:r>
                        <a:rPr sz="16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19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0" dirty="0" err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Vendredi</a:t>
                      </a:r>
                      <a:r>
                        <a:rPr sz="1600" b="1" spc="2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8h30-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10h30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LBIO1117-2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SUD19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LPHY1102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SUD08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0678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10h45-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12h45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LGEO1242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MERC B336</a:t>
                      </a: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LPHY1102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SUD19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LGEO1241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BARB12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LMAT1102</a:t>
                      </a:r>
                      <a:br>
                        <a:rPr lang="nl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nl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SUD08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41069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13h-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13h30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14h-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16h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LGEO1232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BARB13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LGEO1111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MERC04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LPHY1102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SUD09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550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16h15-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18h15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429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fr-BE" sz="1600" dirty="0">
                        <a:latin typeface="+mn-lt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LGEO1321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SUD04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BC88B55A-A3AD-943E-F0DD-D29244F8A9C3}"/>
              </a:ext>
            </a:extLst>
          </p:cNvPr>
          <p:cNvGraphicFramePr>
            <a:graphicFrameLocks noGrp="1"/>
          </p:cNvGraphicFramePr>
          <p:nvPr/>
        </p:nvGraphicFramePr>
        <p:xfrm>
          <a:off x="350240" y="4191000"/>
          <a:ext cx="11478895" cy="868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7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91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Intitulé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LBIO111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Biologie cellulaire et moléculaire </a:t>
                      </a:r>
                      <a:r>
                        <a:rPr sz="1200" spc="-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200" spc="9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200" spc="14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200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ère</a:t>
                      </a:r>
                      <a:r>
                        <a:rPr sz="1200" spc="322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année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PHY1101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Physique 1 </a:t>
                      </a:r>
                      <a:r>
                        <a:rPr sz="1200" spc="-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200" spc="6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200" spc="9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6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200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ère</a:t>
                      </a:r>
                      <a:r>
                        <a:rPr sz="1200" spc="247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année</a:t>
                      </a:r>
                      <a:r>
                        <a:rPr sz="1200" spc="7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6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LBIO1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110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Le vivant : diversité et évolution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  <a:r>
                        <a:rPr lang="fr-BE" sz="1200" spc="-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–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9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247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7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1A3D6B0-4271-D8D6-8433-11E5EC5562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1409998"/>
              </p:ext>
            </p:extLst>
          </p:nvPr>
        </p:nvGraphicFramePr>
        <p:xfrm>
          <a:off x="350240" y="4191000"/>
          <a:ext cx="11478895" cy="20300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7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91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Intitulé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LBIO111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7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200" spc="-6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Ecologie 1</a:t>
                      </a:r>
                      <a:r>
                        <a:rPr sz="1200" spc="-6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200" spc="95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200" spc="14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200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ère</a:t>
                      </a:r>
                      <a:r>
                        <a:rPr sz="1200" spc="322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année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23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GEO1242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Projections cartographiques et géodésie</a:t>
                      </a:r>
                      <a:r>
                        <a:rPr lang="nl-BE" sz="1200" spc="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-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LGEO1232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Le climat et ses changements -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lang="fr-BE" sz="1200" b="1" dirty="0"/>
                    </a:p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5745012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LPHY1102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Physique 2 -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9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247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7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412522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fr-BE" sz="1200" spc="-10" dirty="0">
                          <a:latin typeface="+mn-lt"/>
                          <a:cs typeface="Calibri"/>
                        </a:rPr>
                        <a:t>LGEO1241</a:t>
                      </a:r>
                      <a:endParaRPr lang="fr-BE" sz="1200" dirty="0">
                        <a:latin typeface="+mn-lt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Cartographie thématique et analyse des données spatiales</a:t>
                      </a:r>
                      <a:r>
                        <a:rPr lang="fr-BE" sz="1200" spc="-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–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9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247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7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200" dirty="0">
                          <a:latin typeface="+mn-lt"/>
                          <a:cs typeface="Calibri"/>
                        </a:rPr>
                        <a:t>LMAT1102</a:t>
                      </a: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200" b="1" dirty="0">
                          <a:effectLst/>
                        </a:rPr>
                        <a:t>  Mathématiques 2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fr-BE" sz="1200" b="1" dirty="0">
                          <a:solidFill>
                            <a:srgbClr val="92D050"/>
                          </a:solidFill>
                          <a:effectLst/>
                        </a:rPr>
                        <a:t>-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9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247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7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507451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LGEO1321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Géographie des espaces ruraux : utilisations des terres, environnement, nature -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43736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4285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0E6DEB51-BAAE-6E3D-0A1C-C0EE9ED44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37C83A8B-AA19-E0D7-B2A5-A34BD87EF9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7732022"/>
              </p:ext>
            </p:extLst>
          </p:nvPr>
        </p:nvGraphicFramePr>
        <p:xfrm>
          <a:off x="350240" y="127380"/>
          <a:ext cx="11479527" cy="40890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13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99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66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32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65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999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39420">
                <a:tc>
                  <a:txBody>
                    <a:bodyPr/>
                    <a:lstStyle/>
                    <a:p>
                      <a:pPr marL="91440" marR="4889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6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50" dirty="0" err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Ouverts</a:t>
                      </a:r>
                      <a:r>
                        <a:rPr sz="16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202</a:t>
                      </a:r>
                      <a:r>
                        <a:rPr lang="nl-BE"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6</a:t>
                      </a:r>
                      <a:r>
                        <a:rPr sz="1600" b="1" spc="5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5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GEOG</a:t>
                      </a:r>
                      <a:endParaRPr sz="1600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Lundi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23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Mardi</a:t>
                      </a:r>
                      <a:r>
                        <a:rPr sz="16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24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Mercredi</a:t>
                      </a:r>
                      <a:r>
                        <a:rPr sz="1600" b="1" spc="2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25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Jeudi</a:t>
                      </a:r>
                      <a:r>
                        <a:rPr sz="16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26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0" dirty="0" err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Vendredi</a:t>
                      </a:r>
                      <a:r>
                        <a:rPr sz="1600" b="1" spc="2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27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8h30-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10h30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94297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LBIO1117-2</a:t>
                      </a:r>
                      <a:b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SUD19</a:t>
                      </a:r>
                    </a:p>
                    <a:p>
                      <a:pPr marL="0" marR="9429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</a:pPr>
                      <a:endParaRPr sz="1400" b="1" spc="45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9423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LGEO1251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MERC 02</a:t>
                      </a:r>
                    </a:p>
                    <a:p>
                      <a:pPr marL="0">
                        <a:lnSpc>
                          <a:spcPct val="100000"/>
                        </a:lnSpc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0678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10h45-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12h45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9429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LPHY1102</a:t>
                      </a:r>
                      <a:b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SUD09</a:t>
                      </a:r>
                    </a:p>
                    <a:p>
                      <a:pPr marL="0">
                        <a:lnSpc>
                          <a:spcPct val="100000"/>
                        </a:lnSpc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95567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GEO1241</a:t>
                      </a:r>
                      <a:b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BARB12</a:t>
                      </a:r>
                    </a:p>
                    <a:p>
                      <a:pPr marL="0" marR="9556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89217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LMAT1102</a:t>
                      </a:r>
                      <a:br>
                        <a:rPr lang="nl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nl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SUD08</a:t>
                      </a:r>
                    </a:p>
                    <a:p>
                      <a:pPr marL="0" marR="8921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41069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13h-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13h30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</a:pPr>
                      <a:endParaRPr sz="1400" b="1" spc="45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</a:pPr>
                      <a:endParaRPr sz="1400" b="1" spc="45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</a:pPr>
                      <a:endParaRPr sz="1400" b="1" spc="45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</a:pPr>
                      <a:endParaRPr sz="1400" b="1" spc="45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14h-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16h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95631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LGEO1232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BARB13</a:t>
                      </a:r>
                    </a:p>
                    <a:p>
                      <a:pPr marL="0" marR="95631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LGEO1111</a:t>
                      </a:r>
                      <a:b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MERC04</a:t>
                      </a:r>
                    </a:p>
                    <a:p>
                      <a:pPr marL="0">
                        <a:lnSpc>
                          <a:spcPct val="100000"/>
                        </a:lnSpc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9556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95567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LPHY1102</a:t>
                      </a:r>
                      <a:b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SUD09</a:t>
                      </a:r>
                    </a:p>
                    <a:p>
                      <a:pPr marL="0" marR="9556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550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16h15-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18h15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42975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LGEO1242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MERC B336</a:t>
                      </a:r>
                    </a:p>
                    <a:p>
                      <a:pPr marL="91440" marR="9429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fr-BE" sz="1400" dirty="0">
                        <a:latin typeface="+mn-lt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LGEO1321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SUD04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E6CE53B4-A055-C0F7-6020-815CB18DDE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643470"/>
              </p:ext>
            </p:extLst>
          </p:nvPr>
        </p:nvGraphicFramePr>
        <p:xfrm>
          <a:off x="350240" y="4419600"/>
          <a:ext cx="11478895" cy="14433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7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91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537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Intitulé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7492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LBIO111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Biologie cellulaire et moléculaire </a:t>
                      </a:r>
                      <a:r>
                        <a:rPr sz="1200" spc="-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200" spc="9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200" spc="14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200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ère</a:t>
                      </a:r>
                      <a:r>
                        <a:rPr sz="1200" spc="322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année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341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PHY1101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Physique 1 </a:t>
                      </a:r>
                      <a:r>
                        <a:rPr sz="1200" spc="-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200" spc="6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200" spc="9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6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200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ère</a:t>
                      </a:r>
                      <a:r>
                        <a:rPr sz="1200" spc="247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année</a:t>
                      </a:r>
                      <a:r>
                        <a:rPr sz="1200" spc="7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6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63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LBIO1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110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Le vivant : diversité et évolution</a:t>
                      </a:r>
                      <a:r>
                        <a:rPr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  <a:r>
                        <a:rPr lang="fr-BE" sz="1200" spc="-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–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9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247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7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34186FB-E7BE-7909-6ACE-7270F63177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0126628"/>
              </p:ext>
            </p:extLst>
          </p:nvPr>
        </p:nvGraphicFramePr>
        <p:xfrm>
          <a:off x="350240" y="4191000"/>
          <a:ext cx="11478895" cy="2205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7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91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Sigle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Intitulé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5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8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LBIO111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7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200" spc="-6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Ecologie 1</a:t>
                      </a:r>
                      <a:r>
                        <a:rPr sz="1200" spc="-6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200" spc="95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200" spc="14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200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ère</a:t>
                      </a:r>
                      <a:r>
                        <a:rPr sz="1200" spc="322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année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GEO1242 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Projections cartographiques et géodésie -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5745012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LGEO1232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Le climat et ses changements -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412522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LPHY1102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Physique 2 </a:t>
                      </a:r>
                      <a:r>
                        <a:rPr lang="fr-BE" sz="1200" spc="-6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–</a:t>
                      </a:r>
                      <a:r>
                        <a:rPr lang="fr-BE" sz="1200" spc="9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14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322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fr-BE" sz="1200" spc="-10" dirty="0">
                          <a:latin typeface="+mn-lt"/>
                          <a:cs typeface="Calibri"/>
                        </a:rPr>
                        <a:t>LGEO1241</a:t>
                      </a:r>
                      <a:endParaRPr lang="fr-BE" sz="1200" dirty="0">
                        <a:latin typeface="+mn-lt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Cartographie thématique et analyse des données spatiales</a:t>
                      </a:r>
                      <a:r>
                        <a:rPr lang="fr-BE" sz="1200" spc="-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–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9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247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7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507451"/>
                  </a:ext>
                </a:extLst>
              </a:tr>
              <a:tr h="216510"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200" dirty="0">
                          <a:latin typeface="+mn-lt"/>
                          <a:cs typeface="Calibri"/>
                        </a:rPr>
                        <a:t>LMAT1102</a:t>
                      </a: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200" b="1" dirty="0">
                          <a:effectLst/>
                        </a:rPr>
                        <a:t>  Mathématiques 2 </a:t>
                      </a:r>
                      <a:r>
                        <a:rPr lang="fr-BE" sz="1200" spc="-6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–</a:t>
                      </a:r>
                      <a:r>
                        <a:rPr lang="fr-BE" sz="1200" spc="9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14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322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lang="fr-BE" sz="1200" b="1" dirty="0">
                        <a:effectLst/>
                      </a:endParaRPr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4373673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LGEO1321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Géographie des espaces ruraux : utilisations des terres, environnement, nature -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6770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Calibri"/>
                        </a:rPr>
                        <a:t>LGEO1111</a:t>
                      </a:r>
                      <a:endParaRPr sz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Planète Terre et société : perspectives de la géographie :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9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247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7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6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505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LGEO1251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Histoire de la Terre</a:t>
                      </a:r>
                      <a:r>
                        <a:rPr lang="fr-BE" sz="1200" b="1" dirty="0">
                          <a:latin typeface="Calibri"/>
                          <a:cs typeface="Calibri"/>
                        </a:rPr>
                        <a:t> -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52169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9045996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0EFF51F-70E6-7F3B-297C-3803128208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0CED59CB-2270-561F-3507-A41C2B0C6E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058298"/>
              </p:ext>
            </p:extLst>
          </p:nvPr>
        </p:nvGraphicFramePr>
        <p:xfrm>
          <a:off x="350240" y="127380"/>
          <a:ext cx="11479527" cy="3561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13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99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66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32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132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132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22960">
                <a:tc>
                  <a:txBody>
                    <a:bodyPr/>
                    <a:lstStyle/>
                    <a:p>
                      <a:pPr marL="91440" marR="4889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6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50" dirty="0" err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Ouverts</a:t>
                      </a:r>
                      <a:r>
                        <a:rPr sz="16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202</a:t>
                      </a:r>
                      <a:r>
                        <a:rPr lang="nl-BE"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6</a:t>
                      </a:r>
                      <a:r>
                        <a:rPr lang="nl-BE" sz="1600" b="1" spc="5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5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MATH</a:t>
                      </a:r>
                      <a:endParaRPr sz="1600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Lundi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16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Mardi</a:t>
                      </a:r>
                      <a:r>
                        <a:rPr sz="16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17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Mercredi</a:t>
                      </a:r>
                      <a:r>
                        <a:rPr sz="1600" b="1" spc="2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Jeudi</a:t>
                      </a:r>
                      <a:r>
                        <a:rPr sz="16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19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0" dirty="0" err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Vendredi</a:t>
                      </a:r>
                      <a:r>
                        <a:rPr sz="1600" b="1" spc="2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8h30-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10h30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LMAT1141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CYCL01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LMAT1222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MERC12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10h45-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12h45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LMAT1122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SUD08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LMAFY1101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A03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LPHYS1113-2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SUD09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LMAT1141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CYCL01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13h-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13h30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14h-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16h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LGEO1111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MERC04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LMAT1191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MERC14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16h15-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18h15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LMAT1122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SUD09</a:t>
                      </a:r>
                    </a:p>
                    <a:p>
                      <a:pPr marL="91440" marR="9429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fr-BE" sz="1600" dirty="0">
                        <a:latin typeface="+mn-lt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LMAT1241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CYCL01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LMAT1241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CYCL01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5A85918-6667-2652-D6CB-19E5716BEB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0179588"/>
              </p:ext>
            </p:extLst>
          </p:nvPr>
        </p:nvGraphicFramePr>
        <p:xfrm>
          <a:off x="350240" y="4191000"/>
          <a:ext cx="11478895" cy="21755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7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91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Intitulé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MAT1122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Analyse mathématique : différentiation </a:t>
                      </a:r>
                      <a:r>
                        <a:rPr sz="1200" spc="-6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200" spc="95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200" spc="14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200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ère</a:t>
                      </a:r>
                      <a:r>
                        <a:rPr sz="1200" spc="322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année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GEO1111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Planète Terre et société : perspectives de la géographie </a:t>
                      </a:r>
                      <a:r>
                        <a:rPr sz="1200" spc="-6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200" spc="95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14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322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LMAT1141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Géométrie 1 -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14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322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5745012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LMAFY1101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Exploration de données et introduction à l'inférence statistique -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14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322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412522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MAT1241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Géométrie 2</a:t>
                      </a:r>
                      <a:r>
                        <a:rPr lang="fr-BE" sz="1200" b="1" spc="-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LPHYS1113-2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Mécanique 2 -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14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322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507451"/>
                  </a:ext>
                </a:extLst>
              </a:tr>
              <a:tr h="755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LMAT1191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Introduction à la démarche mathématique -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14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322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lang="fr-BE" sz="1200" b="1" dirty="0"/>
                    </a:p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4373673"/>
                  </a:ext>
                </a:extLst>
              </a:tr>
              <a:tr h="755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LMAT1222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Analyse complexe 1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93322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3490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25D769F-EAFA-C99D-7ED4-37A7CB0F4F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584CE736-D654-BA9E-7A9A-DB588EBB70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75589"/>
              </p:ext>
            </p:extLst>
          </p:nvPr>
        </p:nvGraphicFramePr>
        <p:xfrm>
          <a:off x="350240" y="127380"/>
          <a:ext cx="11479527" cy="37429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13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99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66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32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65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999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39420">
                <a:tc>
                  <a:txBody>
                    <a:bodyPr/>
                    <a:lstStyle/>
                    <a:p>
                      <a:pPr marL="91440" marR="4889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6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50" dirty="0" err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Ouverts</a:t>
                      </a:r>
                      <a:r>
                        <a:rPr sz="16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202</a:t>
                      </a:r>
                      <a:r>
                        <a:rPr lang="nl-BE"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6</a:t>
                      </a:r>
                      <a:r>
                        <a:rPr sz="1600" b="1" spc="5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500" dirty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MATH</a:t>
                      </a:r>
                      <a:endParaRPr sz="1600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Lundi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23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Mardi</a:t>
                      </a:r>
                      <a:r>
                        <a:rPr sz="16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24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Mercredi</a:t>
                      </a:r>
                      <a:r>
                        <a:rPr sz="1600" b="1" spc="2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25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Jeudi</a:t>
                      </a:r>
                      <a:r>
                        <a:rPr sz="16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26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0" dirty="0" err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Vendredi</a:t>
                      </a:r>
                      <a:r>
                        <a:rPr sz="1600" b="1" spc="2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27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8h30-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10h30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429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LMAT1141</a:t>
                      </a:r>
                      <a:b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CYCL01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10h45-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12h45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LMAT1122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SUD08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LMAFY1101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A03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LPHYS1113-2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SUD09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LMAT1141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CYCL01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13h-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13h30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14h-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16h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LGEO1111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MERC04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16h15-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18h15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LMAT1122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SUD09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LMAT1241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CYCL01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LMAT1241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CYCL01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6B1614B3-06C7-55BD-39BA-FD9538CE95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114878"/>
              </p:ext>
            </p:extLst>
          </p:nvPr>
        </p:nvGraphicFramePr>
        <p:xfrm>
          <a:off x="350240" y="4191000"/>
          <a:ext cx="11478895" cy="1520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7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91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Intitulé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MAT1122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Analyse mathématique : différentiation </a:t>
                      </a:r>
                      <a:r>
                        <a:rPr sz="1200" spc="-6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200" spc="95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200" spc="14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200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ère</a:t>
                      </a:r>
                      <a:r>
                        <a:rPr sz="1200" spc="322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année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GEO1111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Planète Terre et société : perspectives de la géographie</a:t>
                      </a:r>
                      <a:r>
                        <a:rPr sz="1200" spc="-6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200" spc="95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200" spc="14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200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ère</a:t>
                      </a:r>
                      <a:r>
                        <a:rPr sz="1200" spc="322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année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LMAT1141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Géométrie 1 -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14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322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5745012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LMAFY1101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Exploration de données et introduction à l'inférence statistique -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14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322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412522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MAT1241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Géométrie 2</a:t>
                      </a:r>
                      <a:r>
                        <a:rPr lang="fr-BE" sz="1200" spc="-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LPHYS1113-2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Mécanique 2 -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14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322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5074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6278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031317B-8629-196A-08DC-F176CA0E3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F020A180-7F7A-1792-A3B8-CDEFC817E5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955766"/>
              </p:ext>
            </p:extLst>
          </p:nvPr>
        </p:nvGraphicFramePr>
        <p:xfrm>
          <a:off x="350240" y="127380"/>
          <a:ext cx="11479527" cy="3652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13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99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66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32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132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132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22960">
                <a:tc>
                  <a:txBody>
                    <a:bodyPr/>
                    <a:lstStyle/>
                    <a:p>
                      <a:pPr marL="91440" marR="4889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6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50" dirty="0" err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Ouverts</a:t>
                      </a:r>
                      <a:r>
                        <a:rPr sz="16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202</a:t>
                      </a:r>
                      <a:r>
                        <a:rPr lang="nl-BE"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6</a:t>
                      </a:r>
                      <a:r>
                        <a:rPr lang="nl-BE" sz="1600" b="1" spc="5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5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PHYS</a:t>
                      </a:r>
                      <a:endParaRPr sz="1600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Lundi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16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Mardi</a:t>
                      </a:r>
                      <a:r>
                        <a:rPr sz="16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17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Mercredi</a:t>
                      </a:r>
                      <a:r>
                        <a:rPr sz="1600" b="1" spc="2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18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Jeudi</a:t>
                      </a:r>
                      <a:r>
                        <a:rPr sz="16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19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600" b="1" spc="10" dirty="0" err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Vendredi</a:t>
                      </a:r>
                      <a:r>
                        <a:rPr sz="1600" b="1" spc="2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20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nl-BE"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8h30-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10h30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429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LMAT1141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CYCL01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LPHYS1114-2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SUD18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10h45-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12h45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429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LMAT1122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SUD08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LMAFY1101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A03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LPHYS1113-2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SUD09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LMAT1141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CYCL01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200" b="1" spc="45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13h-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13h30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14h-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16h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5631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LPHY1213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CYCL02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556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556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550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16h15-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18h15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LMAT1122</a:t>
                      </a:r>
                      <a:b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200" b="1" spc="45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SUD09</a:t>
                      </a:r>
                    </a:p>
                    <a:p>
                      <a:pPr marL="91440" marR="9429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lang="fr-BE" sz="1600" dirty="0">
                        <a:latin typeface="+mn-lt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LPHY1213</a:t>
                      </a:r>
                      <a:b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BE" sz="1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Calibri"/>
                        </a:rPr>
                        <a:t>CYCL02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012B8DD6-BA1A-7B42-88FE-82FB8CD23E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4265067"/>
              </p:ext>
            </p:extLst>
          </p:nvPr>
        </p:nvGraphicFramePr>
        <p:xfrm>
          <a:off x="350240" y="4191000"/>
          <a:ext cx="11335703" cy="15538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7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38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Intitulé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8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MAT1122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Analyse mathématique : différentiation </a:t>
                      </a:r>
                      <a:r>
                        <a:rPr sz="1200" spc="-60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200" spc="95" dirty="0">
                          <a:solidFill>
                            <a:schemeClr val="tx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6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Cours</a:t>
                      </a:r>
                      <a:r>
                        <a:rPr sz="1200" spc="14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200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ère</a:t>
                      </a:r>
                      <a:r>
                        <a:rPr sz="1200" spc="322" baseline="2430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année</a:t>
                      </a:r>
                      <a:r>
                        <a:rPr sz="1200" spc="125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12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4EA72D"/>
                          </a:solidFill>
                          <a:latin typeface="Calibri"/>
                          <a:cs typeface="Calibri"/>
                        </a:rPr>
                        <a:t>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7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lang="nl-BE" sz="1200" spc="-10" dirty="0">
                          <a:latin typeface="Calibri"/>
                          <a:cs typeface="Calibri"/>
                        </a:rPr>
                        <a:t>PHY1213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Physique des fluides- 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Cours de 2</a:t>
                      </a:r>
                      <a:r>
                        <a:rPr lang="fr-BE" sz="1200" b="1" baseline="30000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fr-BE" sz="1200" b="1" dirty="0">
                          <a:solidFill>
                            <a:srgbClr val="FF0000"/>
                          </a:solidFill>
                        </a:rPr>
                        <a:t> année de bachelier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A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LMAT1141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Géométrie 1 -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14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322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5745012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LMAFY1101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Exploration de données et introduction à l'inférence statistique -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14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322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412522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spc="-10" dirty="0">
                          <a:latin typeface="Calibri"/>
                          <a:cs typeface="Calibri"/>
                        </a:rPr>
                        <a:t>LPHYS1114-2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Thermodynamique -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14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322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65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lang="nl-BE" sz="1200" dirty="0">
                          <a:latin typeface="Calibri"/>
                          <a:cs typeface="Calibri"/>
                        </a:rPr>
                        <a:t>LPHYS1113-2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b="1" dirty="0"/>
                        <a:t>Mécanique 2 - </a:t>
                      </a:r>
                      <a:r>
                        <a:rPr lang="fr-BE" sz="1200" spc="6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Cours</a:t>
                      </a:r>
                      <a:r>
                        <a:rPr lang="fr-BE" sz="1200" spc="14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fr-BE" sz="1200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ère</a:t>
                      </a:r>
                      <a:r>
                        <a:rPr lang="fr-BE" sz="1200" spc="322" baseline="2430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année</a:t>
                      </a:r>
                      <a:r>
                        <a:rPr lang="fr-BE" sz="1200" spc="125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fr-BE" sz="1200" spc="12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fr-BE" sz="1200" spc="-10" dirty="0">
                          <a:solidFill>
                            <a:srgbClr val="4EA72D"/>
                          </a:solidFill>
                          <a:latin typeface="+mn-lt"/>
                          <a:cs typeface="Calibri"/>
                        </a:rPr>
                        <a:t>bachelier</a:t>
                      </a:r>
                      <a:endParaRPr lang="fr-BE" sz="1200" b="1" dirty="0"/>
                    </a:p>
                  </a:txBody>
                  <a:tcPr marL="0" marR="0" marT="342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2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5074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9821506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3311</TotalTime>
  <Words>1951</Words>
  <Application>Microsoft Macintosh PowerPoint</Application>
  <PresentationFormat>Grand écran</PresentationFormat>
  <Paragraphs>469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Maryse Hermant</dc:creator>
  <cp:lastModifiedBy>Julie Genbrugge</cp:lastModifiedBy>
  <cp:revision>8</cp:revision>
  <cp:lastPrinted>2025-10-06T14:22:20Z</cp:lastPrinted>
  <dcterms:created xsi:type="dcterms:W3CDTF">2025-03-03T08:41:47Z</dcterms:created>
  <dcterms:modified xsi:type="dcterms:W3CDTF">2026-01-19T08:11:49Z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2025-02-20T00:00:00Z</vt:filetime>
  </property>
  <property fmtid="{D5CDD505-2E9C-101B-9397-08002B2CF9AE}" pid="3" name="Creator">
    <vt:lpwstr>Microsoft® PowerPoint® pour Microsoft 365</vt:lpwstr>
  </property>
  <property fmtid="{D5CDD505-2E9C-101B-9397-08002B2CF9AE}" pid="4" name="LastSaved">
    <vt:filetime>2025-03-03T00:00:00Z</vt:filetime>
  </property>
  <property fmtid="{D5CDD505-2E9C-101B-9397-08002B2CF9AE}" pid="5" name="Producer">
    <vt:lpwstr>Microsoft® PowerPoint® pour Microsoft 365</vt:lpwstr>
  </property>
</Properties>
</file>