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9" r:id="rId5"/>
  </p:sldMasterIdLst>
  <p:notesMasterIdLst>
    <p:notesMasterId r:id="rId30"/>
  </p:notesMasterIdLst>
  <p:sldIdLst>
    <p:sldId id="256" r:id="rId6"/>
    <p:sldId id="344" r:id="rId7"/>
    <p:sldId id="345" r:id="rId8"/>
    <p:sldId id="261" r:id="rId9"/>
    <p:sldId id="282" r:id="rId10"/>
    <p:sldId id="338" r:id="rId11"/>
    <p:sldId id="339" r:id="rId12"/>
    <p:sldId id="347" r:id="rId13"/>
    <p:sldId id="303" r:id="rId14"/>
    <p:sldId id="348" r:id="rId15"/>
    <p:sldId id="304" r:id="rId16"/>
    <p:sldId id="350" r:id="rId17"/>
    <p:sldId id="351" r:id="rId18"/>
    <p:sldId id="332" r:id="rId19"/>
    <p:sldId id="346" r:id="rId20"/>
    <p:sldId id="349" r:id="rId21"/>
    <p:sldId id="333" r:id="rId22"/>
    <p:sldId id="334" r:id="rId23"/>
    <p:sldId id="335" r:id="rId24"/>
    <p:sldId id="305" r:id="rId25"/>
    <p:sldId id="306" r:id="rId26"/>
    <p:sldId id="353" r:id="rId27"/>
    <p:sldId id="352" r:id="rId28"/>
    <p:sldId id="34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2E75B6"/>
    <a:srgbClr val="2F5597"/>
    <a:srgbClr val="FFCC99"/>
    <a:srgbClr val="FFFFCC"/>
    <a:srgbClr val="93FFC4"/>
    <a:srgbClr val="FF8000"/>
    <a:srgbClr val="CDFFE4"/>
    <a:srgbClr val="9A7F10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6387" autoAdjust="0"/>
  </p:normalViewPr>
  <p:slideViewPr>
    <p:cSldViewPr snapToObjects="1">
      <p:cViewPr varScale="1">
        <p:scale>
          <a:sx n="86" d="100"/>
          <a:sy n="86" d="100"/>
        </p:scale>
        <p:origin x="576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FA859-EC62-4A28-B15D-3C003C6CABF4}" type="datetimeFigureOut">
              <a:rPr lang="fr-BE" smtClean="0"/>
              <a:t>27-11-23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D70C1-163C-40A2-90D6-CE42861FF67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611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D70C1-163C-40A2-90D6-CE42861FF670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254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tx1"/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>
                <a:latin typeface="Humanist 521 BT"/>
                <a:cs typeface="Humanist 521 B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9518848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3600" b="0" i="0">
                <a:solidFill>
                  <a:schemeClr val="tx1"/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b="0" i="0">
                <a:latin typeface="Humanist 521 BT"/>
                <a:cs typeface="Humanist 521 BT"/>
              </a:defRPr>
            </a:lvl1pPr>
            <a:lvl2pPr>
              <a:defRPr b="0" i="0">
                <a:latin typeface="Humanist 521 BT"/>
                <a:cs typeface="Humanist 521 BT"/>
              </a:defRPr>
            </a:lvl2pPr>
            <a:lvl3pPr>
              <a:defRPr b="0" i="0">
                <a:latin typeface="Humanist 521 BT"/>
                <a:cs typeface="Humanist 521 BT"/>
              </a:defRPr>
            </a:lvl3pPr>
            <a:lvl4pPr>
              <a:defRPr b="0" i="0">
                <a:latin typeface="Humanist 521 BT"/>
                <a:cs typeface="Humanist 521 BT"/>
              </a:defRPr>
            </a:lvl4pPr>
            <a:lvl5pPr>
              <a:defRPr b="0" i="0">
                <a:latin typeface="Humanist 521 BT"/>
                <a:cs typeface="Humanist 521 B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7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0" i="0" cap="all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23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800" b="0" i="0">
                <a:latin typeface="Humanist 521 BT"/>
                <a:cs typeface="Humanist 521 BT"/>
              </a:defRPr>
            </a:lvl1pPr>
            <a:lvl2pPr>
              <a:defRPr sz="2400" b="0" i="0">
                <a:latin typeface="Humanist 521 BT"/>
                <a:cs typeface="Humanist 521 BT"/>
              </a:defRPr>
            </a:lvl2pPr>
            <a:lvl3pPr>
              <a:defRPr sz="2000" b="0" i="0">
                <a:latin typeface="Humanist 521 BT"/>
                <a:cs typeface="Humanist 521 BT"/>
              </a:defRPr>
            </a:lvl3pPr>
            <a:lvl4pPr>
              <a:defRPr sz="1800" b="0" i="0">
                <a:latin typeface="Humanist 521 BT"/>
                <a:cs typeface="Humanist 521 BT"/>
              </a:defRPr>
            </a:lvl4pPr>
            <a:lvl5pPr>
              <a:defRPr sz="1800" b="0" i="0">
                <a:latin typeface="Humanist 521 BT"/>
                <a:cs typeface="Humanist 521 B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800" b="0" i="0">
                <a:latin typeface="Humanist 521 BT"/>
                <a:cs typeface="Humanist 521 BT"/>
              </a:defRPr>
            </a:lvl1pPr>
            <a:lvl2pPr>
              <a:defRPr sz="2400" b="0" i="0">
                <a:latin typeface="Humanist 521 BT"/>
                <a:cs typeface="Humanist 521 BT"/>
              </a:defRPr>
            </a:lvl2pPr>
            <a:lvl3pPr>
              <a:defRPr sz="2000" b="0" i="0">
                <a:latin typeface="Humanist 521 BT"/>
                <a:cs typeface="Humanist 521 BT"/>
              </a:defRPr>
            </a:lvl3pPr>
            <a:lvl4pPr>
              <a:defRPr sz="1800" b="0" i="0">
                <a:latin typeface="Humanist 521 BT"/>
                <a:cs typeface="Humanist 521 BT"/>
              </a:defRPr>
            </a:lvl4pPr>
            <a:lvl5pPr>
              <a:defRPr sz="1800" b="0" i="0">
                <a:latin typeface="Humanist 521 BT"/>
                <a:cs typeface="Humanist 521 B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4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400" b="0" i="0">
                <a:latin typeface="Humanist 521 BT"/>
                <a:cs typeface="Humanist 521 BT"/>
              </a:defRPr>
            </a:lvl1pPr>
            <a:lvl2pPr>
              <a:defRPr sz="2000" b="0" i="0">
                <a:latin typeface="Humanist 521 BT"/>
                <a:cs typeface="Humanist 521 BT"/>
              </a:defRPr>
            </a:lvl2pPr>
            <a:lvl3pPr>
              <a:defRPr sz="1800" b="0" i="0">
                <a:latin typeface="Humanist 521 BT"/>
                <a:cs typeface="Humanist 521 BT"/>
              </a:defRPr>
            </a:lvl3pPr>
            <a:lvl4pPr>
              <a:defRPr sz="1600" b="0" i="0">
                <a:latin typeface="Humanist 521 BT"/>
                <a:cs typeface="Humanist 521 BT"/>
              </a:defRPr>
            </a:lvl4pPr>
            <a:lvl5pPr>
              <a:defRPr sz="1600" b="0" i="0">
                <a:latin typeface="Humanist 521 BT"/>
                <a:cs typeface="Humanist 521 B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400" b="0" i="0">
                <a:latin typeface="Humanist 521 BT"/>
                <a:cs typeface="Humanist 521 BT"/>
              </a:defRPr>
            </a:lvl1pPr>
            <a:lvl2pPr>
              <a:defRPr sz="2000" b="0" i="0">
                <a:latin typeface="Humanist 521 BT"/>
                <a:cs typeface="Humanist 521 BT"/>
              </a:defRPr>
            </a:lvl2pPr>
            <a:lvl3pPr>
              <a:defRPr sz="1800" b="0" i="0">
                <a:latin typeface="Humanist 521 BT"/>
                <a:cs typeface="Humanist 521 BT"/>
              </a:defRPr>
            </a:lvl3pPr>
            <a:lvl4pPr>
              <a:defRPr sz="1600" b="0" i="0">
                <a:latin typeface="Humanist 521 BT"/>
                <a:cs typeface="Humanist 521 BT"/>
              </a:defRPr>
            </a:lvl4pPr>
            <a:lvl5pPr>
              <a:defRPr sz="1600" b="0" i="0">
                <a:latin typeface="Humanist 521 BT"/>
                <a:cs typeface="Humanist 521 B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92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31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715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0" i="0"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Humanist 521 B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Humanist 521 BT"/>
                <a:cs typeface="Humanist 521 B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1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9518848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3600" b="0" i="0">
                <a:solidFill>
                  <a:schemeClr val="tx1"/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b="0" i="0">
                <a:latin typeface="Humanist 521 BT"/>
                <a:cs typeface="Humanist 521 BT"/>
              </a:defRPr>
            </a:lvl1pPr>
            <a:lvl2pPr>
              <a:defRPr b="0" i="0">
                <a:latin typeface="Humanist 521 BT"/>
                <a:cs typeface="Humanist 521 BT"/>
              </a:defRPr>
            </a:lvl2pPr>
            <a:lvl3pPr>
              <a:defRPr b="0" i="0">
                <a:latin typeface="Humanist 521 BT"/>
                <a:cs typeface="Humanist 521 BT"/>
              </a:defRPr>
            </a:lvl3pPr>
            <a:lvl4pPr>
              <a:defRPr b="0" i="0">
                <a:latin typeface="Humanist 521 BT"/>
                <a:cs typeface="Humanist 521 BT"/>
              </a:defRPr>
            </a:lvl4pPr>
            <a:lvl5pPr>
              <a:defRPr b="0" i="0">
                <a:latin typeface="Humanist 521 BT"/>
                <a:cs typeface="Humanist 521 B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0" i="0" cap="all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800" b="0" i="0">
                <a:latin typeface="Humanist 521 BT"/>
                <a:cs typeface="Humanist 521 BT"/>
              </a:defRPr>
            </a:lvl1pPr>
            <a:lvl2pPr>
              <a:defRPr sz="2400" b="0" i="0">
                <a:latin typeface="Humanist 521 BT"/>
                <a:cs typeface="Humanist 521 BT"/>
              </a:defRPr>
            </a:lvl2pPr>
            <a:lvl3pPr>
              <a:defRPr sz="2000" b="0" i="0">
                <a:latin typeface="Humanist 521 BT"/>
                <a:cs typeface="Humanist 521 BT"/>
              </a:defRPr>
            </a:lvl3pPr>
            <a:lvl4pPr>
              <a:defRPr sz="1800" b="0" i="0">
                <a:latin typeface="Humanist 521 BT"/>
                <a:cs typeface="Humanist 521 BT"/>
              </a:defRPr>
            </a:lvl4pPr>
            <a:lvl5pPr>
              <a:defRPr sz="1800" b="0" i="0">
                <a:latin typeface="Humanist 521 BT"/>
                <a:cs typeface="Humanist 521 B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800" b="0" i="0">
                <a:latin typeface="Humanist 521 BT"/>
                <a:cs typeface="Humanist 521 BT"/>
              </a:defRPr>
            </a:lvl1pPr>
            <a:lvl2pPr>
              <a:defRPr sz="2400" b="0" i="0">
                <a:latin typeface="Humanist 521 BT"/>
                <a:cs typeface="Humanist 521 BT"/>
              </a:defRPr>
            </a:lvl2pPr>
            <a:lvl3pPr>
              <a:defRPr sz="2000" b="0" i="0">
                <a:latin typeface="Humanist 521 BT"/>
                <a:cs typeface="Humanist 521 BT"/>
              </a:defRPr>
            </a:lvl3pPr>
            <a:lvl4pPr>
              <a:defRPr sz="1800" b="0" i="0">
                <a:latin typeface="Humanist 521 BT"/>
                <a:cs typeface="Humanist 521 BT"/>
              </a:defRPr>
            </a:lvl4pPr>
            <a:lvl5pPr>
              <a:defRPr sz="1800" b="0" i="0">
                <a:latin typeface="Humanist 521 BT"/>
                <a:cs typeface="Humanist 521 B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400" b="0" i="0">
                <a:latin typeface="Humanist 521 BT"/>
                <a:cs typeface="Humanist 521 BT"/>
              </a:defRPr>
            </a:lvl1pPr>
            <a:lvl2pPr>
              <a:defRPr sz="2000" b="0" i="0">
                <a:latin typeface="Humanist 521 BT"/>
                <a:cs typeface="Humanist 521 BT"/>
              </a:defRPr>
            </a:lvl2pPr>
            <a:lvl3pPr>
              <a:defRPr sz="1800" b="0" i="0">
                <a:latin typeface="Humanist 521 BT"/>
                <a:cs typeface="Humanist 521 BT"/>
              </a:defRPr>
            </a:lvl3pPr>
            <a:lvl4pPr>
              <a:defRPr sz="1600" b="0" i="0">
                <a:latin typeface="Humanist 521 BT"/>
                <a:cs typeface="Humanist 521 BT"/>
              </a:defRPr>
            </a:lvl4pPr>
            <a:lvl5pPr>
              <a:defRPr sz="1600" b="0" i="0">
                <a:latin typeface="Humanist 521 BT"/>
                <a:cs typeface="Humanist 521 B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>
              <a:buNone/>
              <a:defRPr sz="2400" b="0" i="0">
                <a:latin typeface="Humanist 521 BT"/>
                <a:cs typeface="Humanist 521 B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buNone/>
              <a:defRPr sz="2400" b="0" i="0">
                <a:latin typeface="Humanist 521 BT"/>
                <a:cs typeface="Humanist 521 BT"/>
              </a:defRPr>
            </a:lvl1pPr>
            <a:lvl2pPr>
              <a:defRPr sz="2000" b="0" i="0">
                <a:latin typeface="Humanist 521 BT"/>
                <a:cs typeface="Humanist 521 BT"/>
              </a:defRPr>
            </a:lvl2pPr>
            <a:lvl3pPr>
              <a:defRPr sz="1800" b="0" i="0">
                <a:latin typeface="Humanist 521 BT"/>
                <a:cs typeface="Humanist 521 BT"/>
              </a:defRPr>
            </a:lvl3pPr>
            <a:lvl4pPr>
              <a:defRPr sz="1600" b="0" i="0">
                <a:latin typeface="Humanist 521 BT"/>
                <a:cs typeface="Humanist 521 BT"/>
              </a:defRPr>
            </a:lvl4pPr>
            <a:lvl5pPr>
              <a:defRPr sz="1600" b="0" i="0">
                <a:latin typeface="Humanist 521 BT"/>
                <a:cs typeface="Humanist 521 B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0" i="0"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Humanist 521 B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Humanist 521 BT"/>
                <a:cs typeface="Humanist 521 B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b="0" i="0">
                <a:solidFill>
                  <a:schemeClr val="tx1"/>
                </a:solidFill>
                <a:latin typeface="Humanist 521 BT"/>
                <a:cs typeface="Humanist 521 B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>
                <a:latin typeface="Humanist 521 BT"/>
                <a:cs typeface="Humanist 521 B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83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4078818" y="188914"/>
            <a:ext cx="768138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dirty="0">
              <a:solidFill>
                <a:schemeClr val="bg1"/>
              </a:solidFill>
              <a:latin typeface="Humanist 521 BT"/>
            </a:endParaRP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3119967" y="1628776"/>
            <a:ext cx="85449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 dirty="0">
              <a:latin typeface="Humanist 521 BT"/>
            </a:endParaRPr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1488017" y="1268413"/>
            <a:ext cx="902546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fr-BE" sz="3600" dirty="0">
              <a:solidFill>
                <a:schemeClr val="tx1"/>
              </a:solidFill>
              <a:latin typeface="Humanist 521 BT"/>
            </a:endParaRPr>
          </a:p>
          <a:p>
            <a:pPr>
              <a:spcBef>
                <a:spcPct val="20000"/>
              </a:spcBef>
            </a:pPr>
            <a:endParaRPr lang="fr-BE" sz="3600" dirty="0">
              <a:solidFill>
                <a:schemeClr val="tx1"/>
              </a:solidFill>
              <a:latin typeface="Humanist 521 BT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848" y="260648"/>
            <a:ext cx="2090800" cy="68261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34720"/>
            <a:ext cx="3503712" cy="934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4078818" y="188914"/>
            <a:ext cx="768138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dirty="0">
              <a:solidFill>
                <a:schemeClr val="bg1"/>
              </a:solidFill>
              <a:latin typeface="Humanist 521 BT"/>
            </a:endParaRP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3119967" y="1628776"/>
            <a:ext cx="85449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 dirty="0">
              <a:latin typeface="Humanist 521 BT"/>
            </a:endParaRPr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1488017" y="1268413"/>
            <a:ext cx="902546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fr-BE" sz="3600" dirty="0">
              <a:solidFill>
                <a:schemeClr val="tx1"/>
              </a:solidFill>
              <a:latin typeface="Humanist 521 BT"/>
            </a:endParaRPr>
          </a:p>
          <a:p>
            <a:pPr>
              <a:spcBef>
                <a:spcPct val="20000"/>
              </a:spcBef>
            </a:pPr>
            <a:endParaRPr lang="fr-BE" sz="3600" dirty="0">
              <a:solidFill>
                <a:schemeClr val="tx1"/>
              </a:solidFill>
              <a:latin typeface="Humanist 521 BT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848" y="260648"/>
            <a:ext cx="2090800" cy="682613"/>
          </a:xfrm>
          <a:prstGeom prst="rect">
            <a:avLst/>
          </a:prstGeom>
        </p:spPr>
      </p:pic>
      <p:pic>
        <p:nvPicPr>
          <p:cNvPr id="9" name="Image 8"/>
          <p:cNvPicPr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39"/>
            <a:ext cx="3240360" cy="7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1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11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ophie.leclere@uclouvain.be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hyperlink" Target="https://www.doctoralschoolofmanagement.be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11" Type="http://schemas.openxmlformats.org/officeDocument/2006/relationships/image" Target="../media/image19.jpg"/><Relationship Id="rId5" Type="http://schemas.openxmlformats.org/officeDocument/2006/relationships/image" Target="../media/image14.jpg"/><Relationship Id="rId10" Type="http://schemas.openxmlformats.org/officeDocument/2006/relationships/image" Target="../media/image18.jpg"/><Relationship Id="rId4" Type="http://schemas.openxmlformats.org/officeDocument/2006/relationships/image" Target="../media/image13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scription-lln@uclouvain.be" TargetMode="External"/><Relationship Id="rId2" Type="http://schemas.openxmlformats.org/officeDocument/2006/relationships/hyperlink" Target="https://uclouvain.be/fr/etudier/inscriptions/futurs-etudian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clouvain.be/en/study/inscriptions/financial-assistance.html" TargetMode="External"/><Relationship Id="rId4" Type="http://schemas.openxmlformats.org/officeDocument/2006/relationships/hyperlink" Target="mailto:inscription_mons@uclouvain.b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368" y="1196752"/>
            <a:ext cx="5904656" cy="153960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Doctoral School of Management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PhD Program @ LSM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br>
              <a:rPr lang="en-US" sz="4800" b="1" dirty="0">
                <a:solidFill>
                  <a:srgbClr val="0070C0"/>
                </a:solidFill>
                <a:latin typeface="+mn-lt"/>
              </a:rPr>
            </a:br>
            <a:endParaRPr lang="en-U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853" y="3068960"/>
            <a:ext cx="5100123" cy="558875"/>
          </a:xfrm>
        </p:spPr>
        <p:txBody>
          <a:bodyPr/>
          <a:lstStyle/>
          <a:p>
            <a:r>
              <a:rPr lang="en-US" sz="1800" i="1" dirty="0"/>
              <a:t>CDD Economics and Management (CDE)</a:t>
            </a:r>
          </a:p>
          <a:p>
            <a:r>
              <a:rPr lang="en-US" sz="1800" i="1" dirty="0"/>
              <a:t>Bureau Gestion</a:t>
            </a:r>
          </a:p>
          <a:p>
            <a:r>
              <a:rPr lang="en-US" sz="1800" i="1" dirty="0">
                <a:solidFill>
                  <a:srgbClr val="002060"/>
                </a:solidFill>
                <a:latin typeface="+mn-lt"/>
              </a:rPr>
              <a:t>Pr. Ingrid PONCIN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42" y="4176465"/>
            <a:ext cx="4307954" cy="24566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60" y="1102432"/>
            <a:ext cx="2974640" cy="29746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176465"/>
            <a:ext cx="1740637" cy="11247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3" y="5398724"/>
            <a:ext cx="1728192" cy="1234397"/>
          </a:xfrm>
          <a:prstGeom prst="rect">
            <a:avLst/>
          </a:prstGeom>
        </p:spPr>
      </p:pic>
      <p:pic>
        <p:nvPicPr>
          <p:cNvPr id="1026" name="Picture 2" descr="a collage of photos of a group of people posing for a photo">
            <a:extLst>
              <a:ext uri="{FF2B5EF4-FFF2-40B4-BE49-F238E27FC236}">
                <a16:creationId xmlns:a16="http://schemas.microsoft.com/office/drawing/2014/main" id="{0E8A4CC5-215A-3B46-B4FB-FD42D3992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76" y="1102432"/>
            <a:ext cx="2974640" cy="29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6BBEF4E4-207C-4146-B624-C0535CAA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04" y="4176465"/>
            <a:ext cx="4367388" cy="24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80AB-18B1-36D8-56A7-033CA608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B0EB2-C028-345E-60B0-05E0C192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3727247"/>
            <a:ext cx="4138066" cy="902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E625E-7193-B9DF-E9FD-D45A86DB5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0728"/>
            <a:ext cx="12203561" cy="61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5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2438400" y="1922828"/>
            <a:ext cx="7543800" cy="16165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chemeClr val="tx2"/>
              </a:solidFill>
              <a:latin typeface="Humanist 521 BT"/>
              <a:cs typeface="Humanist 521 B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64" y="980654"/>
            <a:ext cx="9865096" cy="7921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Your Doctoral training at </a:t>
            </a:r>
            <a:r>
              <a:rPr lang="en-US" dirty="0" err="1">
                <a:solidFill>
                  <a:srgbClr val="002060"/>
                </a:solidFill>
              </a:rPr>
              <a:t>UCLouvain</a:t>
            </a:r>
            <a:r>
              <a:rPr lang="en-US" dirty="0">
                <a:solidFill>
                  <a:srgbClr val="002060"/>
                </a:solidFill>
              </a:rPr>
              <a:t> - LSM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663512" y="2025374"/>
            <a:ext cx="5488790" cy="40312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Core courses, 3 x 5 = 15 ECTS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667000" y="3003003"/>
            <a:ext cx="5488791" cy="307777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Doctoral seminars ≥ 4 ECTS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666999" y="4570356"/>
            <a:ext cx="5488792" cy="3048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Academic service and outreach ≤ 12 ECTS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-38497" y="4416077"/>
            <a:ext cx="4648994" cy="1588"/>
          </a:xfrm>
          <a:prstGeom prst="straightConnector1">
            <a:avLst/>
          </a:prstGeom>
          <a:solidFill>
            <a:srgbClr val="666699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2667000" y="5139580"/>
            <a:ext cx="5488791" cy="12192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Thesis work, 120 ECTS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including private and public defenses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667000" y="4011060"/>
            <a:ext cx="5488792" cy="4572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Scientific communication and publication ≥ 13 ECTS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057400" y="6433392"/>
            <a:ext cx="6553200" cy="1588"/>
          </a:xfrm>
          <a:prstGeom prst="line">
            <a:avLst/>
          </a:prstGeom>
          <a:solidFill>
            <a:srgbClr val="66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sp>
        <p:nvSpPr>
          <p:cNvPr id="24" name="TextBox 23"/>
          <p:cNvSpPr txBox="1"/>
          <p:nvPr/>
        </p:nvSpPr>
        <p:spPr>
          <a:xfrm>
            <a:off x="8155793" y="6125616"/>
            <a:ext cx="1011815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umanist 521 BT"/>
                <a:cs typeface="Humanist 521 BT"/>
              </a:rPr>
              <a:t>120 ECTS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53401" y="4567380"/>
            <a:ext cx="912429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umanist 521 BT"/>
                <a:cs typeface="Humanist 521 BT"/>
              </a:rPr>
              <a:t>30 ECTS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057400" y="4947164"/>
            <a:ext cx="6553200" cy="1588"/>
          </a:xfrm>
          <a:prstGeom prst="line">
            <a:avLst/>
          </a:prstGeom>
          <a:solidFill>
            <a:srgbClr val="66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cxnSp>
        <p:nvCxnSpPr>
          <p:cNvPr id="27" name="Straight Connector 26"/>
          <p:cNvCxnSpPr/>
          <p:nvPr/>
        </p:nvCxnSpPr>
        <p:spPr bwMode="auto">
          <a:xfrm>
            <a:off x="2057400" y="3386980"/>
            <a:ext cx="6553200" cy="1588"/>
          </a:xfrm>
          <a:prstGeom prst="line">
            <a:avLst/>
          </a:prstGeom>
          <a:solidFill>
            <a:srgbClr val="66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sp>
        <p:nvSpPr>
          <p:cNvPr id="28" name="TextBox 27"/>
          <p:cNvSpPr txBox="1"/>
          <p:nvPr/>
        </p:nvSpPr>
        <p:spPr>
          <a:xfrm>
            <a:off x="8186842" y="3003004"/>
            <a:ext cx="912429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umanist 521 BT"/>
                <a:cs typeface="Humanist 521 BT"/>
              </a:rPr>
              <a:t>30 ECTS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9558" y="2091580"/>
            <a:ext cx="1252642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umanist 521 BT"/>
                <a:cs typeface="Humanist 521 BT"/>
              </a:rPr>
              <a:t>In Admission application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664610" y="2521741"/>
            <a:ext cx="5488790" cy="40312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Doctoral courses ≥ 8 ECTS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2663510" y="3634252"/>
            <a:ext cx="5488792" cy="3048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ist 521 BT"/>
                <a:cs typeface="Humanist 521 BT"/>
              </a:rPr>
              <a:t>Confirmation 5 ECTS</a:t>
            </a:r>
          </a:p>
        </p:txBody>
      </p:sp>
      <p:pic>
        <p:nvPicPr>
          <p:cNvPr id="22" name="Graphique 29" descr="Tête avec engrenages">
            <a:extLst>
              <a:ext uri="{FF2B5EF4-FFF2-40B4-BE49-F238E27FC236}">
                <a16:creationId xmlns:a16="http://schemas.microsoft.com/office/drawing/2014/main" id="{DC084BAF-2BC0-E542-813D-258BDA7C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44" y="3634252"/>
            <a:ext cx="1069188" cy="1069188"/>
          </a:xfrm>
          <a:prstGeom prst="rect">
            <a:avLst/>
          </a:prstGeom>
        </p:spPr>
      </p:pic>
      <p:sp>
        <p:nvSpPr>
          <p:cNvPr id="32" name="Shape 2588">
            <a:extLst>
              <a:ext uri="{FF2B5EF4-FFF2-40B4-BE49-F238E27FC236}">
                <a16:creationId xmlns:a16="http://schemas.microsoft.com/office/drawing/2014/main" id="{C89C8D1B-52AF-A741-9725-BDEF4BF92F54}"/>
              </a:ext>
            </a:extLst>
          </p:cNvPr>
          <p:cNvSpPr/>
          <p:nvPr/>
        </p:nvSpPr>
        <p:spPr>
          <a:xfrm>
            <a:off x="9768528" y="3897152"/>
            <a:ext cx="1080000" cy="90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rgbClr val="00B0F0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545454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6722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025E-CA28-7AFD-A470-ED26F062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29A2D-333E-B5AD-7E26-069F65C0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89"/>
            <a:ext cx="12192000" cy="64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3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AAF31-2D69-8B47-01F1-324B91FD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C2991-5AC2-6A94-0A1B-BD6380291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0" y="261596"/>
            <a:ext cx="10398179" cy="67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8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3472" y="764630"/>
            <a:ext cx="9518848" cy="792162"/>
          </a:xfrm>
        </p:spPr>
        <p:txBody>
          <a:bodyPr/>
          <a:lstStyle/>
          <a:p>
            <a:r>
              <a:rPr lang="en-US" dirty="0"/>
              <a:t>Courses and seminars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397323"/>
              </p:ext>
            </p:extLst>
          </p:nvPr>
        </p:nvGraphicFramePr>
        <p:xfrm>
          <a:off x="1199456" y="1412776"/>
          <a:ext cx="9938518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6051">
                  <a:extLst>
                    <a:ext uri="{9D8B030D-6E8A-4147-A177-3AD203B41FA5}">
                      <a16:colId xmlns:a16="http://schemas.microsoft.com/office/drawing/2014/main" val="2591065562"/>
                    </a:ext>
                  </a:extLst>
                </a:gridCol>
                <a:gridCol w="114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Doctoral school of Management</a:t>
                      </a:r>
                      <a:endParaRPr lang="en-US" b="0" i="0" baseline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Humanist 521 BT"/>
                          <a:cs typeface="Humanist 521 BT"/>
                        </a:rPr>
                        <a:t>Core courses </a:t>
                      </a:r>
                      <a:r>
                        <a:rPr lang="en-US" sz="1800" b="0" i="0" kern="1200" dirty="0">
                          <a:solidFill>
                            <a:srgbClr val="3366FF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[Automatic</a:t>
                      </a:r>
                      <a:r>
                        <a:rPr lang="en-US" sz="1800" b="0" i="0" kern="1200" baseline="0" dirty="0">
                          <a:solidFill>
                            <a:srgbClr val="3366FF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 credit if Master FA = 15 ECTS]</a:t>
                      </a:r>
                      <a:endParaRPr lang="en-US" b="0" i="0" dirty="0">
                        <a:solidFill>
                          <a:srgbClr val="3366FF"/>
                        </a:solidFill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LLSMA2001 Epistemology of Management (5)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LLSMA2002  Research Methods (10)</a:t>
                      </a:r>
                    </a:p>
                    <a:p>
                      <a:pPr lvl="1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Qualitative Research Methods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 (3)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Humanist 521 BT"/>
                        <a:ea typeface="+mn-ea"/>
                        <a:cs typeface="Humanist 521 BT"/>
                      </a:endParaRPr>
                    </a:p>
                    <a:p>
                      <a:pPr lvl="1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Quantitative Research Methods (3)</a:t>
                      </a:r>
                    </a:p>
                    <a:p>
                      <a:pPr lvl="1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Advanced and Discrete Optimization 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(3)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Humanist 521 BT"/>
                        <a:ea typeface="+mn-ea"/>
                        <a:cs typeface="Humanist 521 BT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LLSMA2006 Theories of Organizations in Management (5)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Humanist 521 BT"/>
                          <a:ea typeface="+mn-ea"/>
                          <a:cs typeface="Humanist 521 BT"/>
                        </a:rPr>
                        <a:t>LLSMA2007</a:t>
                      </a:r>
                      <a:r>
                        <a:rPr lang="en-US" b="0" i="0" dirty="0">
                          <a:effectLst/>
                          <a:latin typeface="Humanist 521 BT"/>
                          <a:cs typeface="Humanist 521 BT"/>
                        </a:rPr>
                        <a:t> Communication and Writing Skills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Humanist 521 BT"/>
                          <a:cs typeface="Humanist 521 BT"/>
                        </a:rPr>
                        <a:t>Advanced</a:t>
                      </a:r>
                      <a:r>
                        <a:rPr lang="en-US" b="1" i="0" baseline="0" dirty="0">
                          <a:latin typeface="Humanist 521 BT"/>
                          <a:cs typeface="Humanist 521 BT"/>
                        </a:rPr>
                        <a:t> courses</a:t>
                      </a:r>
                      <a:endParaRPr lang="en-US" b="1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≥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Doctoral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Internal</a:t>
                      </a:r>
                      <a:r>
                        <a:rPr lang="en-US" b="0" i="0" baseline="0" dirty="0">
                          <a:latin typeface="Humanist 521 BT"/>
                          <a:cs typeface="Humanist 521 BT"/>
                        </a:rPr>
                        <a:t> or external (not Master’s)</a:t>
                      </a:r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Summer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Course</a:t>
                      </a:r>
                      <a:r>
                        <a:rPr lang="en-US" b="0" i="0" baseline="0" dirty="0">
                          <a:latin typeface="Humanist 521 BT"/>
                          <a:cs typeface="Humanist 521 BT"/>
                        </a:rPr>
                        <a:t> lectures, presence, individual assessment, at least 30h, topic relevant for thesis</a:t>
                      </a:r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i="0" dirty="0">
                          <a:latin typeface="Humanist 521 BT"/>
                          <a:cs typeface="Humanist 521 BT"/>
                        </a:rPr>
                        <a:t>Seminars and reading groups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≥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Doctoral</a:t>
                      </a:r>
                      <a:r>
                        <a:rPr lang="en-US" b="0" i="0" baseline="0" dirty="0">
                          <a:latin typeface="Humanist 521 BT"/>
                          <a:cs typeface="Humanist 521 BT"/>
                        </a:rPr>
                        <a:t> seminars </a:t>
                      </a:r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Reading</a:t>
                      </a:r>
                      <a:r>
                        <a:rPr lang="en-US" b="0" i="0" baseline="0" dirty="0">
                          <a:latin typeface="Humanist 521 BT"/>
                          <a:cs typeface="Humanist 521 BT"/>
                        </a:rPr>
                        <a:t> seminars, individual presence, 20 h, topics imposed, individual assessment (</a:t>
                      </a:r>
                      <a:r>
                        <a:rPr lang="en-US" b="0" i="0" baseline="0" dirty="0" err="1">
                          <a:latin typeface="Humanist 521 BT"/>
                          <a:cs typeface="Humanist 521 BT"/>
                        </a:rPr>
                        <a:t>pres</a:t>
                      </a:r>
                      <a:r>
                        <a:rPr lang="en-US" b="0" i="0" baseline="0" dirty="0">
                          <a:latin typeface="Humanist 521 BT"/>
                          <a:cs typeface="Humanist 521 BT"/>
                        </a:rPr>
                        <a:t>/report)</a:t>
                      </a:r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Humanist 521 BT"/>
                          <a:cs typeface="Humanist 521 B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43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2E9E-9C43-B9E4-A581-8E356D97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8866D-B02F-9A36-17C6-37A507FF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333E6-0E3D-0FB4-4711-D9014362E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2" y="116632"/>
            <a:ext cx="11413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8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ABF3-3DD9-AA5E-AC8F-E097E49E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728" y="1093734"/>
            <a:ext cx="7913736" cy="823098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002060"/>
                </a:solidFill>
              </a:rPr>
              <a:t>Research Entities: “Content Contributors”</a:t>
            </a:r>
            <a:br>
              <a:rPr lang="en-US" sz="3100" dirty="0">
                <a:solidFill>
                  <a:srgbClr val="002060"/>
                </a:solidFill>
              </a:rPr>
            </a:br>
            <a:br>
              <a:rPr lang="en-US" sz="1400" dirty="0">
                <a:solidFill>
                  <a:srgbClr val="002060"/>
                </a:solidFill>
              </a:rPr>
            </a:br>
            <a:endParaRPr lang="fr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DEBC8-7E3D-45BC-7B7F-0D780A62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644709"/>
            <a:ext cx="2167384" cy="3168352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2575700A-4CC2-A5F5-DA70-7C8BD3B3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98" y="2420888"/>
            <a:ext cx="2088232" cy="2528077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4B7F5C66-8209-B5BA-A18E-FFCFB51CA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00" y="1790003"/>
            <a:ext cx="6016442" cy="1638997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88D70DE1-0C2B-D3B2-1283-C6D0C95FD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51" y="4132018"/>
            <a:ext cx="3469363" cy="1817219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F613E478-6ADA-41A9-AD09-0F0DCCE9B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4169088"/>
            <a:ext cx="3129110" cy="16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2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9536" y="908646"/>
            <a:ext cx="9374832" cy="792162"/>
          </a:xfrm>
        </p:spPr>
        <p:txBody>
          <a:bodyPr/>
          <a:lstStyle/>
          <a:p>
            <a:r>
              <a:rPr lang="en-US" dirty="0"/>
              <a:t>Pubs &amp; Conference presentations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781904"/>
              </p:ext>
            </p:extLst>
          </p:nvPr>
        </p:nvGraphicFramePr>
        <p:xfrm>
          <a:off x="2032922" y="1777960"/>
          <a:ext cx="8229601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single author, journal rank JUFO 2 or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co-author, journal rank 2 or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single author, journal rank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co-author, journal rank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Book chapter in refereed edited volume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Working Paper, (series approved by the CDD)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≤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Communication at Scientific Conferences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accepted international conference with reviewing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424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Paper, accepted national conference with reviewing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Poster, accepted, conference with reviewing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86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7528" y="908646"/>
            <a:ext cx="9518848" cy="792162"/>
          </a:xfrm>
        </p:spPr>
        <p:txBody>
          <a:bodyPr/>
          <a:lstStyle/>
          <a:p>
            <a:r>
              <a:rPr lang="en-US" dirty="0"/>
              <a:t>Invitations and active participations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125072"/>
              </p:ext>
            </p:extLst>
          </p:nvPr>
        </p:nvGraphicFramePr>
        <p:xfrm>
          <a:off x="1703513" y="1771992"/>
          <a:ext cx="8559011" cy="386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Invited</a:t>
                      </a:r>
                      <a:r>
                        <a:rPr lang="en-US" sz="1600" b="1" i="0" baseline="0" dirty="0">
                          <a:latin typeface="Humanist 521 BT"/>
                          <a:cs typeface="Humanist 521 BT"/>
                        </a:rPr>
                        <a:t> talks and keynote addresses</a:t>
                      </a:r>
                      <a:endParaRPr lang="en-US" sz="1600" b="1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Invited lecture or keynote (open seminar or conference) in an recognized institution (CDD approval)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592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Invited research visit (min 3 month) in an international research institution (CDD approval)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Scientific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Doctoral forum or workshop (individual presentation, per doctoral school)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≥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Open research seminars (min 10 h par year, research, attendance),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≥ 4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≤ 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Writing seminars/courses</a:t>
                      </a:r>
                      <a:r>
                        <a:rPr lang="en-US" sz="1600" b="0" i="0" baseline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 </a:t>
                      </a: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≥ 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46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9496" y="1124670"/>
            <a:ext cx="9518848" cy="792162"/>
          </a:xfrm>
        </p:spPr>
        <p:txBody>
          <a:bodyPr>
            <a:normAutofit/>
          </a:bodyPr>
          <a:lstStyle/>
          <a:p>
            <a:r>
              <a:rPr lang="en-US" sz="3200" dirty="0"/>
              <a:t>Services to School and Research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38741"/>
              </p:ext>
            </p:extLst>
          </p:nvPr>
        </p:nvGraphicFramePr>
        <p:xfrm>
          <a:off x="2032922" y="2028800"/>
          <a:ext cx="822960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Teaching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Teaching</a:t>
                      </a:r>
                      <a:r>
                        <a:rPr lang="en-US" sz="1600" b="0" i="0" baseline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 (min 60 h, min 2 different courses)</a:t>
                      </a: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Supervision</a:t>
                      </a:r>
                      <a:r>
                        <a:rPr lang="en-US" sz="1600" b="0" i="0" baseline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 master’s thesis (co-promotion)</a:t>
                      </a: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latin typeface="Humanist 521 BT"/>
                          <a:cs typeface="Humanist 521 B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International cooperation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International cooperation (stay, teaching min 10 h in developing country through recognized organization)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1" i="0" dirty="0">
                          <a:latin typeface="Humanist 521 BT"/>
                          <a:cs typeface="Humanist 521 BT"/>
                        </a:rPr>
                        <a:t>Refereeing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600" b="0" i="0" dirty="0">
                        <a:effectLst/>
                        <a:latin typeface="Humanist 521 BT"/>
                        <a:ea typeface="Cambria"/>
                        <a:cs typeface="Humanist 521 B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umanist 521 BT"/>
                        <a:cs typeface="Humanist 521 B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Editing of referee report (journal in JUFO), by direct invitation by Editor, per report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Humanist 521 BT"/>
                          <a:ea typeface="Cambria"/>
                          <a:cs typeface="Humanist 521 BT"/>
                        </a:rPr>
                        <a:t>≤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29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811437-0216-E894-2F4C-E474CF56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52CA9-2FBD-A26A-9415-E751C9E07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" b="23464"/>
          <a:stretch/>
        </p:blipFill>
        <p:spPr>
          <a:xfrm>
            <a:off x="539235" y="980728"/>
            <a:ext cx="10119253" cy="569208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14062FD-72B6-0E2A-ACF9-4A5B17C50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1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5400" y="1196752"/>
            <a:ext cx="10585176" cy="525658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300" dirty="0">
                <a:solidFill>
                  <a:srgbClr val="002060"/>
                </a:solidFill>
              </a:rPr>
              <a:t>Some (rough) Figures 2017 - 2019</a:t>
            </a:r>
          </a:p>
          <a:p>
            <a:endParaRPr lang="en-US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&gt; 200 doctoral activities organized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35 PhD defended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&gt; 70 PhD students /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&gt; 50% international PhD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Placement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60% academia						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25% in academic positions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25%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PostDoc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30% invited lecturers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50% corporate, international institutions, public, start-up, ... companies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259954"/>
            <a:ext cx="4875383" cy="32572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59739" y="5445224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rgbClr val="2F5597"/>
                </a:solidFill>
              </a:rPr>
              <a:t>Location </a:t>
            </a:r>
            <a:r>
              <a:rPr lang="fr-BE" sz="1400" dirty="0" err="1">
                <a:solidFill>
                  <a:srgbClr val="2F5597"/>
                </a:solidFill>
              </a:rPr>
              <a:t>after</a:t>
            </a:r>
            <a:r>
              <a:rPr lang="fr-BE" sz="1400" dirty="0">
                <a:solidFill>
                  <a:srgbClr val="2F5597"/>
                </a:solidFill>
              </a:rPr>
              <a:t> </a:t>
            </a:r>
            <a:r>
              <a:rPr lang="fr-BE" sz="1400" dirty="0" err="1">
                <a:solidFill>
                  <a:srgbClr val="2F5597"/>
                </a:solidFill>
              </a:rPr>
              <a:t>Phd</a:t>
            </a:r>
            <a:r>
              <a:rPr lang="fr-BE" sz="1400" dirty="0">
                <a:solidFill>
                  <a:srgbClr val="2F5597"/>
                </a:solidFill>
              </a:rPr>
              <a:t> 10 </a:t>
            </a:r>
            <a:r>
              <a:rPr lang="fr-BE" sz="1400" dirty="0" err="1">
                <a:solidFill>
                  <a:srgbClr val="2F5597"/>
                </a:solidFill>
              </a:rPr>
              <a:t>years</a:t>
            </a:r>
            <a:endParaRPr lang="fr-BE" sz="14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3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3432" y="1196752"/>
            <a:ext cx="10585176" cy="525658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Examples of Recent Placements</a:t>
            </a: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Project Officer, European Commission,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+mn-lt"/>
              </a:rPr>
              <a:t>PostDoc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HEC Montréal,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ULiège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ULB,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Assistant Professor EDHEC, IESEG, HEC Liège, Toulouse BS, Solvay,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UNamur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ICHEC, NEOMA BS,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Project Manager Positions in Higher Education Institutions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Founder SME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Economic Advisor,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Banque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Centrale du Luxembourg, OCDE, BNB,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Invited Lecturer/Adj. Prof./Scientific collaborator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UCLouvain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ULB,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UNamur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ULille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</a:rPr>
              <a:t>ULiège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55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811437-0216-E894-2F4C-E474CF56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52CA9-2FBD-A26A-9415-E751C9E07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" b="23464"/>
          <a:stretch/>
        </p:blipFill>
        <p:spPr>
          <a:xfrm>
            <a:off x="539235" y="980728"/>
            <a:ext cx="10119253" cy="569208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14062FD-72B6-0E2A-ACF9-4A5B17C50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85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A673CD9-773C-6753-9AA0-C5FC69D3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26B40-EF78-83E6-6E95-0E600C9E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20" y="1243395"/>
            <a:ext cx="10585176" cy="5645429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DA3EDA7-1ABB-DF2D-D087-E460D5D62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8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86BA5-EB47-4781-8CBD-1811C7AB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92" y="476598"/>
            <a:ext cx="10972800" cy="792162"/>
          </a:xfrm>
        </p:spPr>
        <p:txBody>
          <a:bodyPr/>
          <a:lstStyle/>
          <a:p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Contacts &amp; Info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272509-4E7F-4A09-9C52-3016E5D244E8}"/>
              </a:ext>
            </a:extLst>
          </p:cNvPr>
          <p:cNvSpPr/>
          <p:nvPr/>
        </p:nvSpPr>
        <p:spPr>
          <a:xfrm>
            <a:off x="911424" y="1268760"/>
            <a:ext cx="11017224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fr-BE" b="1" i="1" dirty="0">
              <a:solidFill>
                <a:srgbClr val="004E9C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fr-BE" altLang="fr-FR" sz="2000" b="1" dirty="0">
                <a:solidFill>
                  <a:srgbClr val="D18948"/>
                </a:solidFill>
                <a:cs typeface="Arial" panose="020B0604020202020204" pitchFamily="34" charset="0"/>
              </a:rPr>
              <a:t>Coordination du Doctorat </a:t>
            </a:r>
            <a:r>
              <a:rPr lang="fr-BE" altLang="fr-FR" sz="2000" b="1" dirty="0" err="1">
                <a:solidFill>
                  <a:srgbClr val="D18948"/>
                </a:solidFill>
                <a:cs typeface="Arial" panose="020B0604020202020204" pitchFamily="34" charset="0"/>
              </a:rPr>
              <a:t>UCLouvain</a:t>
            </a:r>
            <a:endParaRPr lang="fr-BE" altLang="fr-FR" sz="2000" b="1" dirty="0">
              <a:solidFill>
                <a:srgbClr val="D18948"/>
              </a:solidFill>
              <a:cs typeface="Arial" panose="020B0604020202020204" pitchFamily="34" charset="0"/>
            </a:endParaRPr>
          </a:p>
          <a:p>
            <a:pPr marL="361950" lvl="1">
              <a:spcBef>
                <a:spcPct val="20000"/>
              </a:spcBef>
              <a:defRPr/>
            </a:pPr>
            <a:r>
              <a:rPr lang="fr-BE" altLang="fr-FR" b="1" i="1" dirty="0">
                <a:solidFill>
                  <a:srgbClr val="D18948"/>
                </a:solidFill>
                <a:cs typeface="Arial" panose="020B0604020202020204" pitchFamily="34" charset="0"/>
              </a:rPr>
              <a:t>Administration de la Recherche - ADRE</a:t>
            </a:r>
            <a:r>
              <a:rPr lang="fr-BE" altLang="fr-FR" sz="2000" b="1" i="1" dirty="0">
                <a:solidFill>
                  <a:srgbClr val="D18948"/>
                </a:solidFill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b="1" i="1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sophie.leclere@uclouvain.be</a:t>
            </a:r>
            <a:r>
              <a:rPr lang="en-GB" b="1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fr-BE" altLang="fr-FR" i="1" dirty="0">
                <a:solidFill>
                  <a:srgbClr val="004E9C"/>
                </a:solidFill>
              </a:rPr>
              <a:t>Sophie Leclère)</a:t>
            </a:r>
            <a:r>
              <a:rPr lang="fr-BE" altLang="fr-FR" b="1" i="1" dirty="0">
                <a:solidFill>
                  <a:srgbClr val="004E9C"/>
                </a:solidFill>
              </a:rPr>
              <a:t> </a:t>
            </a:r>
            <a:r>
              <a:rPr lang="en-US" i="1" dirty="0">
                <a:solidFill>
                  <a:srgbClr val="004E9C"/>
                </a:solidFill>
              </a:rPr>
              <a:t>010 4</a:t>
            </a:r>
            <a:r>
              <a:rPr lang="en-US" b="1" i="1" dirty="0">
                <a:solidFill>
                  <a:srgbClr val="004E9C"/>
                </a:solidFill>
              </a:rPr>
              <a:t>7 92 33</a:t>
            </a:r>
            <a:endParaRPr lang="fr-BE" altLang="fr-FR" b="1" i="1" dirty="0">
              <a:solidFill>
                <a:srgbClr val="004E9C"/>
              </a:solidFill>
            </a:endParaRPr>
          </a:p>
          <a:p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93044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A673CD9-773C-6753-9AA0-C5FC69D3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26B40-EF78-83E6-6E95-0E600C9E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081203"/>
            <a:ext cx="10585176" cy="5645429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DA3EDA7-1ABB-DF2D-D087-E460D5D62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392" y="1196678"/>
            <a:ext cx="10873208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DSM: “Joint EDT” </a:t>
            </a:r>
            <a:r>
              <a:rPr lang="en-US" sz="4000" dirty="0" err="1">
                <a:solidFill>
                  <a:srgbClr val="002060"/>
                </a:solidFill>
              </a:rPr>
              <a:t>UNamur</a:t>
            </a:r>
            <a:r>
              <a:rPr lang="en-US" sz="4000" dirty="0">
                <a:solidFill>
                  <a:srgbClr val="002060"/>
                </a:solidFill>
              </a:rPr>
              <a:t> – UCLouvain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1300" dirty="0">
                <a:solidFill>
                  <a:srgbClr val="002060"/>
                </a:solidFill>
              </a:rPr>
              <a:t>see </a:t>
            </a:r>
            <a:r>
              <a:rPr lang="fr-BE" sz="1300" dirty="0">
                <a:hlinkClick r:id="rId2"/>
              </a:rPr>
              <a:t>Doctoral School of management</a:t>
            </a:r>
            <a:endParaRPr lang="en-US" sz="13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110203" y="4627984"/>
            <a:ext cx="1524000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CDD - CDE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786122" y="3403848"/>
            <a:ext cx="2160241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CODOL 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1271464" y="3059656"/>
            <a:ext cx="10033654" cy="9304"/>
          </a:xfrm>
          <a:prstGeom prst="line">
            <a:avLst/>
          </a:prstGeom>
          <a:solidFill>
            <a:srgbClr val="666699"/>
          </a:solidFill>
          <a:ln w="9525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1414052" y="5214482"/>
            <a:ext cx="2221674" cy="988932"/>
          </a:xfrm>
          <a:prstGeom prst="rect">
            <a:avLst/>
          </a:prstGeom>
          <a:solidFill>
            <a:srgbClr val="0070C0"/>
          </a:solidFill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EDT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Doctoral School of Management 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822533" y="5733256"/>
            <a:ext cx="3801988" cy="85879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Doctoral training</a:t>
            </a:r>
            <a:endParaRPr lang="en-US" sz="1400" dirty="0">
              <a:solidFill>
                <a:schemeClr val="bg1"/>
              </a:solidFill>
              <a:latin typeface="Humanst521 BT Roman" panose="020B0602020204020204" pitchFamily="34" charset="0"/>
              <a:cs typeface="TrueStoneSans Regular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35760" y="5214095"/>
            <a:ext cx="2341027" cy="9806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EDT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umanst521 BT Roman" panose="020B0602020204020204" pitchFamily="34" charset="0"/>
                <a:cs typeface="TrueStoneSans Regular"/>
              </a:rPr>
              <a:t>Doctoral School in Management Sciences</a:t>
            </a:r>
          </a:p>
        </p:txBody>
      </p:sp>
      <p:sp>
        <p:nvSpPr>
          <p:cNvPr id="12" name="Triangle isocèle 11"/>
          <p:cNvSpPr/>
          <p:nvPr/>
        </p:nvSpPr>
        <p:spPr bwMode="auto">
          <a:xfrm rot="10800000">
            <a:off x="9768408" y="2919686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  <p:sp>
        <p:nvSpPr>
          <p:cNvPr id="30" name="Triangle isocèle 29"/>
          <p:cNvSpPr/>
          <p:nvPr/>
        </p:nvSpPr>
        <p:spPr bwMode="auto">
          <a:xfrm rot="10800000">
            <a:off x="9768408" y="4071813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  <p:sp>
        <p:nvSpPr>
          <p:cNvPr id="33" name="TextBox 52"/>
          <p:cNvSpPr txBox="1"/>
          <p:nvPr/>
        </p:nvSpPr>
        <p:spPr>
          <a:xfrm>
            <a:off x="2207568" y="630002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umanst521 BT Roman" panose="020B0602020204020204" pitchFamily="34" charset="0"/>
                <a:cs typeface="Humanist 521 BT"/>
              </a:rPr>
              <a:t>Ecoles</a:t>
            </a:r>
            <a:r>
              <a:rPr lang="en-US" dirty="0">
                <a:latin typeface="Humanst521 BT Roman" panose="020B0602020204020204" pitchFamily="34" charset="0"/>
                <a:cs typeface="Humanist 521 BT"/>
              </a:rPr>
              <a:t> </a:t>
            </a:r>
            <a:r>
              <a:rPr lang="en-US" dirty="0" err="1">
                <a:latin typeface="Humanst521 BT Roman" panose="020B0602020204020204" pitchFamily="34" charset="0"/>
                <a:cs typeface="Humanist 521 BT"/>
              </a:rPr>
              <a:t>Doctorales</a:t>
            </a:r>
            <a:r>
              <a:rPr lang="en-US" dirty="0">
                <a:latin typeface="Humanst521 BT Roman" panose="020B0602020204020204" pitchFamily="34" charset="0"/>
                <a:cs typeface="Humanist 521 BT"/>
              </a:rPr>
              <a:t> </a:t>
            </a:r>
            <a:r>
              <a:rPr lang="en-US" dirty="0" err="1">
                <a:latin typeface="Humanst521 BT Roman" panose="020B0602020204020204" pitchFamily="34" charset="0"/>
                <a:cs typeface="Humanist 521 BT"/>
              </a:rPr>
              <a:t>Thématiques</a:t>
            </a:r>
            <a:endParaRPr lang="en-US" dirty="0">
              <a:latin typeface="Humanst521 BT Roman" panose="020B0602020204020204" pitchFamily="34" charset="0"/>
              <a:cs typeface="Humanist 521 BT"/>
            </a:endParaRPr>
          </a:p>
        </p:txBody>
      </p:sp>
      <p:sp>
        <p:nvSpPr>
          <p:cNvPr id="34" name="Triangle isocèle 33"/>
          <p:cNvSpPr/>
          <p:nvPr/>
        </p:nvSpPr>
        <p:spPr bwMode="auto">
          <a:xfrm rot="10800000">
            <a:off x="9840416" y="5223941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988840"/>
            <a:ext cx="1746371" cy="718507"/>
          </a:xfrm>
          <a:prstGeom prst="rect">
            <a:avLst/>
          </a:prstGeom>
        </p:spPr>
      </p:pic>
      <p:pic>
        <p:nvPicPr>
          <p:cNvPr id="35" name="Image 34" descr="Logo FNR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132856"/>
            <a:ext cx="780480" cy="50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30612"/>
            <a:ext cx="936104" cy="8974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61" y="2147676"/>
            <a:ext cx="521593" cy="521593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0" y="3204233"/>
            <a:ext cx="1383104" cy="350188"/>
          </a:xfrm>
          <a:prstGeom prst="rect">
            <a:avLst/>
          </a:prstGeom>
        </p:spPr>
      </p:pic>
      <p:pic>
        <p:nvPicPr>
          <p:cNvPr id="24" name="Image 23" descr="https://www.doctoralschoolofmanagement.be/wp-content/uploads/2017/11/LOGO-UNamur-271x300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06" y="3637775"/>
            <a:ext cx="360882" cy="43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2" y="4215829"/>
            <a:ext cx="1411784" cy="365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3789040"/>
            <a:ext cx="956308" cy="2888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3208194"/>
            <a:ext cx="904127" cy="43904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342586"/>
            <a:ext cx="777280" cy="301601"/>
          </a:xfrm>
          <a:prstGeom prst="rect">
            <a:avLst/>
          </a:prstGeom>
        </p:spPr>
      </p:pic>
      <p:sp>
        <p:nvSpPr>
          <p:cNvPr id="31" name="Triangle isocèle 30"/>
          <p:cNvSpPr/>
          <p:nvPr/>
        </p:nvSpPr>
        <p:spPr bwMode="auto">
          <a:xfrm rot="10800000">
            <a:off x="3635726" y="2919686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  <p:sp>
        <p:nvSpPr>
          <p:cNvPr id="36" name="Triangle isocèle 35"/>
          <p:cNvSpPr/>
          <p:nvPr/>
        </p:nvSpPr>
        <p:spPr bwMode="auto">
          <a:xfrm rot="10800000">
            <a:off x="3636403" y="3636975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  <p:sp>
        <p:nvSpPr>
          <p:cNvPr id="37" name="Triangle isocèle 36"/>
          <p:cNvSpPr/>
          <p:nvPr/>
        </p:nvSpPr>
        <p:spPr bwMode="auto">
          <a:xfrm rot="10800000">
            <a:off x="3636403" y="4326470"/>
            <a:ext cx="288032" cy="43730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11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3432" y="1420017"/>
            <a:ext cx="10585176" cy="452596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300" dirty="0">
                <a:solidFill>
                  <a:srgbClr val="002060"/>
                </a:solidFill>
              </a:rPr>
              <a:t>Doctoral Commission vs Doctoral School</a:t>
            </a:r>
          </a:p>
          <a:p>
            <a:endParaRPr lang="en-US" dirty="0">
              <a:solidFill>
                <a:srgbClr val="002060"/>
              </a:solidFill>
              <a:latin typeface="+mn-lt"/>
            </a:endParaRP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Doctoral Commission CDE 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+mn-lt"/>
              </a:rPr>
              <a:t>Determines rules for doctoral studies and degree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+mn-lt"/>
              </a:rPr>
              <a:t>Validate stages of students’ doctoral training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+mn-lt"/>
              </a:rPr>
              <a:t>Handles admission and pre-admission to the program</a:t>
            </a:r>
          </a:p>
          <a:p>
            <a:pPr lvl="1"/>
            <a:endParaRPr lang="en-US" dirty="0">
              <a:solidFill>
                <a:srgbClr val="002060"/>
              </a:solidFill>
              <a:latin typeface="+mn-lt"/>
            </a:endParaRP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EDT Doctoral School of Management - Content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+mn-lt"/>
              </a:rPr>
              <a:t>Organizes doctoral courses and events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+mn-lt"/>
              </a:rPr>
              <a:t>Finances activities e.g. PhD Day (when funding available)</a:t>
            </a:r>
          </a:p>
        </p:txBody>
      </p:sp>
      <p:pic>
        <p:nvPicPr>
          <p:cNvPr id="5" name="Graphique 43" descr="Réunion">
            <a:extLst>
              <a:ext uri="{FF2B5EF4-FFF2-40B4-BE49-F238E27FC236}">
                <a16:creationId xmlns:a16="http://schemas.microsoft.com/office/drawing/2014/main" id="{E86FEB3E-136A-4147-8233-9984BF2B6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5223" y="3238696"/>
            <a:ext cx="792088" cy="792088"/>
          </a:xfrm>
          <a:prstGeom prst="rect">
            <a:avLst/>
          </a:prstGeom>
        </p:spPr>
      </p:pic>
      <p:pic>
        <p:nvPicPr>
          <p:cNvPr id="6" name="Graphique 31" descr="Outils">
            <a:extLst>
              <a:ext uri="{FF2B5EF4-FFF2-40B4-BE49-F238E27FC236}">
                <a16:creationId xmlns:a16="http://schemas.microsoft.com/office/drawing/2014/main" id="{9BC1141C-08D8-6C45-A306-1F26FAD37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488" y="4869160"/>
            <a:ext cx="568823" cy="5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3432" y="1606380"/>
            <a:ext cx="10369152" cy="4525963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4400" dirty="0">
                <a:solidFill>
                  <a:srgbClr val="2F5597"/>
                </a:solidFill>
              </a:rPr>
              <a:t>CDD </a:t>
            </a:r>
            <a:r>
              <a:rPr lang="en-US" sz="4400" dirty="0">
                <a:solidFill>
                  <a:srgbClr val="92D050"/>
                </a:solidFill>
              </a:rPr>
              <a:t>Econ</a:t>
            </a:r>
            <a:r>
              <a:rPr lang="en-US" sz="4400" dirty="0">
                <a:solidFill>
                  <a:srgbClr val="2F5597"/>
                </a:solidFill>
              </a:rPr>
              <a:t> Management</a:t>
            </a:r>
            <a:endParaRPr lang="en-US" sz="2000" dirty="0">
              <a:solidFill>
                <a:srgbClr val="2F5597"/>
              </a:solidFill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/>
          </a:p>
          <a:p>
            <a:r>
              <a:rPr lang="en-US" sz="2600" b="1" dirty="0">
                <a:solidFill>
                  <a:srgbClr val="2E75B6"/>
                </a:solidFill>
              </a:rPr>
              <a:t>Pr. Ingrid PONCIN, vice-Chair</a:t>
            </a:r>
          </a:p>
          <a:p>
            <a:r>
              <a:rPr lang="en-US" sz="2600" b="1" dirty="0">
                <a:solidFill>
                  <a:srgbClr val="2E75B6"/>
                </a:solidFill>
              </a:rPr>
              <a:t>Pr. Amélie JACQUEMIN</a:t>
            </a:r>
          </a:p>
          <a:p>
            <a:r>
              <a:rPr lang="en-US" sz="2600" b="1" dirty="0">
                <a:solidFill>
                  <a:srgbClr val="2E75B6"/>
                </a:solidFill>
              </a:rPr>
              <a:t>Pr. Frédéric VRINS</a:t>
            </a:r>
          </a:p>
          <a:p>
            <a:r>
              <a:rPr lang="en-US" sz="2600" b="1" dirty="0">
                <a:solidFill>
                  <a:srgbClr val="2E75B6"/>
                </a:solidFill>
              </a:rPr>
              <a:t>Pr. Wim LAURIER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>
                <a:solidFill>
                  <a:srgbClr val="92D050"/>
                </a:solidFill>
              </a:rPr>
              <a:t>Pr. </a:t>
            </a:r>
            <a:r>
              <a:rPr lang="en-US" sz="2400" dirty="0">
                <a:solidFill>
                  <a:srgbClr val="92D050"/>
                </a:solidFill>
              </a:rPr>
              <a:t>Rigas OIKONOMOU (Chair)</a:t>
            </a:r>
          </a:p>
          <a:p>
            <a:r>
              <a:rPr lang="en-US" sz="2400" dirty="0">
                <a:solidFill>
                  <a:srgbClr val="92D050"/>
                </a:solidFill>
              </a:rPr>
              <a:t>Pr.  Vincent BODART</a:t>
            </a:r>
          </a:p>
          <a:p>
            <a:r>
              <a:rPr lang="en-US" sz="2400" dirty="0">
                <a:solidFill>
                  <a:srgbClr val="92D050"/>
                </a:solidFill>
              </a:rPr>
              <a:t>Pr. Johannes JOHNEN</a:t>
            </a:r>
          </a:p>
          <a:p>
            <a:r>
              <a:rPr lang="en-US" sz="2400" dirty="0">
                <a:solidFill>
                  <a:srgbClr val="92D050"/>
                </a:solidFill>
              </a:rPr>
              <a:t>Pr. Gilles GRANDJEAN</a:t>
            </a:r>
          </a:p>
          <a:p>
            <a:r>
              <a:rPr lang="en-US" sz="2400" dirty="0">
                <a:solidFill>
                  <a:srgbClr val="92D050"/>
                </a:solidFill>
              </a:rPr>
              <a:t>Antoine GERMAIN, PST</a:t>
            </a: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/>
              <a:t>Invited members:</a:t>
            </a:r>
          </a:p>
          <a:p>
            <a:endParaRPr lang="en-US" sz="2400" dirty="0"/>
          </a:p>
          <a:p>
            <a:r>
              <a:rPr lang="en-US" sz="2600" b="1" dirty="0">
                <a:solidFill>
                  <a:srgbClr val="2E75B6"/>
                </a:solidFill>
              </a:rPr>
              <a:t>Jennifer Van den Abbeele, SAFI</a:t>
            </a:r>
          </a:p>
          <a:p>
            <a:r>
              <a:rPr lang="fr-BE" sz="2400" dirty="0">
                <a:solidFill>
                  <a:srgbClr val="92D050"/>
                </a:solidFill>
              </a:rPr>
              <a:t>Isabelle PORTZENHEIM, ESL </a:t>
            </a:r>
          </a:p>
          <a:p>
            <a:r>
              <a:rPr lang="fr-BE" sz="2400" dirty="0">
                <a:solidFill>
                  <a:srgbClr val="92D050"/>
                </a:solidFill>
              </a:rPr>
              <a:t>Sarah AUSPERT, USL-B</a:t>
            </a:r>
          </a:p>
          <a:p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3" name="Graphique 45" descr="Hiérarchie">
            <a:extLst>
              <a:ext uri="{FF2B5EF4-FFF2-40B4-BE49-F238E27FC236}">
                <a16:creationId xmlns:a16="http://schemas.microsoft.com/office/drawing/2014/main" id="{B56D1B7D-5679-B343-8634-CE159CCDF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8128" y="2852936"/>
            <a:ext cx="1872208" cy="18722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248128" y="472514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2E75B6"/>
                </a:solidFill>
                <a:latin typeface="Humanist 521 BT"/>
                <a:cs typeface="Humanist 521 BT"/>
              </a:rPr>
              <a:t>Bureau Gestion</a:t>
            </a:r>
          </a:p>
        </p:txBody>
      </p:sp>
      <p:sp>
        <p:nvSpPr>
          <p:cNvPr id="8" name="Flèche droite à entaille 7"/>
          <p:cNvSpPr/>
          <p:nvPr/>
        </p:nvSpPr>
        <p:spPr bwMode="auto">
          <a:xfrm rot="993365">
            <a:off x="3787859" y="3217685"/>
            <a:ext cx="3557140" cy="360040"/>
          </a:xfrm>
          <a:prstGeom prst="notchedRightArrow">
            <a:avLst/>
          </a:prstGeom>
          <a:solidFill>
            <a:srgbClr val="66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solidFill>
                  <a:srgbClr val="2E75B6"/>
                </a:solidFill>
              </a:ln>
              <a:solidFill>
                <a:srgbClr val="2F5597"/>
              </a:solidFill>
              <a:effectLst/>
              <a:latin typeface="Arial" pitchFamily="-111" charset="-52"/>
            </a:endParaRPr>
          </a:p>
        </p:txBody>
      </p:sp>
      <p:sp>
        <p:nvSpPr>
          <p:cNvPr id="9" name="Flèche droite à entaille 8"/>
          <p:cNvSpPr/>
          <p:nvPr/>
        </p:nvSpPr>
        <p:spPr bwMode="auto">
          <a:xfrm rot="20386255">
            <a:off x="3826496" y="4700302"/>
            <a:ext cx="3522255" cy="360040"/>
          </a:xfrm>
          <a:prstGeom prst="notchedRightArrow">
            <a:avLst/>
          </a:prstGeom>
          <a:solidFill>
            <a:srgbClr val="66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400" b="0" i="0" u="none" strike="noStrike" cap="none" normalizeH="0" baseline="0">
              <a:ln>
                <a:solidFill>
                  <a:srgbClr val="2E75B6"/>
                </a:solidFill>
              </a:ln>
              <a:solidFill>
                <a:srgbClr val="2F5597"/>
              </a:solidFill>
              <a:effectLst/>
              <a:latin typeface="Arial" pitchFamily="-11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42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24" y="660608"/>
            <a:ext cx="10887000" cy="79216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576" y="1772816"/>
            <a:ext cx="9007896" cy="521659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Decree “</a:t>
            </a:r>
            <a:r>
              <a:rPr lang="en-U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Paysage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en-U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</a:t>
            </a:r>
            <a:r>
              <a:rPr lang="en-U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études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(07/11/2013) </a:t>
            </a:r>
          </a:p>
          <a:p>
            <a:pPr marL="514350" indent="-514350">
              <a:buAutoNum type="arabicPeriod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UCLouvain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doctoral regulation (29/03/2018)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rgbClr val="9A7F10"/>
                </a:solidFill>
              </a:rPr>
              <a:t>Specific dispositions CDD Econ &amp; Management  - CDE (05/12/2017) </a:t>
            </a:r>
          </a:p>
          <a:p>
            <a:pPr marL="514350" indent="-514350">
              <a:buAutoNum type="arabicPeriod"/>
            </a:pPr>
            <a:r>
              <a:rPr lang="en-US" sz="1800" dirty="0" err="1">
                <a:solidFill>
                  <a:srgbClr val="9A7F10"/>
                </a:solidFill>
              </a:rPr>
              <a:t>Vademecum</a:t>
            </a:r>
            <a:r>
              <a:rPr lang="en-US" sz="1800" dirty="0">
                <a:solidFill>
                  <a:srgbClr val="9A7F10"/>
                </a:solidFill>
              </a:rPr>
              <a:t> 2023-2024</a:t>
            </a:r>
          </a:p>
          <a:p>
            <a:pPr marL="0" indent="0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0" lvl="4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1714500" lvl="4" indent="0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0" lvl="4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 panose="05000000000000000000" pitchFamily="2" charset="2"/>
              </a:rPr>
              <a:t>Registration at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 panose="05000000000000000000" pitchFamily="2" charset="2"/>
              </a:rPr>
              <a:t>UCLouvain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 panose="05000000000000000000" pitchFamily="2" charset="2"/>
              </a:rPr>
              <a:t> (registration office) :</a:t>
            </a:r>
          </a:p>
          <a:p>
            <a:pPr marL="285750" lvl="4" indent="-285750"/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To do immediatly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after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admission by CDE</a:t>
            </a:r>
          </a:p>
          <a:p>
            <a:pPr marL="285750" lvl="4" indent="-285750"/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Online registration : 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  <a:hlinkClick r:id="rId2"/>
              </a:rPr>
              <a:t>https://uclouvain.be/fr/etudier/inscriptions/futurs-etudiants.html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english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version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available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285750" lvl="4" indent="-285750"/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Contacts LLN 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  <a:hlinkClick r:id="rId3"/>
              </a:rPr>
              <a:t>inscription-lln@uclouvain.be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&amp; Mons 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  <a:hlinkClick r:id="rId4"/>
              </a:rPr>
              <a:t>inscription_mons@uclouvain.be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285750" lvl="4" indent="-285750"/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Registration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fees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free for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scientific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staff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members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UCLouvain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fellowship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&amp;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researchers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  <a:hlinkClick r:id="rId5"/>
              </a:rPr>
              <a:t>https://uclouvain.be/en/study/inscriptions/financial-assistance.html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285750" lvl="4" indent="-285750"/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Yearly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registration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process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until</a:t>
            </a:r>
            <a:r>
              <a: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the </a:t>
            </a:r>
            <a:r>
              <a:rPr lang="fr-BE" sz="16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defense</a:t>
            </a:r>
            <a:endParaRPr lang="fr-BE" sz="16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285750" lvl="4" indent="-285750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596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3998-B302-4D52-B0BE-DBC80505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9887-2B6E-1BE1-0D76-72E08597C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988BB-2A22-AF52-7BD4-70561488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0"/>
            <a:ext cx="71123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027A1-6420-56B5-CEF8-1B85EC4E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81" y="2158387"/>
            <a:ext cx="5096116" cy="34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052662"/>
            <a:ext cx="10972800" cy="7921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Typical Doctoral process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132006" y="3548407"/>
            <a:ext cx="1524000" cy="4572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Pre-admission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046406" y="3015007"/>
            <a:ext cx="1524000" cy="45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Admission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875206" y="3015007"/>
            <a:ext cx="1524000" cy="45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Confirmation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704006" y="3015007"/>
            <a:ext cx="1524000" cy="45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Private defense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380406" y="3015007"/>
            <a:ext cx="1524000" cy="45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Public defense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474906" y="4386607"/>
            <a:ext cx="7848600" cy="1588"/>
          </a:xfrm>
          <a:prstGeom prst="straightConnector1">
            <a:avLst/>
          </a:prstGeom>
          <a:solidFill>
            <a:srgbClr val="666699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Straight Connector 19"/>
          <p:cNvCxnSpPr>
            <a:stCxn id="6" idx="2"/>
          </p:cNvCxnSpPr>
          <p:nvPr/>
        </p:nvCxnSpPr>
        <p:spPr bwMode="auto">
          <a:xfrm rot="16200000" flipH="1">
            <a:off x="2512609" y="4387004"/>
            <a:ext cx="763588" cy="795"/>
          </a:xfrm>
          <a:prstGeom prst="line">
            <a:avLst/>
          </a:prstGeom>
          <a:solidFill>
            <a:srgbClr val="666699"/>
          </a:solidFill>
          <a:ln w="63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3" name="Straight Connector 22"/>
          <p:cNvCxnSpPr>
            <a:stCxn id="7" idx="2"/>
          </p:cNvCxnSpPr>
          <p:nvPr/>
        </p:nvCxnSpPr>
        <p:spPr bwMode="auto">
          <a:xfrm rot="16200000" flipH="1">
            <a:off x="3160309" y="4120304"/>
            <a:ext cx="1296988" cy="794"/>
          </a:xfrm>
          <a:prstGeom prst="line">
            <a:avLst/>
          </a:prstGeom>
          <a:solidFill>
            <a:srgbClr val="666699"/>
          </a:solidFill>
          <a:ln w="63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4993873" y="4115537"/>
            <a:ext cx="1287462" cy="798"/>
          </a:xfrm>
          <a:prstGeom prst="line">
            <a:avLst/>
          </a:prstGeom>
          <a:solidFill>
            <a:srgbClr val="666699"/>
          </a:solidFill>
          <a:ln w="63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6898873" y="4115537"/>
            <a:ext cx="1287464" cy="796"/>
          </a:xfrm>
          <a:prstGeom prst="line">
            <a:avLst/>
          </a:prstGeom>
          <a:solidFill>
            <a:srgbClr val="666699"/>
          </a:solidFill>
          <a:ln w="63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8499072" y="4115537"/>
            <a:ext cx="1287464" cy="796"/>
          </a:xfrm>
          <a:prstGeom prst="line">
            <a:avLst/>
          </a:prstGeom>
          <a:solidFill>
            <a:srgbClr val="666699"/>
          </a:solidFill>
          <a:ln w="63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894006" y="4767607"/>
            <a:ext cx="915194" cy="1588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rgbClr val="000000"/>
            </a:solidFill>
            <a:prstDash val="solid"/>
            <a:round/>
            <a:headEnd type="diamond"/>
            <a:tailEnd type="diamon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6" name="TextBox 35"/>
          <p:cNvSpPr txBox="1"/>
          <p:nvPr/>
        </p:nvSpPr>
        <p:spPr>
          <a:xfrm>
            <a:off x="2995019" y="4769196"/>
            <a:ext cx="633507" cy="3077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rueStoneSans Regular"/>
                <a:cs typeface="TrueStoneSans Regular"/>
              </a:rPr>
              <a:t>≤ 1 yr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68513" y="4769196"/>
            <a:ext cx="720069" cy="3077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rueStoneSans Regular"/>
                <a:cs typeface="TrueStoneSans Regular"/>
              </a:rPr>
              <a:t>≤ 2 yrs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3808407" y="4766019"/>
            <a:ext cx="1829597" cy="3176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rgbClr val="000000"/>
            </a:solidFill>
            <a:prstDash val="solid"/>
            <a:round/>
            <a:headEnd type="diamond"/>
            <a:tailEnd type="diamon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5638004" y="4766019"/>
            <a:ext cx="1904203" cy="3176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rgbClr val="000000"/>
            </a:solidFill>
            <a:prstDash val="solid"/>
            <a:round/>
            <a:headEnd type="diamond"/>
            <a:tailEnd type="diamon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7542206" y="4759667"/>
            <a:ext cx="1600200" cy="1588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rgbClr val="000000"/>
            </a:solidFill>
            <a:prstDash val="solid"/>
            <a:round/>
            <a:headEnd type="diamond"/>
            <a:tailEnd type="diamon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45" name="TextBox 44"/>
          <p:cNvSpPr txBox="1"/>
          <p:nvPr/>
        </p:nvSpPr>
        <p:spPr>
          <a:xfrm>
            <a:off x="6352789" y="4769196"/>
            <a:ext cx="633507" cy="3077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rueStoneSans Regular"/>
                <a:cs typeface="TrueStoneSans Regular"/>
              </a:rPr>
              <a:t>≥ 1 yr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63652" y="4759668"/>
            <a:ext cx="808720" cy="30777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rueStoneSans Regular"/>
                <a:cs typeface="TrueStoneSans Regular"/>
              </a:rPr>
              <a:t>≤ 3 </a:t>
            </a:r>
            <a:r>
              <a:rPr lang="en-US" sz="1400" dirty="0" err="1">
                <a:latin typeface="TrueStoneSans Regular"/>
                <a:cs typeface="TrueStoneSans Regular"/>
              </a:rPr>
              <a:t>mth</a:t>
            </a:r>
            <a:endParaRPr lang="en-US" sz="1400" dirty="0">
              <a:latin typeface="TrueStoneSans Regular"/>
              <a:cs typeface="TrueStoneSans Regular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2132006" y="2253007"/>
            <a:ext cx="7772400" cy="4572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TrueStoneSans Regular"/>
                <a:cs typeface="TrueStoneSans Regular"/>
              </a:rPr>
              <a:t>CDD - CDE</a:t>
            </a:r>
          </a:p>
        </p:txBody>
      </p:sp>
      <p:cxnSp>
        <p:nvCxnSpPr>
          <p:cNvPr id="65" name="Straight Arrow Connector 64"/>
          <p:cNvCxnSpPr>
            <a:stCxn id="6" idx="0"/>
          </p:cNvCxnSpPr>
          <p:nvPr/>
        </p:nvCxnSpPr>
        <p:spPr bwMode="auto">
          <a:xfrm rot="16200000" flipV="1">
            <a:off x="2474906" y="3129307"/>
            <a:ext cx="838200" cy="1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6" name="Straight Arrow Connector 65"/>
          <p:cNvCxnSpPr>
            <a:stCxn id="7" idx="0"/>
          </p:cNvCxnSpPr>
          <p:nvPr/>
        </p:nvCxnSpPr>
        <p:spPr bwMode="auto">
          <a:xfrm rot="5400000" flipH="1" flipV="1">
            <a:off x="3656006" y="2862608"/>
            <a:ext cx="304800" cy="1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9" name="Straight Arrow Connector 68"/>
          <p:cNvCxnSpPr/>
          <p:nvPr/>
        </p:nvCxnSpPr>
        <p:spPr bwMode="auto">
          <a:xfrm rot="5400000" flipH="1" flipV="1">
            <a:off x="5484805" y="2862607"/>
            <a:ext cx="304800" cy="1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0" name="Straight Arrow Connector 69"/>
          <p:cNvCxnSpPr/>
          <p:nvPr/>
        </p:nvCxnSpPr>
        <p:spPr bwMode="auto">
          <a:xfrm rot="5400000" flipH="1" flipV="1">
            <a:off x="7390604" y="2862608"/>
            <a:ext cx="304800" cy="1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" name="Straight Arrow Connector 70"/>
          <p:cNvCxnSpPr/>
          <p:nvPr/>
        </p:nvCxnSpPr>
        <p:spPr bwMode="auto">
          <a:xfrm rot="5400000" flipH="1" flipV="1">
            <a:off x="8990006" y="2862608"/>
            <a:ext cx="304800" cy="1"/>
          </a:xfrm>
          <a:prstGeom prst="straightConnector1">
            <a:avLst/>
          </a:prstGeom>
          <a:solidFill>
            <a:srgbClr val="666699"/>
          </a:solidFill>
          <a:ln w="9525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72" name="Rectangle 71"/>
          <p:cNvSpPr/>
          <p:nvPr/>
        </p:nvSpPr>
        <p:spPr bwMode="auto">
          <a:xfrm>
            <a:off x="2209800" y="5215080"/>
            <a:ext cx="1524000" cy="314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TrueStoneSans Regular"/>
                <a:cs typeface="TrueStoneSans Regular"/>
              </a:rPr>
              <a:t>Temp supervisor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3809200" y="5215080"/>
            <a:ext cx="5334003" cy="314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TrueStoneSans Regular"/>
                <a:cs typeface="TrueStoneSans Regular"/>
              </a:rPr>
              <a:t>Supervisor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3809201" y="5681808"/>
            <a:ext cx="5334003" cy="314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TrueStoneSans Regular"/>
                <a:cs typeface="TrueStoneSans Regular"/>
              </a:rPr>
              <a:t>Supervisory panel</a:t>
            </a:r>
          </a:p>
        </p:txBody>
      </p:sp>
      <p:sp>
        <p:nvSpPr>
          <p:cNvPr id="75" name="Rectangle 74"/>
          <p:cNvSpPr/>
          <p:nvPr/>
        </p:nvSpPr>
        <p:spPr bwMode="auto">
          <a:xfrm>
            <a:off x="7542207" y="6139008"/>
            <a:ext cx="1600997" cy="314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TrueStoneSans Regular"/>
                <a:cs typeface="TrueStoneSans Regular"/>
              </a:rPr>
              <a:t>Doctoral jury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406FB0B-2F20-1C42-92AE-AD7193F37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6666" b="16945"/>
          <a:stretch/>
        </p:blipFill>
        <p:spPr>
          <a:xfrm>
            <a:off x="479376" y="3429000"/>
            <a:ext cx="1160713" cy="1123014"/>
          </a:xfrm>
          <a:prstGeom prst="rect">
            <a:avLst/>
          </a:prstGeom>
          <a:ln>
            <a:noFill/>
          </a:ln>
        </p:spPr>
      </p:pic>
      <p:pic>
        <p:nvPicPr>
          <p:cNvPr id="34" name="Graphique 3" descr="Cible">
            <a:extLst>
              <a:ext uri="{FF2B5EF4-FFF2-40B4-BE49-F238E27FC236}">
                <a16:creationId xmlns:a16="http://schemas.microsoft.com/office/drawing/2014/main" id="{D144D370-EC46-F349-8732-AEC724156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3540" y="38452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15193"/>
      </p:ext>
    </p:extLst>
  </p:cSld>
  <p:clrMapOvr>
    <a:masterClrMapping/>
  </p:clrMapOvr>
</p:sld>
</file>

<file path=ppt/theme/theme1.xml><?xml version="1.0" encoding="utf-8"?>
<a:theme xmlns:a="http://schemas.openxmlformats.org/drawingml/2006/main" name="Chaire internationale - texte">
  <a:themeElements>
    <a:clrScheme name="Chaire internationale - tex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ire internationale - tex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11" charset="-52"/>
          </a:defRPr>
        </a:defPPr>
      </a:lstStyle>
    </a:lnDef>
  </a:objectDefaults>
  <a:extraClrSchemeLst>
    <a:extraClrScheme>
      <a:clrScheme name="Chaire internationale - tex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haire internationale - texte">
  <a:themeElements>
    <a:clrScheme name="Chaire internationale - tex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ire internationale - tex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1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11" charset="-52"/>
          </a:defRPr>
        </a:defPPr>
      </a:lstStyle>
    </a:lnDef>
  </a:objectDefaults>
  <a:extraClrSchemeLst>
    <a:extraClrScheme>
      <a:clrScheme name="Chaire internationale - tex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ire internationale - tex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ire internationale - tex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49A9C0A8460844B90CEEEBB3072F96" ma:contentTypeVersion="9" ma:contentTypeDescription="Crée un document." ma:contentTypeScope="" ma:versionID="3a0c86bef8c76e711342702247df6585">
  <xsd:schema xmlns:xsd="http://www.w3.org/2001/XMLSchema" xmlns:xs="http://www.w3.org/2001/XMLSchema" xmlns:p="http://schemas.microsoft.com/office/2006/metadata/properties" xmlns:ns2="0210619e-a8a9-4e80-9318-830702e1cb9a" targetNamespace="http://schemas.microsoft.com/office/2006/metadata/properties" ma:root="true" ma:fieldsID="7ebd2fb2045a1f36eea4ba9e5e7fc58f" ns2:_="">
    <xsd:import namespace="0210619e-a8a9-4e80-9318-830702e1c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0619e-a8a9-4e80-9318-830702e1c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E82098-3E3A-4F7E-9284-5E62126C64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319A92-1F46-4289-93EF-6BF8A4224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0619e-a8a9-4e80-9318-830702e1c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F026B9-7629-4E7B-AD2B-8EA741B065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9720</TotalTime>
  <Words>967</Words>
  <Application>Microsoft Office PowerPoint</Application>
  <PresentationFormat>Grand écran</PresentationFormat>
  <Paragraphs>202</Paragraphs>
  <Slides>24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Chaire internationale - texte</vt:lpstr>
      <vt:lpstr>1_Chaire internationale - texte</vt:lpstr>
      <vt:lpstr>Doctoral School of Management PhD Program @ LSM  </vt:lpstr>
      <vt:lpstr>Présentation PowerPoint</vt:lpstr>
      <vt:lpstr>Présentation PowerPoint</vt:lpstr>
      <vt:lpstr>DSM: “Joint EDT” UNamur – UCLouvain see Doctoral School of management</vt:lpstr>
      <vt:lpstr>Présentation PowerPoint</vt:lpstr>
      <vt:lpstr>Présentation PowerPoint</vt:lpstr>
      <vt:lpstr>Regulations</vt:lpstr>
      <vt:lpstr>Présentation PowerPoint</vt:lpstr>
      <vt:lpstr>Typical Doctoral process</vt:lpstr>
      <vt:lpstr>Présentation PowerPoint</vt:lpstr>
      <vt:lpstr>Your Doctoral training at UCLouvain - LSM</vt:lpstr>
      <vt:lpstr>Présentation PowerPoint</vt:lpstr>
      <vt:lpstr>Présentation PowerPoint</vt:lpstr>
      <vt:lpstr>Courses and seminars</vt:lpstr>
      <vt:lpstr>Présentation PowerPoint</vt:lpstr>
      <vt:lpstr>Research Entities: “Content Contributors”  </vt:lpstr>
      <vt:lpstr>Pubs &amp; Conference presentations</vt:lpstr>
      <vt:lpstr>Invitations and active participations</vt:lpstr>
      <vt:lpstr>Services to School and Research</vt:lpstr>
      <vt:lpstr>Présentation PowerPoint</vt:lpstr>
      <vt:lpstr>Présentation PowerPoint</vt:lpstr>
      <vt:lpstr>Présentation PowerPoint</vt:lpstr>
      <vt:lpstr>Présentation PowerPoint</vt:lpstr>
      <vt:lpstr>Contacts &amp; Info</vt:lpstr>
    </vt:vector>
  </TitlesOfParts>
  <Company>Sumicsid SPRL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Vademecum for LSM Doctoral Programme 2009</dc:title>
  <dc:creator>Manuel Kolp</dc:creator>
  <cp:lastModifiedBy>Ingrid Poncin</cp:lastModifiedBy>
  <cp:revision>149</cp:revision>
  <dcterms:created xsi:type="dcterms:W3CDTF">2009-06-21T17:10:14Z</dcterms:created>
  <dcterms:modified xsi:type="dcterms:W3CDTF">2023-11-27T14:05:12Z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0x010100E549A9C0A8460844B90CEEEBB3072F96</vt:lpwstr>
  </property>
</Properties>
</file>